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3" r:id="rId4"/>
    <p:sldId id="265" r:id="rId5"/>
    <p:sldId id="275" r:id="rId6"/>
    <p:sldId id="276" r:id="rId7"/>
    <p:sldId id="277" r:id="rId8"/>
    <p:sldId id="278" r:id="rId9"/>
    <p:sldId id="268" r:id="rId10"/>
    <p:sldId id="274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A272A-084A-475E-95E1-24566708C800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B068-8FEA-42A2-8492-61D28B561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92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719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267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844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912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847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25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784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062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533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516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669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B068-8FEA-42A2-8492-61D28B56167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22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99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98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1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99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5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78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77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55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86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61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11ADC-B6B4-43E9-89FD-1DD3AAB46626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16254-A8F5-4A59-8B7F-C3014BE32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54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luxix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tg-tv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sl.nstu.r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AD9047-8FD6-4BFE-A848-9F8D346A6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945" y="2525050"/>
            <a:ext cx="8145118" cy="1632888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Visual modality and language maintenance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82B321-DD42-45F6-B812-557CCDD1C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945" y="4430998"/>
            <a:ext cx="3692549" cy="618141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Svetlana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Burkova</a:t>
            </a:r>
            <a:r>
              <a:rPr lang="ru-R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</a:t>
            </a:r>
            <a:endParaRPr lang="en-US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C71D12-E04E-41F2-A5E0-A7516B8C72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29" t="16922" r="10724" b="24424"/>
          <a:stretch/>
        </p:blipFill>
        <p:spPr>
          <a:xfrm>
            <a:off x="490656" y="500803"/>
            <a:ext cx="1259448" cy="4928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071501-FDBF-4470-82CD-B98C45D2D25B}"/>
              </a:ext>
            </a:extLst>
          </p:cNvPr>
          <p:cNvSpPr txBox="1"/>
          <p:nvPr/>
        </p:nvSpPr>
        <p:spPr>
          <a:xfrm>
            <a:off x="393120" y="987518"/>
            <a:ext cx="2348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Novosibirsk State </a:t>
            </a: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Technical University</a:t>
            </a:r>
            <a:b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NETI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ED9F46-59C1-4575-A124-68943840C89A}"/>
              </a:ext>
            </a:extLst>
          </p:cNvPr>
          <p:cNvSpPr txBox="1"/>
          <p:nvPr/>
        </p:nvSpPr>
        <p:spPr>
          <a:xfrm>
            <a:off x="5433794" y="500803"/>
            <a:ext cx="32195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ICML XVIII</a:t>
            </a: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24–26 of March, 2021 Bilbao</a:t>
            </a:r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«Судьба языкового наследия: передано </a:t>
            </a:r>
            <a:r>
              <a:rPr lang="ru-RU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младшим поколениям </a:t>
            </a:r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или утрачено?»</a:t>
            </a:r>
          </a:p>
          <a:p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Москва, 26 мая 2021 г.</a:t>
            </a:r>
          </a:p>
        </p:txBody>
      </p:sp>
    </p:spTree>
    <p:extLst>
      <p:ext uri="{BB962C8B-B14F-4D97-AF65-F5344CB8AC3E}">
        <p14:creationId xmlns:p14="http://schemas.microsoft.com/office/powerpoint/2010/main" val="2918553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6D409-FFD2-4FA3-859A-8FC56924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453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 vitality assessment based on the UNESCO ‘’nine factors’ system</a:t>
            </a:r>
            <a:endParaRPr lang="ru-RU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BBB2800-CD35-4E20-8822-790BE3A66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085425"/>
              </p:ext>
            </p:extLst>
          </p:nvPr>
        </p:nvGraphicFramePr>
        <p:xfrm>
          <a:off x="773723" y="1844040"/>
          <a:ext cx="7741627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7812">
                  <a:extLst>
                    <a:ext uri="{9D8B030D-6E8A-4147-A177-3AD203B41FA5}">
                      <a16:colId xmlns:a16="http://schemas.microsoft.com/office/drawing/2014/main" val="2786537825"/>
                    </a:ext>
                  </a:extLst>
                </a:gridCol>
                <a:gridCol w="603815">
                  <a:extLst>
                    <a:ext uri="{9D8B030D-6E8A-4147-A177-3AD203B41FA5}">
                      <a16:colId xmlns:a16="http://schemas.microsoft.com/office/drawing/2014/main" val="2193895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Intergenerational Language Transmission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155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Proportion of Signers within the Total Population</a:t>
                      </a:r>
                      <a:endParaRPr lang="ru-RU" sz="1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ru-RU" sz="2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68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Trends in Existing Language Domains</a:t>
                      </a:r>
                      <a:endParaRPr lang="ru-RU" sz="1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endParaRPr lang="ru-RU" sz="2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570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Response to New domains and Media</a:t>
                      </a:r>
                      <a:endParaRPr lang="ru-RU" sz="1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ru-RU" sz="2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3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Materials for language Education and Literacy</a:t>
                      </a:r>
                      <a:endParaRPr lang="ru-RU" sz="1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ru-RU" sz="2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21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Governmental and Institutional Language Attitudes and Policies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endParaRPr lang="ru-RU" sz="2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512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Community Members’ Attitudes</a:t>
                      </a:r>
                      <a:endParaRPr lang="ru-RU" sz="18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178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Amount and quality of documentation</a:t>
                      </a:r>
                      <a:endParaRPr lang="ru-RU" sz="1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endParaRPr lang="ru-RU" sz="2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409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613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6D409-FFD2-4FA3-859A-8FC56924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4533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Visual modality and language maintenance and transmission</a:t>
            </a:r>
            <a:endParaRPr lang="ru-RU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D2F31-2173-410E-ABEC-53924C068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9659"/>
            <a:ext cx="8225418" cy="4727304"/>
          </a:xfrm>
        </p:spPr>
        <p:txBody>
          <a:bodyPr>
            <a:normAutofit/>
          </a:bodyPr>
          <a:lstStyle/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accordance with the UNESCO’s ‘nine factors system’ RSL is an unsafe language</a:t>
            </a:r>
            <a:endParaRPr lang="ru-R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ru-R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fact, RSL</a:t>
            </a:r>
            <a:r>
              <a:rPr lang="ru-RU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not only well maintained, it has been even expanding some domains of use  </a:t>
            </a:r>
            <a:endParaRPr lang="ru-RU" sz="2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Factors that contribute to RSL maintenance</a:t>
            </a:r>
            <a:r>
              <a:rPr 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deafness &amp; visual modality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Factors that contribute to the development of RSL –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modern communication technologies &amp; the internet </a:t>
            </a:r>
            <a:endParaRPr lang="ru-RU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7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AD9047-8FD6-4BFE-A848-9F8D346A6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945" y="2525050"/>
            <a:ext cx="8145118" cy="1632888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Visual modality and language maintenance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82B321-DD42-45F6-B812-557CCDD1C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945" y="4430998"/>
            <a:ext cx="3692549" cy="618141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Svetlana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Burkova</a:t>
            </a:r>
            <a:r>
              <a:rPr lang="ru-R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</a:t>
            </a:r>
            <a:endParaRPr lang="en-US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C71D12-E04E-41F2-A5E0-A7516B8C72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29" t="16922" r="10724" b="24424"/>
          <a:stretch/>
        </p:blipFill>
        <p:spPr>
          <a:xfrm>
            <a:off x="490656" y="500803"/>
            <a:ext cx="1259448" cy="4928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071501-FDBF-4470-82CD-B98C45D2D25B}"/>
              </a:ext>
            </a:extLst>
          </p:cNvPr>
          <p:cNvSpPr txBox="1"/>
          <p:nvPr/>
        </p:nvSpPr>
        <p:spPr>
          <a:xfrm>
            <a:off x="393120" y="987518"/>
            <a:ext cx="2348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Novosibirsk State </a:t>
            </a: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Technical University</a:t>
            </a:r>
            <a:b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NETI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ED9F46-59C1-4575-A124-68943840C89A}"/>
              </a:ext>
            </a:extLst>
          </p:cNvPr>
          <p:cNvSpPr txBox="1"/>
          <p:nvPr/>
        </p:nvSpPr>
        <p:spPr>
          <a:xfrm>
            <a:off x="5433794" y="500803"/>
            <a:ext cx="32195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ICML XVIII</a:t>
            </a: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24–26 of March, 2021 Bilbao</a:t>
            </a:r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«Судьба языкового наследия: передано </a:t>
            </a:r>
            <a:r>
              <a:rPr lang="ru-RU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младшим поколениям </a:t>
            </a:r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или утрачено?»</a:t>
            </a:r>
          </a:p>
          <a:p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Москва, 26 мая 2021 г.</a:t>
            </a:r>
          </a:p>
        </p:txBody>
      </p:sp>
    </p:spTree>
    <p:extLst>
      <p:ext uri="{BB962C8B-B14F-4D97-AF65-F5344CB8AC3E}">
        <p14:creationId xmlns:p14="http://schemas.microsoft.com/office/powerpoint/2010/main" val="25459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D419F-BE3B-4F5E-9B9A-4B86DACE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Russian Sign Language (RSL)</a:t>
            </a:r>
            <a:endParaRPr lang="ru-RU" sz="3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E86981-AE4F-4D1A-8197-7E7409836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8972"/>
            <a:ext cx="7886700" cy="5162843"/>
          </a:xfrm>
        </p:spPr>
        <p:txBody>
          <a:bodyPr>
            <a:normAutofit fontScale="92500"/>
          </a:bodyPr>
          <a:lstStyle/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Background information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60000">
              <a:spcBef>
                <a:spcPts val="0"/>
              </a:spcBef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natural human language in the visual modality, produced by movements of the hands, arms, torso, and face and perceived visually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60000">
              <a:spcBef>
                <a:spcPts val="0"/>
              </a:spcBef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Belongs to the Deaf-community (Urban) sign languages</a:t>
            </a:r>
            <a:endParaRPr lang="ru-R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60000">
              <a:spcBef>
                <a:spcPts val="0"/>
              </a:spcBef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Emerged at the beginning of the 19</a:t>
            </a:r>
            <a:r>
              <a:rPr lang="en-US" sz="240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century, as the first school for the deaf children was founded in 1806 in Pavlovsk 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60000">
              <a:spcBef>
                <a:spcPts val="0"/>
              </a:spcBef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Territory in the 21th century</a:t>
            </a:r>
          </a:p>
          <a:p>
            <a:pPr lvl="1" defTabSz="360000">
              <a:spcBef>
                <a:spcPts val="0"/>
              </a:spcBef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Russian Federation </a:t>
            </a:r>
          </a:p>
          <a:p>
            <a:pPr lvl="1" defTabSz="360000">
              <a:spcBef>
                <a:spcPts val="0"/>
              </a:spcBef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Some former republics of the Soviet Union (Kazakhstan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Uzbekistan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Tajikistan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Belarus, Moldova)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ru-RU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000" b="1" dirty="0"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06548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6D409-FFD2-4FA3-859A-8FC56924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453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 vitality assessment based on the UNESCO ‘’nine factors’ system</a:t>
            </a:r>
            <a:endParaRPr lang="ru-RU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D2F31-2173-410E-ABEC-53924C068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3"/>
            <a:ext cx="8225418" cy="46094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Intergenerational Language Transmission	(4)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 is </a:t>
            </a:r>
            <a:r>
              <a:rPr lang="en-US" sz="22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 typically transmitted in the home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60000">
              <a:spcBef>
                <a:spcPts val="0"/>
              </a:spcBef>
              <a:defRPr/>
            </a:pPr>
            <a:r>
              <a:rPr lang="en-US" sz="22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Less than 10–5  </a:t>
            </a:r>
            <a:r>
              <a:rPr lang="en-US" sz="22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percent of deaf children is born to deaf parents (</a:t>
            </a:r>
            <a:r>
              <a:rPr lang="en-US" sz="22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Mitchell, </a:t>
            </a:r>
            <a:r>
              <a:rPr lang="en-US" sz="22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Karchmer</a:t>
            </a:r>
            <a:r>
              <a:rPr lang="en-US" sz="22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2004; </a:t>
            </a:r>
            <a:r>
              <a:rPr lang="en-US" sz="22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Brentari</a:t>
            </a:r>
            <a:r>
              <a:rPr lang="en-US" sz="22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2010: 5)</a:t>
            </a:r>
            <a:endParaRPr lang="ru-RU" sz="2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000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60000">
              <a:spcBef>
                <a:spcPts val="0"/>
              </a:spcBef>
              <a:defRPr/>
            </a:pPr>
            <a:r>
              <a:rPr lang="en-US" sz="22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Most h</a:t>
            </a:r>
            <a:r>
              <a:rPr lang="en-US" sz="22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earing parents of deaf children and teachers of the Deaf do not use RSL at all or use it very limitedly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000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60000">
              <a:spcBef>
                <a:spcPts val="0"/>
              </a:spcBef>
              <a:defRPr/>
            </a:pPr>
            <a:r>
              <a:rPr lang="en-US" sz="22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Most </a:t>
            </a:r>
            <a:r>
              <a:rPr lang="en-US" sz="22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deaf children </a:t>
            </a:r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acquire RSL at kindergartens or schools from their deaf peers from deaf families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60000">
              <a:spcBef>
                <a:spcPts val="0"/>
              </a:spcBef>
              <a:defRPr/>
            </a:pPr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conditions of RSL acquisition affect the deaf signers’ language proficiency</a:t>
            </a:r>
            <a:endParaRPr lang="ru-RU" sz="2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60000">
              <a:spcBef>
                <a:spcPts val="0"/>
              </a:spcBef>
              <a:defRPr/>
            </a:pP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75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6D409-FFD2-4FA3-859A-8FC56924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453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 vitality assessment based on the UNESCO ‘’nine factors’ system</a:t>
            </a:r>
            <a:endParaRPr lang="ru-RU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D2F31-2173-410E-ABEC-53924C068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9659"/>
            <a:ext cx="8149590" cy="47273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Absolute Number of Signers</a:t>
            </a:r>
            <a:r>
              <a:rPr lang="en-US" sz="3200" b="1" dirty="0"/>
              <a:t>		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Russian Federation </a:t>
            </a:r>
          </a:p>
          <a:p>
            <a:pPr defTabSz="360000">
              <a:spcBef>
                <a:spcPts val="0"/>
              </a:spcBef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120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528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(National Population Census 2010)</a:t>
            </a:r>
          </a:p>
          <a:p>
            <a:pPr defTabSz="360000">
              <a:spcBef>
                <a:spcPts val="0"/>
              </a:spcBef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Over 300 000 (All-Russian Society of the Deaf) </a:t>
            </a:r>
            <a:r>
              <a:rPr lang="ru-RU" sz="24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Number of signers in other countries – ?</a:t>
            </a:r>
          </a:p>
          <a:p>
            <a:pPr marL="0" indent="0">
              <a:buNone/>
            </a:pPr>
            <a:endParaRPr lang="en-US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Proportion of Signers within the Total Population (4)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Signers within the “ethnic group”					</a:t>
            </a:r>
          </a:p>
          <a:p>
            <a:pPr defTabSz="360000">
              <a:spcBef>
                <a:spcPts val="0"/>
              </a:spcBef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deaf and hard-of-hearing people (most are bilingual)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Signers outside the “ethnic group”</a:t>
            </a:r>
          </a:p>
          <a:p>
            <a:pPr defTabSz="360000">
              <a:spcBef>
                <a:spcPts val="0"/>
              </a:spcBef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Hearing people (CODA – children of deaf adults,  					teachers, interpreters, RSL researchers)</a:t>
            </a: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4312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6D409-FFD2-4FA3-859A-8FC56924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453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 vitality assessment based on the UNESCO ‘’nine factors’ system</a:t>
            </a:r>
            <a:endParaRPr lang="ru-RU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D2F31-2173-410E-ABEC-53924C068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169"/>
            <a:ext cx="8135340" cy="45737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Trends in Existing Language Domains</a:t>
            </a: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(2–3)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 is mainly used in home domains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Response to New Domains and Media</a:t>
            </a: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360000">
              <a:spcBef>
                <a:spcPts val="0"/>
              </a:spcBef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Internet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60000">
              <a:spcBef>
                <a:spcPts val="0"/>
              </a:spcBef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Modern mobile communication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C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ommunication in messengers and social media 		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Personal video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blogs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Internet news portal for the Deaf (</a:t>
            </a:r>
            <a:r>
              <a:rPr lang="ru-RU" sz="2400" u="sng" dirty="0">
                <a:solidFill>
                  <a:srgbClr val="44546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https://gluxix.net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TV channel "All-Russian television of the deaf“ 						(</a:t>
            </a:r>
            <a:r>
              <a:rPr lang="ru-RU" sz="2400" u="sng" dirty="0">
                <a:solidFill>
                  <a:srgbClr val="44546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https://vtg-tv.ru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etc.</a:t>
            </a:r>
            <a:endParaRPr lang="en-US" sz="2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1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6D409-FFD2-4FA3-859A-8FC56924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453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 vitality assessment based on the UNESCO ‘’nine factors’ system</a:t>
            </a:r>
            <a:endParaRPr lang="ru-RU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D2F31-2173-410E-ABEC-53924C068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9659"/>
            <a:ext cx="7802831" cy="4727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 Materials for Language Education and Literacy (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r>
              <a:rPr lang="en-US" altLang="ru-RU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Paper dictionaries (</a:t>
            </a:r>
            <a:r>
              <a:rPr lang="en-US" altLang="ru-RU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Geilman</a:t>
            </a:r>
            <a:r>
              <a:rPr lang="en-US" altLang="ru-RU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1975; </a:t>
            </a:r>
            <a:r>
              <a:rPr lang="en-US" altLang="ru-RU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Fradkina</a:t>
            </a:r>
            <a:r>
              <a:rPr lang="en-US" altLang="ru-RU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2001; </a:t>
            </a:r>
            <a:r>
              <a:rPr lang="en-US" altLang="ru-RU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Bazoev</a:t>
            </a:r>
            <a:r>
              <a:rPr lang="en-US" altLang="ru-RU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 2009)</a:t>
            </a:r>
            <a:endParaRPr lang="ru-RU" altLang="ru-RU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altLang="ru-RU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Video</a:t>
            </a:r>
            <a:r>
              <a:rPr lang="ru-RU" altLang="ru-RU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en-US" altLang="ru-RU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dictionaries</a:t>
            </a:r>
          </a:p>
          <a:p>
            <a:r>
              <a:rPr lang="en-US" altLang="ru-RU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Internet resources for learning RSL </a:t>
            </a:r>
          </a:p>
          <a:p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Textbook “Introduction to Sign Language Linguistics. Russian Sign Language” (</a:t>
            </a:r>
            <a:r>
              <a:rPr lang="en-US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Burkova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Kimmelman 2019) </a:t>
            </a: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Fairy tales on video in RSL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Overwhelming majority of materials are intended for hearing learners </a:t>
            </a:r>
          </a:p>
          <a:p>
            <a:pPr marL="0" indent="0">
              <a:buNone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20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6D409-FFD2-4FA3-859A-8FC56924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453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 vitality assessment based on the UNESCO ‘’nine factors’ system</a:t>
            </a:r>
            <a:endParaRPr lang="ru-RU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D2F31-2173-410E-ABEC-53924C068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8171"/>
            <a:ext cx="7886700" cy="4478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 Governmental and Institutional Language Attitudes and Policies, including Official Status &amp; Use (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Lack of governmental support until 2012 </a:t>
            </a:r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60000">
              <a:spcBef>
                <a:spcPts val="0"/>
              </a:spcBef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 has been officially recognized since 2012 (Federal law on the protection of persons with disabilities in the Russian Federation)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93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6D409-FFD2-4FA3-859A-8FC56924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453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 vitality assessment based on the UNESCO ‘’nine factors’ system</a:t>
            </a:r>
            <a:endParaRPr lang="ru-RU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D2F31-2173-410E-ABEC-53924C068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3"/>
            <a:ext cx="7886700" cy="4609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Community Members’ Attitudes toward their Own Language (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>
              <a:buNone/>
            </a:pPr>
            <a:endParaRPr lang="en-US" sz="1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Differs among different generations of signers</a:t>
            </a:r>
          </a:p>
          <a:p>
            <a:pPr marL="0" indent="0">
              <a:buNone/>
            </a:pPr>
            <a:endParaRPr lang="ru-RU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the younger generation, it is typical to treat 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</a:t>
            </a:r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as a full-fledged language </a:t>
            </a:r>
          </a:p>
          <a:p>
            <a:endParaRPr lang="ru-RU" sz="2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Many elderly people treat RSL as an ‘illiterate’ variant of sign speech in comparison with ‘literate’ Signed Russian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2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6D409-FFD2-4FA3-859A-8FC56924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453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RSL vitality assessment based on the UNESCO ‘’nine factors’ system</a:t>
            </a:r>
            <a:endParaRPr lang="ru-RU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D2F31-2173-410E-ABEC-53924C068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3"/>
            <a:ext cx="8194716" cy="46094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Amount and Quality of Documentation (3)</a:t>
            </a:r>
          </a:p>
          <a:p>
            <a:pPr marL="0" indent="0" defTabSz="358775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defTabSz="358775">
              <a:spcBef>
                <a:spcPct val="0"/>
              </a:spcBef>
            </a:pP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First lists of signs (</a:t>
            </a:r>
            <a:r>
              <a:rPr lang="en-US" altLang="ru-RU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Fleri</a:t>
            </a: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1835; </a:t>
            </a:r>
            <a:r>
              <a:rPr lang="en-US" altLang="ru-RU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Bratoljubov</a:t>
            </a: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1872) </a:t>
            </a:r>
          </a:p>
          <a:p>
            <a:pPr marL="0" indent="0" defTabSz="358775">
              <a:spcBef>
                <a:spcPct val="0"/>
              </a:spcBef>
              <a:buNone/>
            </a:pPr>
            <a:br>
              <a:rPr lang="en-US" altLang="ru-RU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altLang="ru-RU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58775">
              <a:spcBef>
                <a:spcPct val="0"/>
              </a:spcBef>
            </a:pP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Paper dictionaries (</a:t>
            </a:r>
            <a:r>
              <a:rPr lang="en-US" altLang="ru-RU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Geilman</a:t>
            </a: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1975; </a:t>
            </a:r>
            <a:r>
              <a:rPr lang="en-US" altLang="ru-RU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Fradkina</a:t>
            </a: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2001; </a:t>
            </a:r>
            <a:r>
              <a:rPr lang="en-US" altLang="ru-RU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Bazoev</a:t>
            </a: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</a:t>
            </a:r>
            <a:r>
              <a:rPr lang="ru-RU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al. 2009), video</a:t>
            </a:r>
            <a:r>
              <a:rPr lang="ru-RU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dictionaries </a:t>
            </a:r>
          </a:p>
          <a:p>
            <a:pPr marL="0" indent="0" defTabSz="358775">
              <a:spcBef>
                <a:spcPct val="0"/>
              </a:spcBef>
              <a:buNone/>
            </a:pPr>
            <a:endParaRPr lang="en-US" altLang="ru-RU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58775">
              <a:spcBef>
                <a:spcPct val="0"/>
              </a:spcBef>
            </a:pPr>
            <a:endParaRPr lang="en-US" altLang="ru-RU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58775">
              <a:spcBef>
                <a:spcPct val="0"/>
              </a:spcBef>
            </a:pP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Brief sketches of RSL (Grenoble 1992; </a:t>
            </a:r>
            <a:r>
              <a:rPr lang="en-US" altLang="ru-RU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Davidenko</a:t>
            </a: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altLang="ru-RU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Komarova</a:t>
            </a: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2006)</a:t>
            </a:r>
          </a:p>
          <a:p>
            <a:pPr marL="0" indent="0" defTabSz="358775">
              <a:spcBef>
                <a:spcPct val="0"/>
              </a:spcBef>
              <a:buNone/>
            </a:pPr>
            <a:endParaRPr lang="en-US" altLang="ru-RU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58775">
              <a:spcBef>
                <a:spcPct val="0"/>
              </a:spcBef>
            </a:pPr>
            <a:endParaRPr lang="en-US" altLang="ru-RU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58775">
              <a:spcBef>
                <a:spcPct val="0"/>
              </a:spcBef>
            </a:pP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Several dozen works (papers, dissertations) by professional linguists </a:t>
            </a:r>
          </a:p>
          <a:p>
            <a:pPr marL="0" indent="0" defTabSz="358775">
              <a:spcBef>
                <a:spcPct val="0"/>
              </a:spcBef>
              <a:buNone/>
            </a:pPr>
            <a:endParaRPr lang="en-US" altLang="ru-RU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58775">
              <a:spcBef>
                <a:spcPct val="0"/>
              </a:spcBef>
            </a:pPr>
            <a:endParaRPr lang="en-US" altLang="ru-RU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58775">
              <a:spcBef>
                <a:spcPct val="0"/>
              </a:spcBef>
            </a:pP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Online RSL Corpus </a:t>
            </a: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http://rsl.nstu.ru/</a:t>
            </a:r>
            <a:endParaRPr lang="en-US" altLang="ru-R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358775">
              <a:spcBef>
                <a:spcPct val="0"/>
              </a:spcBef>
              <a:buNone/>
            </a:pPr>
            <a:endParaRPr lang="en-US" altLang="ru-RU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58775">
              <a:spcBef>
                <a:spcPct val="0"/>
              </a:spcBef>
            </a:pPr>
            <a:endParaRPr lang="en-US" altLang="ru-RU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358775">
              <a:spcBef>
                <a:spcPct val="0"/>
              </a:spcBef>
            </a:pP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Textbook “Introduction into Sign Language Linguistics. Russian Sign Language (</a:t>
            </a:r>
            <a:r>
              <a:rPr lang="en-US" altLang="ru-RU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Burkova</a:t>
            </a:r>
            <a:r>
              <a:rPr lang="en-US" alt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Kimmelman 2019)</a:t>
            </a:r>
          </a:p>
          <a:p>
            <a:pPr defTabSz="358775">
              <a:spcBef>
                <a:spcPct val="0"/>
              </a:spcBef>
            </a:pPr>
            <a:endParaRPr lang="en-US" altLang="ru-RU" dirty="0"/>
          </a:p>
          <a:p>
            <a:pPr defTabSz="358775">
              <a:spcBef>
                <a:spcPct val="0"/>
              </a:spcBef>
            </a:pPr>
            <a:endParaRPr lang="en-US" altLang="ru-RU" sz="2800" dirty="0"/>
          </a:p>
          <a:p>
            <a:pPr marL="0" indent="0" defTabSz="360000">
              <a:spcBef>
                <a:spcPts val="0"/>
              </a:spcBef>
              <a:buNone/>
              <a:defRPr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00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7679</TotalTime>
  <Words>941</Words>
  <Application>Microsoft Office PowerPoint</Application>
  <PresentationFormat>Экран (4:3)</PresentationFormat>
  <Paragraphs>148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Light</vt:lpstr>
      <vt:lpstr>Тема Office</vt:lpstr>
      <vt:lpstr>Visual modality and language maintenance</vt:lpstr>
      <vt:lpstr>Russian Sign Language (RSL)</vt:lpstr>
      <vt:lpstr>RSL vitality assessment based on the UNESCO ‘’nine factors’ system</vt:lpstr>
      <vt:lpstr>RSL vitality assessment based on the UNESCO ‘’nine factors’ system</vt:lpstr>
      <vt:lpstr>RSL vitality assessment based on the UNESCO ‘’nine factors’ system</vt:lpstr>
      <vt:lpstr>RSL vitality assessment based on the UNESCO ‘’nine factors’ system</vt:lpstr>
      <vt:lpstr>RSL vitality assessment based on the UNESCO ‘’nine factors’ system</vt:lpstr>
      <vt:lpstr>RSL vitality assessment based on the UNESCO ‘’nine factors’ system</vt:lpstr>
      <vt:lpstr>RSL vitality assessment based on the UNESCO ‘’nine factors’ system</vt:lpstr>
      <vt:lpstr>RSL vitality assessment based on the UNESCO ‘’nine factors’ system</vt:lpstr>
      <vt:lpstr>Visual modality and language maintenance and transmission</vt:lpstr>
      <vt:lpstr>Visual modality and language maintenance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modality and language maintenance &amp; transmission</dc:title>
  <dc:creator>Света</dc:creator>
  <cp:lastModifiedBy>Света</cp:lastModifiedBy>
  <cp:revision>183</cp:revision>
  <dcterms:created xsi:type="dcterms:W3CDTF">2021-03-10T06:54:03Z</dcterms:created>
  <dcterms:modified xsi:type="dcterms:W3CDTF">2021-05-28T14:56:49Z</dcterms:modified>
</cp:coreProperties>
</file>