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337" r:id="rId3"/>
    <p:sldId id="342" r:id="rId4"/>
    <p:sldId id="335" r:id="rId5"/>
    <p:sldId id="338" r:id="rId6"/>
    <p:sldId id="340" r:id="rId7"/>
    <p:sldId id="339" r:id="rId8"/>
    <p:sldId id="341" r:id="rId9"/>
    <p:sldId id="327" r:id="rId10"/>
    <p:sldId id="328" r:id="rId11"/>
    <p:sldId id="331" r:id="rId12"/>
    <p:sldId id="332" r:id="rId13"/>
    <p:sldId id="334" r:id="rId14"/>
    <p:sldId id="333" r:id="rId15"/>
    <p:sldId id="336" r:id="rId16"/>
    <p:sldId id="276" r:id="rId17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>
      <p:cViewPr varScale="1">
        <p:scale>
          <a:sx n="61" d="100"/>
          <a:sy n="61" d="100"/>
        </p:scale>
        <p:origin x="139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E5308C7-715A-47CF-88B0-1C0D39C58DF4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5FBFC06-8F12-4F06-A121-4739C843CC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BFC06-8F12-4F06-A121-4739C843CC9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334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33E7-BD80-49D8-B776-19979651510C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978FA-E62B-42A3-92D7-C28293D22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33E7-BD80-49D8-B776-19979651510C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978FA-E62B-42A3-92D7-C28293D22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33E7-BD80-49D8-B776-19979651510C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978FA-E62B-42A3-92D7-C28293D22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3CD30-0F96-49C7-9C2C-840DF70D09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87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33E7-BD80-49D8-B776-19979651510C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978FA-E62B-42A3-92D7-C28293D22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33E7-BD80-49D8-B776-19979651510C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978FA-E62B-42A3-92D7-C28293D22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33E7-BD80-49D8-B776-19979651510C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978FA-E62B-42A3-92D7-C28293D22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33E7-BD80-49D8-B776-19979651510C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978FA-E62B-42A3-92D7-C28293D22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33E7-BD80-49D8-B776-19979651510C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978FA-E62B-42A3-92D7-C28293D22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33E7-BD80-49D8-B776-19979651510C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978FA-E62B-42A3-92D7-C28293D22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33E7-BD80-49D8-B776-19979651510C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978FA-E62B-42A3-92D7-C28293D22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33E7-BD80-49D8-B776-19979651510C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978FA-E62B-42A3-92D7-C28293D22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933E7-BD80-49D8-B776-19979651510C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978FA-E62B-42A3-92D7-C28293D22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cl.srcc.msu.ru/" TargetMode="External"/><Relationship Id="rId2" Type="http://schemas.openxmlformats.org/officeDocument/2006/relationships/hyperlink" Target="mailto:kazakevich.olga@gmail.com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hyperlink" Target="http://siberian-lang.srcc.msu.ru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88697"/>
            <a:ext cx="8229600" cy="1828800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Судьба языкового наследия Сибири:</a:t>
            </a:r>
            <a:br>
              <a:rPr lang="ru-RU" sz="32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почему языки не передаются детям</a:t>
            </a:r>
            <a:endParaRPr lang="en-US" sz="32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048000"/>
            <a:ext cx="4038600" cy="31242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8000" i="1" dirty="0" smtClean="0">
                <a:solidFill>
                  <a:schemeClr val="accent1">
                    <a:lumMod val="50000"/>
                  </a:schemeClr>
                </a:solidFill>
              </a:rPr>
              <a:t>О.А. Казакевич</a:t>
            </a:r>
            <a:endParaRPr lang="ru-RU" sz="80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  <a:defRPr/>
            </a:pPr>
            <a:r>
              <a:rPr lang="ru-RU" sz="8000" i="1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sz="80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Лаборатория исследования и сохранения малых </a:t>
            </a:r>
            <a:r>
              <a:rPr lang="ru-RU" sz="8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языков, Институт </a:t>
            </a:r>
            <a:r>
              <a:rPr lang="ru-RU" sz="80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языкознания </a:t>
            </a:r>
            <a:r>
              <a:rPr lang="ru-RU" sz="8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РАН</a:t>
            </a:r>
            <a:r>
              <a:rPr lang="ru-RU" sz="8000" i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ru-RU" sz="80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ru-RU" sz="4000" i="1" dirty="0" smtClean="0">
              <a:solidFill>
                <a:schemeClr val="tx2">
                  <a:lumMod val="75000"/>
                </a:schemeClr>
              </a:solidFill>
              <a:hlinkClick r:id="rId2"/>
            </a:endParaRPr>
          </a:p>
          <a:p>
            <a:pPr>
              <a:buNone/>
            </a:pPr>
            <a:r>
              <a:rPr lang="en-US" sz="8000" i="1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kazakevich.olga@gmail.com</a:t>
            </a:r>
            <a:endParaRPr lang="en-US" sz="80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  <a:defRPr/>
            </a:pPr>
            <a:r>
              <a:rPr lang="en-US" sz="8000" i="1" dirty="0" smtClean="0">
                <a:hlinkClick r:id="rId3"/>
              </a:rPr>
              <a:t>http://www.lcl.srcc.msu.ru</a:t>
            </a:r>
            <a:r>
              <a:rPr lang="en-US" sz="8000" i="1" dirty="0" smtClean="0"/>
              <a:t> </a:t>
            </a:r>
          </a:p>
          <a:p>
            <a:pPr>
              <a:buNone/>
              <a:defRPr/>
            </a:pPr>
            <a:r>
              <a:rPr lang="en-US" sz="8000" i="1" dirty="0" smtClean="0">
                <a:solidFill>
                  <a:schemeClr val="bg1"/>
                </a:solidFill>
                <a:hlinkClick r:id="rId4"/>
              </a:rPr>
              <a:t>http://</a:t>
            </a:r>
            <a:r>
              <a:rPr lang="en-US" sz="8000" i="1" dirty="0" smtClean="0">
                <a:solidFill>
                  <a:schemeClr val="bg1"/>
                </a:solidFill>
                <a:hlinkClick r:id="rId4"/>
              </a:rPr>
              <a:t>siberian-lang.srcc.msu.ru</a:t>
            </a:r>
            <a:endParaRPr lang="ru-RU" sz="8000" i="1" dirty="0" smtClean="0">
              <a:solidFill>
                <a:schemeClr val="bg1"/>
              </a:solidFill>
            </a:endParaRPr>
          </a:p>
          <a:p>
            <a:pPr>
              <a:buNone/>
              <a:defRPr/>
            </a:pPr>
            <a:endParaRPr lang="ru-RU" sz="40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8000" dirty="0" smtClean="0">
                <a:solidFill>
                  <a:schemeClr val="accent1">
                    <a:lumMod val="75000"/>
                  </a:schemeClr>
                </a:solidFill>
              </a:rPr>
              <a:t>Коллоквиум «Судьба языкового наследия: передано младшим поколениям или утрачено», </a:t>
            </a:r>
          </a:p>
          <a:p>
            <a:pPr>
              <a:buNone/>
            </a:pPr>
            <a:r>
              <a:rPr lang="ru-RU" sz="8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8000" dirty="0" smtClean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ru-RU" sz="8000" dirty="0" smtClean="0">
                <a:solidFill>
                  <a:schemeClr val="accent1">
                    <a:lumMod val="75000"/>
                  </a:schemeClr>
                </a:solidFill>
              </a:rPr>
              <a:t>Москва, </a:t>
            </a:r>
            <a:r>
              <a:rPr lang="en-US" sz="8000" dirty="0" smtClean="0">
                <a:solidFill>
                  <a:schemeClr val="accent1">
                    <a:lumMod val="75000"/>
                  </a:schemeClr>
                </a:solidFill>
              </a:rPr>
              <a:t>26</a:t>
            </a:r>
            <a:r>
              <a:rPr lang="ru-RU" sz="8000" dirty="0" smtClean="0">
                <a:solidFill>
                  <a:schemeClr val="accent1">
                    <a:lumMod val="75000"/>
                  </a:schemeClr>
                </a:solidFill>
              </a:rPr>
              <a:t>.0</a:t>
            </a:r>
            <a:r>
              <a:rPr lang="ru-RU" sz="8000" dirty="0">
                <a:solidFill>
                  <a:schemeClr val="accent1">
                    <a:lumMod val="75000"/>
                  </a:schemeClr>
                </a:solidFill>
              </a:rPr>
              <a:t>5</a:t>
            </a:r>
            <a:r>
              <a:rPr lang="ru-RU" sz="8000" dirty="0" smtClean="0">
                <a:solidFill>
                  <a:schemeClr val="accent1">
                    <a:lumMod val="75000"/>
                  </a:schemeClr>
                </a:solidFill>
              </a:rPr>
              <a:t>.20</a:t>
            </a:r>
            <a:r>
              <a:rPr lang="en-US" sz="8000" dirty="0" smtClean="0">
                <a:solidFill>
                  <a:schemeClr val="accent1">
                    <a:lumMod val="75000"/>
                  </a:schemeClr>
                </a:solidFill>
              </a:rPr>
              <a:t>21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" name="Содержимое 2" descr="IMG_4207.JP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70271" y="2516980"/>
            <a:ext cx="4339831" cy="28932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960437"/>
          </a:xfrm>
        </p:spPr>
        <p:txBody>
          <a:bodyPr>
            <a:noAutofit/>
          </a:bodyPr>
          <a:lstStyle/>
          <a:p>
            <a:r>
              <a:rPr lang="ru-RU" sz="3200" i="1" dirty="0">
                <a:solidFill>
                  <a:srgbClr val="002060"/>
                </a:solidFill>
              </a:rPr>
              <a:t>Почему родители не передают детям язык предков сегодня</a:t>
            </a:r>
            <a:endParaRPr lang="en-US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" y="1981200"/>
            <a:ext cx="8763000" cy="464820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sz="4800" i="1" dirty="0" smtClean="0">
                <a:solidFill>
                  <a:srgbClr val="002060"/>
                </a:solidFill>
              </a:rPr>
              <a:t>- Считают</a:t>
            </a:r>
            <a:r>
              <a:rPr lang="ru-RU" sz="4800" i="1" dirty="0">
                <a:solidFill>
                  <a:srgbClr val="002060"/>
                </a:solidFill>
              </a:rPr>
              <a:t>, что этнический язык нужен только тем, кто занимается традиционным хозяйством и живет, как жили предки</a:t>
            </a:r>
          </a:p>
          <a:p>
            <a:pPr algn="l"/>
            <a:r>
              <a:rPr lang="ru-RU" sz="4800" i="1" dirty="0" smtClean="0">
                <a:solidFill>
                  <a:srgbClr val="002060"/>
                </a:solidFill>
              </a:rPr>
              <a:t>- Считают</a:t>
            </a:r>
            <a:r>
              <a:rPr lang="ru-RU" sz="4800" i="1" dirty="0">
                <a:solidFill>
                  <a:srgbClr val="002060"/>
                </a:solidFill>
              </a:rPr>
              <a:t>, что язык предков – это </a:t>
            </a:r>
            <a:r>
              <a:rPr lang="ru-RU" sz="4800" i="1" dirty="0" smtClean="0">
                <a:solidFill>
                  <a:srgbClr val="002060"/>
                </a:solidFill>
              </a:rPr>
              <a:t>прошлое</a:t>
            </a:r>
            <a:r>
              <a:rPr lang="ru-RU" sz="4800" i="1" dirty="0">
                <a:solidFill>
                  <a:srgbClr val="002060"/>
                </a:solidFill>
              </a:rPr>
              <a:t>, будущее за русским языком и такими иностранными языками, как английский.</a:t>
            </a:r>
          </a:p>
          <a:p>
            <a:pPr algn="l"/>
            <a:r>
              <a:rPr lang="ru-RU" sz="4800" i="1" dirty="0" smtClean="0">
                <a:solidFill>
                  <a:srgbClr val="002060"/>
                </a:solidFill>
              </a:rPr>
              <a:t>- Язык </a:t>
            </a:r>
            <a:r>
              <a:rPr lang="ru-RU" sz="4800" i="1" dirty="0">
                <a:solidFill>
                  <a:srgbClr val="002060"/>
                </a:solidFill>
              </a:rPr>
              <a:t>предков не приспособлен для современного мира</a:t>
            </a:r>
          </a:p>
          <a:p>
            <a:pPr algn="l"/>
            <a:r>
              <a:rPr lang="ru-RU" sz="4800" i="1" dirty="0" smtClean="0">
                <a:solidFill>
                  <a:srgbClr val="002060"/>
                </a:solidFill>
              </a:rPr>
              <a:t>- Не </a:t>
            </a:r>
            <a:r>
              <a:rPr lang="ru-RU" sz="4800" i="1" dirty="0">
                <a:solidFill>
                  <a:srgbClr val="002060"/>
                </a:solidFill>
              </a:rPr>
              <a:t>считают, что язык – это что-то важное</a:t>
            </a:r>
          </a:p>
        </p:txBody>
      </p:sp>
    </p:spTree>
    <p:extLst>
      <p:ext uri="{BB962C8B-B14F-4D97-AF65-F5344CB8AC3E}">
        <p14:creationId xmlns:p14="http://schemas.microsoft.com/office/powerpoint/2010/main" val="151300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2514599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chemeClr val="tx2"/>
                </a:solidFill>
              </a:rPr>
              <a:t>Как убедить родителей не лишать детей положенного им языкового наследства или попытаться вернуть это наследство своим детям и себе самим?</a:t>
            </a:r>
            <a:endParaRPr lang="en-US" sz="3200" i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" y="2895600"/>
            <a:ext cx="8763000" cy="3733800"/>
          </a:xfrm>
        </p:spPr>
        <p:txBody>
          <a:bodyPr>
            <a:normAutofit/>
          </a:bodyPr>
          <a:lstStyle/>
          <a:p>
            <a:pPr algn="l"/>
            <a:r>
              <a:rPr lang="ru-RU" sz="2800" i="1" dirty="0" smtClean="0">
                <a:solidFill>
                  <a:srgbClr val="002060"/>
                </a:solidFill>
              </a:rPr>
              <a:t>Невозможно привлечь детей к </a:t>
            </a:r>
            <a:r>
              <a:rPr lang="ru-RU" sz="2800" i="1" dirty="0" err="1" smtClean="0">
                <a:solidFill>
                  <a:srgbClr val="002060"/>
                </a:solidFill>
              </a:rPr>
              <a:t>ревитализации</a:t>
            </a:r>
            <a:r>
              <a:rPr lang="ru-RU" sz="2800" i="1" dirty="0" smtClean="0">
                <a:solidFill>
                  <a:srgbClr val="002060"/>
                </a:solidFill>
              </a:rPr>
              <a:t> языка без согласия и поддержки родителей, без желания родителей принимать в этом участие, хотя бы минимальное. Поэтому чрезвычайно важно убедить родителей, что подобная деятельность </a:t>
            </a:r>
            <a:r>
              <a:rPr lang="ru-RU" sz="2800" i="1" dirty="0">
                <a:solidFill>
                  <a:srgbClr val="002060"/>
                </a:solidFill>
              </a:rPr>
              <a:t>пойдет на пользу их детям. </a:t>
            </a:r>
            <a:endParaRPr lang="en-US" sz="2800" i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16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1904999"/>
          </a:xfrm>
        </p:spPr>
        <p:txBody>
          <a:bodyPr>
            <a:normAutofit fontScale="90000"/>
          </a:bodyPr>
          <a:lstStyle/>
          <a:p>
            <a:r>
              <a:rPr lang="ru-RU" sz="3200" i="1" dirty="0">
                <a:solidFill>
                  <a:schemeClr val="tx2"/>
                </a:solidFill>
              </a:rPr>
              <a:t>Как убедить родителей не лишать детей положенного им языкового наследства или попытаться вернуть это наследство своим детям и себе самим?</a:t>
            </a:r>
            <a:endParaRPr lang="en-US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" y="2362200"/>
            <a:ext cx="8763000" cy="4267200"/>
          </a:xfrm>
        </p:spPr>
        <p:txBody>
          <a:bodyPr>
            <a:normAutofit/>
          </a:bodyPr>
          <a:lstStyle/>
          <a:p>
            <a:pPr algn="l"/>
            <a:endParaRPr lang="en-US" sz="28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Чтобы мотивировать родителей отправить детей в языковое гнездо, в группу, где преподается местный миноритарный язык или самим начать посещать языковые курсы, необходимо найти веские аргументы, 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показывающие преимущества многоязычия в сравнении с </a:t>
            </a:r>
            <a:r>
              <a:rPr lang="ru-RU" sz="2800" i="1" dirty="0" err="1" smtClean="0">
                <a:solidFill>
                  <a:schemeClr val="tx2">
                    <a:lumMod val="75000"/>
                  </a:schemeClr>
                </a:solidFill>
              </a:rPr>
              <a:t>одноязычием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pPr algn="l"/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Детям тоже необходима мотивация. </a:t>
            </a:r>
            <a:endParaRPr lang="en-US" sz="2800" i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81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960437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/>
                </a:solidFill>
              </a:rPr>
              <a:t>Инструменты и каналы поддержки миноритарных языков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" y="1524000"/>
            <a:ext cx="8763000" cy="5105400"/>
          </a:xfrm>
        </p:spPr>
        <p:txBody>
          <a:bodyPr>
            <a:normAutofit/>
          </a:bodyPr>
          <a:lstStyle/>
          <a:p>
            <a:pPr algn="l"/>
            <a:r>
              <a:rPr lang="ru-RU" sz="2800" i="1" dirty="0" smtClean="0">
                <a:solidFill>
                  <a:schemeClr val="tx2"/>
                </a:solidFill>
              </a:rPr>
              <a:t>Законодательство</a:t>
            </a:r>
            <a:endParaRPr lang="ru-RU" sz="2800" i="1" dirty="0" smtClean="0">
              <a:solidFill>
                <a:schemeClr val="tx2"/>
              </a:solidFill>
            </a:endParaRPr>
          </a:p>
          <a:p>
            <a:pPr algn="l"/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Образование</a:t>
            </a:r>
            <a:endParaRPr lang="ru-RU" sz="2800" i="1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Наука</a:t>
            </a:r>
            <a:endParaRPr lang="ru-RU" sz="2800" i="1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Культура</a:t>
            </a:r>
            <a:endParaRPr lang="en-US" sz="28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Пресса</a:t>
            </a:r>
            <a:endParaRPr lang="en-US" sz="2800" i="1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Радио и телевидение</a:t>
            </a:r>
            <a:endParaRPr lang="ru-RU" sz="2800" i="1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Интернет</a:t>
            </a:r>
            <a:endParaRPr lang="ru-RU" sz="2800" i="1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Аудио- и видеопродукция на </a:t>
            </a: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</a:rPr>
              <a:t>CD</a:t>
            </a:r>
            <a:r>
              <a:rPr lang="en-US" sz="2800" i="1" dirty="0">
                <a:solidFill>
                  <a:schemeClr val="tx2">
                    <a:lumMod val="75000"/>
                  </a:schemeClr>
                </a:solidFill>
              </a:rPr>
              <a:t>, DVD 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и т.д.</a:t>
            </a:r>
            <a:endParaRPr lang="ru-RU" sz="2800" i="1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ru-RU" sz="28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46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1981199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/>
                </a:solidFill>
              </a:rPr>
              <a:t>Интернет – мощный инструмент поддержки миноритарных языков и пространство коммуникации на миноритарных языках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63000" cy="381000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800" i="1" dirty="0" smtClean="0">
                <a:solidFill>
                  <a:schemeClr val="tx2"/>
                </a:solidFill>
              </a:rPr>
              <a:t>Данные м</a:t>
            </a:r>
            <a:r>
              <a:rPr lang="ru-RU" sz="2800" i="1" dirty="0" smtClean="0">
                <a:solidFill>
                  <a:schemeClr val="tx2"/>
                </a:solidFill>
              </a:rPr>
              <a:t>иноритарных языков, размещенные в интернете, творят чудеса, пробуждая интерес детей и молодежи к языкам предков.</a:t>
            </a:r>
          </a:p>
          <a:p>
            <a:pPr algn="l"/>
            <a:r>
              <a:rPr lang="ru-RU" sz="2800" i="1" dirty="0" smtClean="0">
                <a:solidFill>
                  <a:schemeClr val="tx2"/>
                </a:solidFill>
              </a:rPr>
              <a:t>Многие внуки никогда не стали бы слушать рассказы своих бабушек и дедушек на языке, для них не понятном, но как только видео с этими рассказами появляются в интернете,</a:t>
            </a:r>
            <a:r>
              <a:rPr lang="en-US" sz="2800" i="1" dirty="0" smtClean="0">
                <a:solidFill>
                  <a:schemeClr val="tx2"/>
                </a:solidFill>
              </a:rPr>
              <a:t> </a:t>
            </a:r>
            <a:r>
              <a:rPr lang="ru-RU" sz="2800" i="1" dirty="0" smtClean="0">
                <a:solidFill>
                  <a:schemeClr val="tx2"/>
                </a:solidFill>
              </a:rPr>
              <a:t>они начинают интересовать детей, и дети начинают гордиться своими предками и своим языком.</a:t>
            </a:r>
            <a:endParaRPr lang="en-US" sz="2800" i="1" dirty="0" smtClean="0">
              <a:solidFill>
                <a:schemeClr val="tx2"/>
              </a:solidFill>
            </a:endParaRPr>
          </a:p>
          <a:p>
            <a:pPr algn="l"/>
            <a:endParaRPr lang="en-US" sz="2800" i="1" dirty="0" smtClean="0">
              <a:solidFill>
                <a:schemeClr val="tx2"/>
              </a:solidFill>
            </a:endParaRPr>
          </a:p>
          <a:p>
            <a:pPr algn="l"/>
            <a:endParaRPr lang="en-US" sz="2800" i="1" dirty="0" smtClean="0">
              <a:solidFill>
                <a:schemeClr val="tx2"/>
              </a:solidFill>
            </a:endParaRPr>
          </a:p>
          <a:p>
            <a:pPr algn="l"/>
            <a:endParaRPr lang="ru-RU" sz="28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10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1904999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tx2"/>
                </a:solidFill>
              </a:rPr>
              <a:t>Интернет – мощный инструмент поддержки миноритарных языков и пространство коммуникации на миноритарных языках</a:t>
            </a:r>
            <a:endParaRPr lang="en-US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" y="2971800"/>
            <a:ext cx="8763000" cy="3124200"/>
          </a:xfrm>
        </p:spPr>
        <p:txBody>
          <a:bodyPr>
            <a:normAutofit/>
          </a:bodyPr>
          <a:lstStyle/>
          <a:p>
            <a:pPr algn="l"/>
            <a:r>
              <a:rPr lang="ru-RU" sz="2800" i="1" dirty="0" smtClean="0">
                <a:solidFill>
                  <a:schemeClr val="tx2"/>
                </a:solidFill>
              </a:rPr>
              <a:t>Во время пандемии интернет обеспечивал и продолжает обеспечивать людям связь с миром.</a:t>
            </a:r>
          </a:p>
          <a:p>
            <a:pPr algn="l"/>
            <a:r>
              <a:rPr lang="ru-RU" sz="2800" i="1" dirty="0" smtClean="0">
                <a:solidFill>
                  <a:schemeClr val="tx2"/>
                </a:solidFill>
              </a:rPr>
              <a:t>За это время существенно увеличился объем интернет-коммуникации на миноритарных языках, будем надеяться, что этот объем продолжит расти. </a:t>
            </a:r>
            <a:endParaRPr lang="en-US" sz="2800" i="1" dirty="0" smtClean="0">
              <a:solidFill>
                <a:schemeClr val="tx2"/>
              </a:solidFill>
            </a:endParaRPr>
          </a:p>
          <a:p>
            <a:pPr algn="l"/>
            <a:endParaRPr lang="en-US" sz="2800" i="1" dirty="0" smtClean="0">
              <a:solidFill>
                <a:schemeClr val="tx2"/>
              </a:solidFill>
            </a:endParaRPr>
          </a:p>
          <a:p>
            <a:pPr algn="l"/>
            <a:endParaRPr lang="ru-RU" sz="28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96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Содержимое 3" descr="DSC002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71714" y="0"/>
            <a:ext cx="9915713" cy="7453794"/>
          </a:xfrm>
        </p:spPr>
      </p:pic>
      <p:sp>
        <p:nvSpPr>
          <p:cNvPr id="5" name="Прямоугольник 4"/>
          <p:cNvSpPr/>
          <p:nvPr/>
        </p:nvSpPr>
        <p:spPr>
          <a:xfrm>
            <a:off x="2286000" y="5752711"/>
            <a:ext cx="548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Спасибо!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iberia.png"/>
          <p:cNvPicPr>
            <a:picLocks noGrp="1" noChangeAspect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0" y="381484"/>
            <a:ext cx="9148789" cy="5711812"/>
          </a:xfrm>
        </p:spPr>
      </p:pic>
    </p:spTree>
    <p:extLst>
      <p:ext uri="{BB962C8B-B14F-4D97-AF65-F5344CB8AC3E}">
        <p14:creationId xmlns:p14="http://schemas.microsoft.com/office/powerpoint/2010/main" val="76542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608260"/>
            <a:ext cx="8839630" cy="5944940"/>
          </a:xfrm>
        </p:spPr>
      </p:pic>
    </p:spTree>
    <p:extLst>
      <p:ext uri="{BB962C8B-B14F-4D97-AF65-F5344CB8AC3E}">
        <p14:creationId xmlns:p14="http://schemas.microsoft.com/office/powerpoint/2010/main" val="3592540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Конец 1930-х</a:t>
            </a:r>
            <a:endParaRPr lang="en-US" sz="3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09800"/>
            <a:ext cx="4191000" cy="3200400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2438401"/>
            <a:ext cx="4038600" cy="22098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«Мой дед запрещал мне говорить </a:t>
            </a:r>
            <a:r>
              <a:rPr lang="ru-RU" dirty="0" err="1" smtClean="0"/>
              <a:t>по-кетски</a:t>
            </a:r>
            <a:r>
              <a:rPr lang="ru-RU" dirty="0" smtClean="0"/>
              <a:t>, он повторял, что язык будущего – это русский»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86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Конец 1930-х</a:t>
            </a:r>
            <a:endParaRPr lang="en-US" sz="32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2209801"/>
            <a:ext cx="4038600" cy="2743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«Родители не хотели, чтобы я говорила по-селькупски, мама всегда закрывала дверь и не пускала меня в комнату, если к ней приходили подруги и они говорили между собой по-селькупски. По-селькупски со мной говорила только бабушка»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8" y="2209800"/>
            <a:ext cx="4385072" cy="3276600"/>
          </a:xfrm>
        </p:spPr>
      </p:pic>
    </p:spTree>
    <p:extLst>
      <p:ext uri="{BB962C8B-B14F-4D97-AF65-F5344CB8AC3E}">
        <p14:creationId xmlns:p14="http://schemas.microsoft.com/office/powerpoint/2010/main" val="267882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Конец 1940-х</a:t>
            </a:r>
            <a:endParaRPr lang="en-US" sz="32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2209801"/>
            <a:ext cx="4038600" cy="2743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«Когда мой сын пошел в школу, учительница позвала меня и посоветовала не говорить с ним дома </a:t>
            </a:r>
            <a:r>
              <a:rPr lang="ru-RU" dirty="0" err="1" smtClean="0"/>
              <a:t>по-кетски</a:t>
            </a:r>
            <a:r>
              <a:rPr lang="ru-RU" dirty="0" smtClean="0"/>
              <a:t>, а говорить только по-русски»</a:t>
            </a:r>
            <a:endParaRPr lang="en-US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42" y="2209801"/>
            <a:ext cx="4228958" cy="3164325"/>
          </a:xfrm>
        </p:spPr>
      </p:pic>
    </p:spTree>
    <p:extLst>
      <p:ext uri="{BB962C8B-B14F-4D97-AF65-F5344CB8AC3E}">
        <p14:creationId xmlns:p14="http://schemas.microsoft.com/office/powerpoint/2010/main" val="307337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Конец 1940-х - 1950-е</a:t>
            </a:r>
            <a:endParaRPr lang="en-US" sz="32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2209801"/>
            <a:ext cx="4038600" cy="2743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«Родители говорили со мной по-русски. Только когда меня отправляли к одной из моих бабушек, они говорили со мной на своих языках: по-селькупски или по-эвенкийски.»</a:t>
            </a:r>
            <a:endParaRPr lang="en-US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1" y="2209802"/>
            <a:ext cx="4499371" cy="2999580"/>
          </a:xfrm>
        </p:spPr>
      </p:pic>
    </p:spTree>
    <p:extLst>
      <p:ext uri="{BB962C8B-B14F-4D97-AF65-F5344CB8AC3E}">
        <p14:creationId xmlns:p14="http://schemas.microsoft.com/office/powerpoint/2010/main" val="342369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/>
                </a:solidFill>
              </a:rPr>
              <a:t>Последние 20-30 лет: </a:t>
            </a:r>
            <a:br>
              <a:rPr lang="ru-RU" sz="3200" dirty="0" smtClean="0">
                <a:solidFill>
                  <a:schemeClr val="tx2"/>
                </a:solidFill>
              </a:rPr>
            </a:br>
            <a:r>
              <a:rPr lang="ru-RU" sz="3200" dirty="0" smtClean="0">
                <a:solidFill>
                  <a:schemeClr val="tx2"/>
                </a:solidFill>
              </a:rPr>
              <a:t>данные социолингвистических обследований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096" y="2209800"/>
            <a:ext cx="4379007" cy="3276600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08" y="2209800"/>
            <a:ext cx="4470400" cy="3352800"/>
          </a:xfrm>
        </p:spPr>
      </p:pic>
    </p:spTree>
    <p:extLst>
      <p:ext uri="{BB962C8B-B14F-4D97-AF65-F5344CB8AC3E}">
        <p14:creationId xmlns:p14="http://schemas.microsoft.com/office/powerpoint/2010/main" val="319269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960437"/>
          </a:xfrm>
        </p:spPr>
        <p:txBody>
          <a:bodyPr>
            <a:noAutofit/>
          </a:bodyPr>
          <a:lstStyle/>
          <a:p>
            <a:r>
              <a:rPr lang="ru-RU" sz="3200" i="1" dirty="0">
                <a:solidFill>
                  <a:srgbClr val="002060"/>
                </a:solidFill>
              </a:rPr>
              <a:t>Почему родители не передают детям язык </a:t>
            </a:r>
            <a:r>
              <a:rPr lang="ru-RU" sz="3200" i="1" dirty="0" smtClean="0">
                <a:solidFill>
                  <a:srgbClr val="002060"/>
                </a:solidFill>
              </a:rPr>
              <a:t>предков сегодня</a:t>
            </a:r>
            <a:endParaRPr lang="en-US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" y="1828800"/>
            <a:ext cx="8763000" cy="472440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sz="5400" i="1" dirty="0" smtClean="0">
                <a:solidFill>
                  <a:srgbClr val="002060"/>
                </a:solidFill>
              </a:rPr>
              <a:t>- </a:t>
            </a:r>
            <a:r>
              <a:rPr lang="ru-RU" sz="5100" i="1" dirty="0" smtClean="0">
                <a:solidFill>
                  <a:srgbClr val="002060"/>
                </a:solidFill>
              </a:rPr>
              <a:t>Хотят</a:t>
            </a:r>
            <a:r>
              <a:rPr lang="ru-RU" sz="5100" i="1" dirty="0">
                <a:solidFill>
                  <a:srgbClr val="002060"/>
                </a:solidFill>
              </a:rPr>
              <a:t>, чтобы дети усвоили самый важный для жизни в стране язык – русский</a:t>
            </a:r>
          </a:p>
          <a:p>
            <a:pPr algn="l"/>
            <a:r>
              <a:rPr lang="ru-RU" sz="5100" i="1" dirty="0" smtClean="0">
                <a:solidFill>
                  <a:srgbClr val="002060"/>
                </a:solidFill>
              </a:rPr>
              <a:t>- Не </a:t>
            </a:r>
            <a:r>
              <a:rPr lang="ru-RU" sz="5100" i="1" dirty="0">
                <a:solidFill>
                  <a:srgbClr val="002060"/>
                </a:solidFill>
              </a:rPr>
              <a:t>считают, что язык предков детям когда-нибудь пригодится</a:t>
            </a:r>
          </a:p>
          <a:p>
            <a:pPr algn="l"/>
            <a:r>
              <a:rPr lang="ru-RU" sz="5100" i="1" dirty="0" smtClean="0">
                <a:solidFill>
                  <a:srgbClr val="002060"/>
                </a:solidFill>
              </a:rPr>
              <a:t>- В </a:t>
            </a:r>
            <a:r>
              <a:rPr lang="ru-RU" sz="5100" i="1" dirty="0">
                <a:solidFill>
                  <a:srgbClr val="002060"/>
                </a:solidFill>
              </a:rPr>
              <a:t>детстве они говорили на языке предков, но потом пришлось срочно учить русский, это было трудно, не хотят, чтобы детям было так же трудно</a:t>
            </a:r>
          </a:p>
          <a:p>
            <a:pPr algn="l"/>
            <a:r>
              <a:rPr lang="ru-RU" sz="5100" i="1" dirty="0" smtClean="0">
                <a:solidFill>
                  <a:srgbClr val="002060"/>
                </a:solidFill>
              </a:rPr>
              <a:t>- Сами </a:t>
            </a:r>
            <a:r>
              <a:rPr lang="ru-RU" sz="5100" i="1" dirty="0">
                <a:solidFill>
                  <a:srgbClr val="002060"/>
                </a:solidFill>
              </a:rPr>
              <a:t>остались без языкового наследства - не знают своего этнического языка</a:t>
            </a:r>
          </a:p>
        </p:txBody>
      </p:sp>
    </p:spTree>
    <p:extLst>
      <p:ext uri="{BB962C8B-B14F-4D97-AF65-F5344CB8AC3E}">
        <p14:creationId xmlns:p14="http://schemas.microsoft.com/office/powerpoint/2010/main" val="236001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40105</TotalTime>
  <Words>589</Words>
  <Application>Microsoft Office PowerPoint</Application>
  <PresentationFormat>Экран (4:3)</PresentationFormat>
  <Paragraphs>53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Судьба языкового наследия Сибири: почему языки не передаются детям</vt:lpstr>
      <vt:lpstr>Презентация PowerPoint</vt:lpstr>
      <vt:lpstr>Презентация PowerPoint</vt:lpstr>
      <vt:lpstr>Конец 1930-х</vt:lpstr>
      <vt:lpstr>Конец 1930-х</vt:lpstr>
      <vt:lpstr>Конец 1940-х</vt:lpstr>
      <vt:lpstr>Конец 1940-х - 1950-е</vt:lpstr>
      <vt:lpstr>Последние 20-30 лет:  данные социолингвистических обследований</vt:lpstr>
      <vt:lpstr>Почему родители не передают детям язык предков сегодня</vt:lpstr>
      <vt:lpstr>Почему родители не передают детям язык предков сегодня</vt:lpstr>
      <vt:lpstr>Как убедить родителей не лишать детей положенного им языкового наследства или попытаться вернуть это наследство своим детям и себе самим?</vt:lpstr>
      <vt:lpstr>Как убедить родителей не лишать детей положенного им языкового наследства или попытаться вернуть это наследство своим детям и себе самим?</vt:lpstr>
      <vt:lpstr>Инструменты и каналы поддержки миноритарных языков</vt:lpstr>
      <vt:lpstr>Интернет – мощный инструмент поддержки миноритарных языков и пространство коммуникации на миноритарных языках</vt:lpstr>
      <vt:lpstr>Интернет – мощный инструмент поддержки миноритарных языков и пространство коммуникации на миноритарных языках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Материалы мультимедийного  селькупского архива ЛАЛС  в «Диалектологическом атласе уральских языков, распространенных на территории Ямало-Ненецкого автономного округа»</dc:title>
  <dc:creator>Kazakevich</dc:creator>
  <cp:lastModifiedBy>Olga</cp:lastModifiedBy>
  <cp:revision>219</cp:revision>
  <dcterms:created xsi:type="dcterms:W3CDTF">2019-04-21T16:45:04Z</dcterms:created>
  <dcterms:modified xsi:type="dcterms:W3CDTF">2021-05-26T10:15:04Z</dcterms:modified>
</cp:coreProperties>
</file>