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1"/>
  </p:sldMasterIdLst>
  <p:sldIdLst>
    <p:sldId id="256" r:id="rId2"/>
    <p:sldId id="298" r:id="rId3"/>
    <p:sldId id="284" r:id="rId4"/>
    <p:sldId id="282" r:id="rId5"/>
    <p:sldId id="295" r:id="rId6"/>
    <p:sldId id="296" r:id="rId7"/>
    <p:sldId id="258" r:id="rId8"/>
    <p:sldId id="283" r:id="rId9"/>
    <p:sldId id="303" r:id="rId10"/>
    <p:sldId id="286" r:id="rId11"/>
    <p:sldId id="291" r:id="rId12"/>
    <p:sldId id="287" r:id="rId13"/>
    <p:sldId id="289" r:id="rId14"/>
    <p:sldId id="292" r:id="rId15"/>
    <p:sldId id="306" r:id="rId16"/>
    <p:sldId id="307" r:id="rId17"/>
    <p:sldId id="308" r:id="rId18"/>
    <p:sldId id="288" r:id="rId19"/>
    <p:sldId id="267" r:id="rId20"/>
    <p:sldId id="293" r:id="rId21"/>
    <p:sldId id="294" r:id="rId22"/>
    <p:sldId id="309" r:id="rId23"/>
    <p:sldId id="305"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1"/>
    <p:restoredTop sz="96654"/>
  </p:normalViewPr>
  <p:slideViewPr>
    <p:cSldViewPr snapToGrid="0" snapToObjects="1">
      <p:cViewPr>
        <p:scale>
          <a:sx n="136" d="100"/>
          <a:sy n="136" d="100"/>
        </p:scale>
        <p:origin x="1640" y="8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BF380-2B16-447F-9D26-6A62AB6BD4A9}"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098C8E5B-1D05-454B-A9AA-D70DD6F7D343}">
      <dgm:prSet/>
      <dgm:spPr/>
      <dgm:t>
        <a:bodyPr/>
        <a:lstStyle/>
        <a:p>
          <a:r>
            <a:rPr lang="en-US"/>
            <a:t>Rural areas (Mari villages </a:t>
          </a:r>
          <a:r>
            <a:rPr lang="ru-RU"/>
            <a:t>–</a:t>
          </a:r>
          <a:r>
            <a:rPr lang="en-US"/>
            <a:t> Mari language)</a:t>
          </a:r>
        </a:p>
      </dgm:t>
    </dgm:pt>
    <dgm:pt modelId="{C654E3E5-A407-4697-AC4B-235D30EEA6F1}" type="parTrans" cxnId="{A18E63B1-50D8-4178-BAF1-FE0148F6A189}">
      <dgm:prSet/>
      <dgm:spPr/>
      <dgm:t>
        <a:bodyPr/>
        <a:lstStyle/>
        <a:p>
          <a:endParaRPr lang="en-US"/>
        </a:p>
      </dgm:t>
    </dgm:pt>
    <dgm:pt modelId="{15AFB249-005B-41A1-AB89-EC52A1B12795}" type="sibTrans" cxnId="{A18E63B1-50D8-4178-BAF1-FE0148F6A189}">
      <dgm:prSet/>
      <dgm:spPr/>
      <dgm:t>
        <a:bodyPr/>
        <a:lstStyle/>
        <a:p>
          <a:endParaRPr lang="en-US"/>
        </a:p>
      </dgm:t>
    </dgm:pt>
    <dgm:pt modelId="{7AABA95E-5D8F-465A-AAC9-75C273BD5BA8}">
      <dgm:prSet/>
      <dgm:spPr/>
      <dgm:t>
        <a:bodyPr/>
        <a:lstStyle/>
        <a:p>
          <a:r>
            <a:rPr lang="en-US"/>
            <a:t>Urban setting (Multicultural and multilinguistic  - Russian language)</a:t>
          </a:r>
        </a:p>
      </dgm:t>
    </dgm:pt>
    <dgm:pt modelId="{D0677BDC-9DF5-4549-9B2E-864F7AFA423F}" type="parTrans" cxnId="{82177494-A471-489F-99A4-B4A714DBC1F6}">
      <dgm:prSet/>
      <dgm:spPr/>
      <dgm:t>
        <a:bodyPr/>
        <a:lstStyle/>
        <a:p>
          <a:endParaRPr lang="en-US"/>
        </a:p>
      </dgm:t>
    </dgm:pt>
    <dgm:pt modelId="{B3829336-9FF2-4B33-A034-9424A32E97CB}" type="sibTrans" cxnId="{82177494-A471-489F-99A4-B4A714DBC1F6}">
      <dgm:prSet/>
      <dgm:spPr/>
      <dgm:t>
        <a:bodyPr/>
        <a:lstStyle/>
        <a:p>
          <a:endParaRPr lang="en-US"/>
        </a:p>
      </dgm:t>
    </dgm:pt>
    <dgm:pt modelId="{83743AD1-E96A-4476-A82B-F4D1A45DB292}">
      <dgm:prSet/>
      <dgm:spPr/>
      <dgm:t>
        <a:bodyPr/>
        <a:lstStyle/>
        <a:p>
          <a:r>
            <a:rPr lang="en-US"/>
            <a:t>Urban –type settlements in rural areas – dual- lingualism and / or Russian language)</a:t>
          </a:r>
        </a:p>
      </dgm:t>
    </dgm:pt>
    <dgm:pt modelId="{605FA5EE-6974-423E-A3A5-92428EF4943F}" type="parTrans" cxnId="{3F79A7E0-F1AB-42BD-85D6-9E51800AD616}">
      <dgm:prSet/>
      <dgm:spPr/>
      <dgm:t>
        <a:bodyPr/>
        <a:lstStyle/>
        <a:p>
          <a:endParaRPr lang="en-US"/>
        </a:p>
      </dgm:t>
    </dgm:pt>
    <dgm:pt modelId="{58162FE9-F752-4B4F-87EF-40F6C2E6B0EE}" type="sibTrans" cxnId="{3F79A7E0-F1AB-42BD-85D6-9E51800AD616}">
      <dgm:prSet/>
      <dgm:spPr/>
      <dgm:t>
        <a:bodyPr/>
        <a:lstStyle/>
        <a:p>
          <a:endParaRPr lang="en-US"/>
        </a:p>
      </dgm:t>
    </dgm:pt>
    <dgm:pt modelId="{882A73CF-6F81-CD45-B0C2-1D90D60557C6}" type="pres">
      <dgm:prSet presAssocID="{830BF380-2B16-447F-9D26-6A62AB6BD4A9}" presName="vert0" presStyleCnt="0">
        <dgm:presLayoutVars>
          <dgm:dir/>
          <dgm:animOne val="branch"/>
          <dgm:animLvl val="lvl"/>
        </dgm:presLayoutVars>
      </dgm:prSet>
      <dgm:spPr/>
    </dgm:pt>
    <dgm:pt modelId="{D5911222-3568-F541-8E4B-180CD699F364}" type="pres">
      <dgm:prSet presAssocID="{098C8E5B-1D05-454B-A9AA-D70DD6F7D343}" presName="thickLine" presStyleLbl="alignNode1" presStyleIdx="0" presStyleCnt="3"/>
      <dgm:spPr/>
    </dgm:pt>
    <dgm:pt modelId="{867A3180-62E0-6C4D-B610-2423123A5054}" type="pres">
      <dgm:prSet presAssocID="{098C8E5B-1D05-454B-A9AA-D70DD6F7D343}" presName="horz1" presStyleCnt="0"/>
      <dgm:spPr/>
    </dgm:pt>
    <dgm:pt modelId="{46D43686-F88D-3843-B646-8A6BDB44E0CA}" type="pres">
      <dgm:prSet presAssocID="{098C8E5B-1D05-454B-A9AA-D70DD6F7D343}" presName="tx1" presStyleLbl="revTx" presStyleIdx="0" presStyleCnt="3"/>
      <dgm:spPr/>
    </dgm:pt>
    <dgm:pt modelId="{713653D9-E546-804B-A057-6B9E6D5AA112}" type="pres">
      <dgm:prSet presAssocID="{098C8E5B-1D05-454B-A9AA-D70DD6F7D343}" presName="vert1" presStyleCnt="0"/>
      <dgm:spPr/>
    </dgm:pt>
    <dgm:pt modelId="{7CBED89C-E847-8543-A3BB-5FFD44AD3A3E}" type="pres">
      <dgm:prSet presAssocID="{7AABA95E-5D8F-465A-AAC9-75C273BD5BA8}" presName="thickLine" presStyleLbl="alignNode1" presStyleIdx="1" presStyleCnt="3"/>
      <dgm:spPr/>
    </dgm:pt>
    <dgm:pt modelId="{ACEC185C-61B7-3945-91FC-BDB00FC80F36}" type="pres">
      <dgm:prSet presAssocID="{7AABA95E-5D8F-465A-AAC9-75C273BD5BA8}" presName="horz1" presStyleCnt="0"/>
      <dgm:spPr/>
    </dgm:pt>
    <dgm:pt modelId="{44555901-EDDF-6645-8C49-E656807CE908}" type="pres">
      <dgm:prSet presAssocID="{7AABA95E-5D8F-465A-AAC9-75C273BD5BA8}" presName="tx1" presStyleLbl="revTx" presStyleIdx="1" presStyleCnt="3"/>
      <dgm:spPr/>
    </dgm:pt>
    <dgm:pt modelId="{08D0D88F-19D6-7C45-8582-63B1646E1017}" type="pres">
      <dgm:prSet presAssocID="{7AABA95E-5D8F-465A-AAC9-75C273BD5BA8}" presName="vert1" presStyleCnt="0"/>
      <dgm:spPr/>
    </dgm:pt>
    <dgm:pt modelId="{36E3D251-F8CF-F647-85EA-88283C041B27}" type="pres">
      <dgm:prSet presAssocID="{83743AD1-E96A-4476-A82B-F4D1A45DB292}" presName="thickLine" presStyleLbl="alignNode1" presStyleIdx="2" presStyleCnt="3"/>
      <dgm:spPr/>
    </dgm:pt>
    <dgm:pt modelId="{3A614E01-1F00-C540-8C29-4B75F85B403D}" type="pres">
      <dgm:prSet presAssocID="{83743AD1-E96A-4476-A82B-F4D1A45DB292}" presName="horz1" presStyleCnt="0"/>
      <dgm:spPr/>
    </dgm:pt>
    <dgm:pt modelId="{8A9CDAF8-7E4C-404C-9AF6-D5E851DDEB73}" type="pres">
      <dgm:prSet presAssocID="{83743AD1-E96A-4476-A82B-F4D1A45DB292}" presName="tx1" presStyleLbl="revTx" presStyleIdx="2" presStyleCnt="3"/>
      <dgm:spPr/>
    </dgm:pt>
    <dgm:pt modelId="{2BCAE69D-FD3B-9D4E-AFED-377EBC238772}" type="pres">
      <dgm:prSet presAssocID="{83743AD1-E96A-4476-A82B-F4D1A45DB292}" presName="vert1" presStyleCnt="0"/>
      <dgm:spPr/>
    </dgm:pt>
  </dgm:ptLst>
  <dgm:cxnLst>
    <dgm:cxn modelId="{464AC310-0EC9-C547-B46E-6BFD906681DD}" type="presOf" srcId="{83743AD1-E96A-4476-A82B-F4D1A45DB292}" destId="{8A9CDAF8-7E4C-404C-9AF6-D5E851DDEB73}" srcOrd="0" destOrd="0" presId="urn:microsoft.com/office/officeart/2008/layout/LinedList"/>
    <dgm:cxn modelId="{B5EEF646-5D41-2B42-9D8A-018F975164DF}" type="presOf" srcId="{830BF380-2B16-447F-9D26-6A62AB6BD4A9}" destId="{882A73CF-6F81-CD45-B0C2-1D90D60557C6}" srcOrd="0" destOrd="0" presId="urn:microsoft.com/office/officeart/2008/layout/LinedList"/>
    <dgm:cxn modelId="{F3371F56-92E2-E841-B220-66C2122F7FD2}" type="presOf" srcId="{7AABA95E-5D8F-465A-AAC9-75C273BD5BA8}" destId="{44555901-EDDF-6645-8C49-E656807CE908}" srcOrd="0" destOrd="0" presId="urn:microsoft.com/office/officeart/2008/layout/LinedList"/>
    <dgm:cxn modelId="{A100E56A-FDD2-E74B-B135-FDEC9AD4423B}" type="presOf" srcId="{098C8E5B-1D05-454B-A9AA-D70DD6F7D343}" destId="{46D43686-F88D-3843-B646-8A6BDB44E0CA}" srcOrd="0" destOrd="0" presId="urn:microsoft.com/office/officeart/2008/layout/LinedList"/>
    <dgm:cxn modelId="{82177494-A471-489F-99A4-B4A714DBC1F6}" srcId="{830BF380-2B16-447F-9D26-6A62AB6BD4A9}" destId="{7AABA95E-5D8F-465A-AAC9-75C273BD5BA8}" srcOrd="1" destOrd="0" parTransId="{D0677BDC-9DF5-4549-9B2E-864F7AFA423F}" sibTransId="{B3829336-9FF2-4B33-A034-9424A32E97CB}"/>
    <dgm:cxn modelId="{A18E63B1-50D8-4178-BAF1-FE0148F6A189}" srcId="{830BF380-2B16-447F-9D26-6A62AB6BD4A9}" destId="{098C8E5B-1D05-454B-A9AA-D70DD6F7D343}" srcOrd="0" destOrd="0" parTransId="{C654E3E5-A407-4697-AC4B-235D30EEA6F1}" sibTransId="{15AFB249-005B-41A1-AB89-EC52A1B12795}"/>
    <dgm:cxn modelId="{3F79A7E0-F1AB-42BD-85D6-9E51800AD616}" srcId="{830BF380-2B16-447F-9D26-6A62AB6BD4A9}" destId="{83743AD1-E96A-4476-A82B-F4D1A45DB292}" srcOrd="2" destOrd="0" parTransId="{605FA5EE-6974-423E-A3A5-92428EF4943F}" sibTransId="{58162FE9-F752-4B4F-87EF-40F6C2E6B0EE}"/>
    <dgm:cxn modelId="{F5962997-9341-A74B-88BD-202E47288BB1}" type="presParOf" srcId="{882A73CF-6F81-CD45-B0C2-1D90D60557C6}" destId="{D5911222-3568-F541-8E4B-180CD699F364}" srcOrd="0" destOrd="0" presId="urn:microsoft.com/office/officeart/2008/layout/LinedList"/>
    <dgm:cxn modelId="{B7153051-A26F-334A-B285-B3A505335427}" type="presParOf" srcId="{882A73CF-6F81-CD45-B0C2-1D90D60557C6}" destId="{867A3180-62E0-6C4D-B610-2423123A5054}" srcOrd="1" destOrd="0" presId="urn:microsoft.com/office/officeart/2008/layout/LinedList"/>
    <dgm:cxn modelId="{386FAE50-B4DD-FA48-82B6-C6730AA278AB}" type="presParOf" srcId="{867A3180-62E0-6C4D-B610-2423123A5054}" destId="{46D43686-F88D-3843-B646-8A6BDB44E0CA}" srcOrd="0" destOrd="0" presId="urn:microsoft.com/office/officeart/2008/layout/LinedList"/>
    <dgm:cxn modelId="{8191C787-5738-1040-A275-4F553545FC5D}" type="presParOf" srcId="{867A3180-62E0-6C4D-B610-2423123A5054}" destId="{713653D9-E546-804B-A057-6B9E6D5AA112}" srcOrd="1" destOrd="0" presId="urn:microsoft.com/office/officeart/2008/layout/LinedList"/>
    <dgm:cxn modelId="{622CB476-92FA-CA4C-8C2A-B247DF42A14D}" type="presParOf" srcId="{882A73CF-6F81-CD45-B0C2-1D90D60557C6}" destId="{7CBED89C-E847-8543-A3BB-5FFD44AD3A3E}" srcOrd="2" destOrd="0" presId="urn:microsoft.com/office/officeart/2008/layout/LinedList"/>
    <dgm:cxn modelId="{BD58CCFF-0309-1047-B0F1-256BB8B0E42B}" type="presParOf" srcId="{882A73CF-6F81-CD45-B0C2-1D90D60557C6}" destId="{ACEC185C-61B7-3945-91FC-BDB00FC80F36}" srcOrd="3" destOrd="0" presId="urn:microsoft.com/office/officeart/2008/layout/LinedList"/>
    <dgm:cxn modelId="{ECC42954-6297-1D45-B6E6-58D9CA213243}" type="presParOf" srcId="{ACEC185C-61B7-3945-91FC-BDB00FC80F36}" destId="{44555901-EDDF-6645-8C49-E656807CE908}" srcOrd="0" destOrd="0" presId="urn:microsoft.com/office/officeart/2008/layout/LinedList"/>
    <dgm:cxn modelId="{0993BF72-FF97-AC4A-B507-70B699B154FF}" type="presParOf" srcId="{ACEC185C-61B7-3945-91FC-BDB00FC80F36}" destId="{08D0D88F-19D6-7C45-8582-63B1646E1017}" srcOrd="1" destOrd="0" presId="urn:microsoft.com/office/officeart/2008/layout/LinedList"/>
    <dgm:cxn modelId="{8095ADCC-60CD-2A41-8868-10D631920045}" type="presParOf" srcId="{882A73CF-6F81-CD45-B0C2-1D90D60557C6}" destId="{36E3D251-F8CF-F647-85EA-88283C041B27}" srcOrd="4" destOrd="0" presId="urn:microsoft.com/office/officeart/2008/layout/LinedList"/>
    <dgm:cxn modelId="{958253A1-E149-F745-AA45-7267898E5910}" type="presParOf" srcId="{882A73CF-6F81-CD45-B0C2-1D90D60557C6}" destId="{3A614E01-1F00-C540-8C29-4B75F85B403D}" srcOrd="5" destOrd="0" presId="urn:microsoft.com/office/officeart/2008/layout/LinedList"/>
    <dgm:cxn modelId="{6D567BFB-F2E7-7D44-871C-3D2B02E8EA8F}" type="presParOf" srcId="{3A614E01-1F00-C540-8C29-4B75F85B403D}" destId="{8A9CDAF8-7E4C-404C-9AF6-D5E851DDEB73}" srcOrd="0" destOrd="0" presId="urn:microsoft.com/office/officeart/2008/layout/LinedList"/>
    <dgm:cxn modelId="{26B6626F-1568-0A4B-B180-980BE07C7AE7}" type="presParOf" srcId="{3A614E01-1F00-C540-8C29-4B75F85B403D}" destId="{2BCAE69D-FD3B-9D4E-AFED-377EBC23877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1523E6-E043-614E-9A61-72F1B2B1F01E}"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ru-RU"/>
        </a:p>
      </dgm:t>
    </dgm:pt>
    <dgm:pt modelId="{2F804603-2AC9-E041-9906-99C06BD3C3DC}">
      <dgm:prSet phldrT="[Текст]"/>
      <dgm:spPr/>
      <dgm:t>
        <a:bodyPr/>
        <a:lstStyle/>
        <a:p>
          <a:r>
            <a:rPr lang="en-US" dirty="0"/>
            <a:t>Small Native Land (45)</a:t>
          </a:r>
          <a:endParaRPr lang="ru-RU" dirty="0"/>
        </a:p>
      </dgm:t>
    </dgm:pt>
    <dgm:pt modelId="{7E33977E-36AE-8A4F-9E49-E1193060906B}" type="parTrans" cxnId="{F31250C9-8779-4C49-A3D7-D2037A287AD9}">
      <dgm:prSet/>
      <dgm:spPr/>
      <dgm:t>
        <a:bodyPr/>
        <a:lstStyle/>
        <a:p>
          <a:endParaRPr lang="ru-RU"/>
        </a:p>
      </dgm:t>
    </dgm:pt>
    <dgm:pt modelId="{9CCDB746-8190-404D-B83C-DC3751692B5C}" type="sibTrans" cxnId="{F31250C9-8779-4C49-A3D7-D2037A287AD9}">
      <dgm:prSet/>
      <dgm:spPr/>
      <dgm:t>
        <a:bodyPr/>
        <a:lstStyle/>
        <a:p>
          <a:endParaRPr lang="ru-RU"/>
        </a:p>
      </dgm:t>
    </dgm:pt>
    <dgm:pt modelId="{CB3D910A-AF5E-0649-88D4-71002F1F5C89}">
      <dgm:prSet phldrT="[Текст]"/>
      <dgm:spPr/>
      <dgm:t>
        <a:bodyPr/>
        <a:lstStyle/>
        <a:p>
          <a:r>
            <a:rPr lang="en-US" dirty="0"/>
            <a:t> Mari Language (39)</a:t>
          </a:r>
          <a:endParaRPr lang="ru-RU" dirty="0"/>
        </a:p>
      </dgm:t>
    </dgm:pt>
    <dgm:pt modelId="{1F00B31A-B3A6-614D-8215-B7D7FF9C7364}" type="parTrans" cxnId="{3EB60624-508B-CB47-BF59-1F52769D2470}">
      <dgm:prSet/>
      <dgm:spPr/>
      <dgm:t>
        <a:bodyPr/>
        <a:lstStyle/>
        <a:p>
          <a:endParaRPr lang="ru-RU"/>
        </a:p>
      </dgm:t>
    </dgm:pt>
    <dgm:pt modelId="{F8302C6D-AF76-F743-9EB7-FAD6702C6BB5}" type="sibTrans" cxnId="{3EB60624-508B-CB47-BF59-1F52769D2470}">
      <dgm:prSet/>
      <dgm:spPr/>
      <dgm:t>
        <a:bodyPr/>
        <a:lstStyle/>
        <a:p>
          <a:endParaRPr lang="ru-RU"/>
        </a:p>
      </dgm:t>
    </dgm:pt>
    <dgm:pt modelId="{B599D7FC-AEDF-D948-BF11-C532B673BB64}">
      <dgm:prSet phldrT="[Текст]"/>
      <dgm:spPr/>
      <dgm:t>
        <a:bodyPr/>
        <a:lstStyle/>
        <a:p>
          <a:r>
            <a:rPr lang="en-US"/>
            <a:t>Knowledge of Mari history</a:t>
          </a:r>
          <a:endParaRPr lang="ru-RU"/>
        </a:p>
      </dgm:t>
    </dgm:pt>
    <dgm:pt modelId="{1ABA3D9B-0FA7-5443-9E86-D06B2084DA7E}" type="parTrans" cxnId="{6787DFA2-2F2B-AA44-AFAA-57F2515F369E}">
      <dgm:prSet/>
      <dgm:spPr/>
      <dgm:t>
        <a:bodyPr/>
        <a:lstStyle/>
        <a:p>
          <a:endParaRPr lang="ru-RU"/>
        </a:p>
      </dgm:t>
    </dgm:pt>
    <dgm:pt modelId="{30211E08-63C8-614F-8832-5311973BF7C8}" type="sibTrans" cxnId="{6787DFA2-2F2B-AA44-AFAA-57F2515F369E}">
      <dgm:prSet/>
      <dgm:spPr/>
      <dgm:t>
        <a:bodyPr/>
        <a:lstStyle/>
        <a:p>
          <a:endParaRPr lang="ru-RU"/>
        </a:p>
      </dgm:t>
    </dgm:pt>
    <dgm:pt modelId="{2EF0F053-06EA-F545-8B18-5C582B87051E}">
      <dgm:prSet phldrT="[Текст]"/>
      <dgm:spPr/>
      <dgm:t>
        <a:bodyPr/>
        <a:lstStyle/>
        <a:p>
          <a:r>
            <a:rPr lang="en-US" dirty="0"/>
            <a:t>Mari Culture (22)</a:t>
          </a:r>
          <a:endParaRPr lang="ru-RU" dirty="0"/>
        </a:p>
      </dgm:t>
    </dgm:pt>
    <dgm:pt modelId="{4E9D4310-3C1A-6C41-88DA-A349C227373D}" type="parTrans" cxnId="{868B5C2C-A0C0-754D-95AA-7C5BBCEDD82A}">
      <dgm:prSet/>
      <dgm:spPr/>
      <dgm:t>
        <a:bodyPr/>
        <a:lstStyle/>
        <a:p>
          <a:endParaRPr lang="ru-RU"/>
        </a:p>
      </dgm:t>
    </dgm:pt>
    <dgm:pt modelId="{BACC4053-A652-164A-9D7C-A1EA8DE89510}" type="sibTrans" cxnId="{868B5C2C-A0C0-754D-95AA-7C5BBCEDD82A}">
      <dgm:prSet/>
      <dgm:spPr/>
      <dgm:t>
        <a:bodyPr/>
        <a:lstStyle/>
        <a:p>
          <a:endParaRPr lang="ru-RU"/>
        </a:p>
      </dgm:t>
    </dgm:pt>
    <dgm:pt modelId="{E74049AA-8867-0D4E-A2BC-0086175DC3BD}">
      <dgm:prSet phldrT="[Текст]"/>
      <dgm:spPr/>
      <dgm:t>
        <a:bodyPr/>
        <a:lstStyle/>
        <a:p>
          <a:r>
            <a:rPr lang="en-US"/>
            <a:t>Character</a:t>
          </a:r>
          <a:r>
            <a:rPr lang="en-US" baseline="0"/>
            <a:t> (13)</a:t>
          </a:r>
          <a:endParaRPr lang="ru-RU"/>
        </a:p>
      </dgm:t>
    </dgm:pt>
    <dgm:pt modelId="{BA793A3E-8D3B-7B44-B9FB-3F6C884D3FC9}" type="parTrans" cxnId="{35260AF2-594C-BD4E-A9A2-231C8186629B}">
      <dgm:prSet/>
      <dgm:spPr/>
      <dgm:t>
        <a:bodyPr/>
        <a:lstStyle/>
        <a:p>
          <a:endParaRPr lang="ru-RU"/>
        </a:p>
      </dgm:t>
    </dgm:pt>
    <dgm:pt modelId="{CE62E3C3-4241-064D-A540-4520E5D64079}" type="sibTrans" cxnId="{35260AF2-594C-BD4E-A9A2-231C8186629B}">
      <dgm:prSet/>
      <dgm:spPr/>
      <dgm:t>
        <a:bodyPr/>
        <a:lstStyle/>
        <a:p>
          <a:endParaRPr lang="ru-RU"/>
        </a:p>
      </dgm:t>
    </dgm:pt>
    <dgm:pt modelId="{23369616-A2E9-DF45-B6F3-FE0BF2F230BE}">
      <dgm:prSet phldrT="[Текст]"/>
      <dgm:spPr/>
      <dgm:t>
        <a:bodyPr/>
        <a:lstStyle/>
        <a:p>
          <a:endParaRPr lang="ru-RU"/>
        </a:p>
      </dgm:t>
    </dgm:pt>
    <dgm:pt modelId="{4DDDA1EC-263C-6B47-B2B6-FFD85BCF2E20}" type="parTrans" cxnId="{0D8C9690-AEF6-1E43-8979-043373353073}">
      <dgm:prSet/>
      <dgm:spPr/>
      <dgm:t>
        <a:bodyPr/>
        <a:lstStyle/>
        <a:p>
          <a:endParaRPr lang="ru-RU"/>
        </a:p>
      </dgm:t>
    </dgm:pt>
    <dgm:pt modelId="{E761635B-8F9D-134C-AC55-329ECC7C9D0C}" type="sibTrans" cxnId="{0D8C9690-AEF6-1E43-8979-043373353073}">
      <dgm:prSet/>
      <dgm:spPr/>
      <dgm:t>
        <a:bodyPr/>
        <a:lstStyle/>
        <a:p>
          <a:endParaRPr lang="ru-RU"/>
        </a:p>
      </dgm:t>
    </dgm:pt>
    <dgm:pt modelId="{AE27BFCB-EC80-1646-92FD-5D5A522A30F9}">
      <dgm:prSet phldrT="[Текст]"/>
      <dgm:spPr/>
      <dgm:t>
        <a:bodyPr/>
        <a:lstStyle/>
        <a:p>
          <a:r>
            <a:rPr lang="en-US"/>
            <a:t>Physical Appearance (12)</a:t>
          </a:r>
          <a:endParaRPr lang="ru-RU"/>
        </a:p>
      </dgm:t>
    </dgm:pt>
    <dgm:pt modelId="{F4AC0D9F-EDE2-8C45-ABD4-D49CA3A7A336}" type="parTrans" cxnId="{F1C4EF05-BE5F-B443-850E-039012860F78}">
      <dgm:prSet/>
      <dgm:spPr/>
      <dgm:t>
        <a:bodyPr/>
        <a:lstStyle/>
        <a:p>
          <a:endParaRPr lang="ru-RU"/>
        </a:p>
      </dgm:t>
    </dgm:pt>
    <dgm:pt modelId="{A2988380-2E54-5C41-9DB4-BB14B166DEEA}" type="sibTrans" cxnId="{F1C4EF05-BE5F-B443-850E-039012860F78}">
      <dgm:prSet/>
      <dgm:spPr/>
      <dgm:t>
        <a:bodyPr/>
        <a:lstStyle/>
        <a:p>
          <a:endParaRPr lang="ru-RU"/>
        </a:p>
      </dgm:t>
    </dgm:pt>
    <dgm:pt modelId="{77D91981-89F3-FC4B-A967-1820232DD42C}">
      <dgm:prSet phldrT="[Текст]"/>
      <dgm:spPr/>
      <dgm:t>
        <a:bodyPr/>
        <a:lstStyle/>
        <a:p>
          <a:r>
            <a:rPr lang="en-US"/>
            <a:t>Mari Philosophy and Worldview(10)</a:t>
          </a:r>
          <a:endParaRPr lang="ru-RU"/>
        </a:p>
      </dgm:t>
    </dgm:pt>
    <dgm:pt modelId="{65013742-A9FA-4E44-AF46-DEA510BFB897}" type="parTrans" cxnId="{998F8B9B-32E1-6649-93A1-BCF402BA6775}">
      <dgm:prSet/>
      <dgm:spPr/>
      <dgm:t>
        <a:bodyPr/>
        <a:lstStyle/>
        <a:p>
          <a:endParaRPr lang="ru-RU"/>
        </a:p>
      </dgm:t>
    </dgm:pt>
    <dgm:pt modelId="{18C1BF1C-DD4D-4A49-A9D8-E1B205B22F6E}" type="sibTrans" cxnId="{998F8B9B-32E1-6649-93A1-BCF402BA6775}">
      <dgm:prSet/>
      <dgm:spPr/>
      <dgm:t>
        <a:bodyPr/>
        <a:lstStyle/>
        <a:p>
          <a:endParaRPr lang="ru-RU"/>
        </a:p>
      </dgm:t>
    </dgm:pt>
    <dgm:pt modelId="{0125D1C8-F3B6-5740-87FF-94307A342A0C}">
      <dgm:prSet phldrT="[Текст]"/>
      <dgm:spPr/>
      <dgm:t>
        <a:bodyPr/>
        <a:lstStyle/>
        <a:p>
          <a:r>
            <a:rPr lang="en-US"/>
            <a:t>Homeland</a:t>
          </a:r>
          <a:endParaRPr lang="ru-RU"/>
        </a:p>
      </dgm:t>
    </dgm:pt>
    <dgm:pt modelId="{70B71C5C-ED3D-284A-B791-2E1D8A87C422}" type="parTrans" cxnId="{3EABD6DD-8222-C248-87AF-E0A0D678634C}">
      <dgm:prSet/>
      <dgm:spPr/>
      <dgm:t>
        <a:bodyPr/>
        <a:lstStyle/>
        <a:p>
          <a:endParaRPr lang="ru-RU"/>
        </a:p>
      </dgm:t>
    </dgm:pt>
    <dgm:pt modelId="{634CCAF4-18CB-0C44-BEB5-6D0056EB5DC8}" type="sibTrans" cxnId="{3EABD6DD-8222-C248-87AF-E0A0D678634C}">
      <dgm:prSet/>
      <dgm:spPr/>
      <dgm:t>
        <a:bodyPr/>
        <a:lstStyle/>
        <a:p>
          <a:endParaRPr lang="ru-RU"/>
        </a:p>
      </dgm:t>
    </dgm:pt>
    <dgm:pt modelId="{11CC5473-355D-0A4E-B044-59F2CE952E6A}">
      <dgm:prSet phldrT="[Текст]"/>
      <dgm:spPr/>
      <dgm:t>
        <a:bodyPr/>
        <a:lstStyle/>
        <a:p>
          <a:r>
            <a:rPr lang="en-US"/>
            <a:t>Birth</a:t>
          </a:r>
          <a:endParaRPr lang="ru-RU"/>
        </a:p>
      </dgm:t>
    </dgm:pt>
    <dgm:pt modelId="{9CF94D08-A9E1-F047-9193-66BF475F65D5}" type="parTrans" cxnId="{BB426A17-3F52-E244-82F0-106861EE8232}">
      <dgm:prSet/>
      <dgm:spPr/>
      <dgm:t>
        <a:bodyPr/>
        <a:lstStyle/>
        <a:p>
          <a:endParaRPr lang="ru-RU"/>
        </a:p>
      </dgm:t>
    </dgm:pt>
    <dgm:pt modelId="{FCEA3B17-4C4D-E44E-9778-A5A180DA8468}" type="sibTrans" cxnId="{BB426A17-3F52-E244-82F0-106861EE8232}">
      <dgm:prSet/>
      <dgm:spPr/>
      <dgm:t>
        <a:bodyPr/>
        <a:lstStyle/>
        <a:p>
          <a:endParaRPr lang="ru-RU"/>
        </a:p>
      </dgm:t>
    </dgm:pt>
    <dgm:pt modelId="{9B751AC6-4921-564C-8E39-7A9A9B8CA7E7}">
      <dgm:prSet phldrT="[Текст]"/>
      <dgm:spPr/>
      <dgm:t>
        <a:bodyPr/>
        <a:lstStyle/>
        <a:p>
          <a:r>
            <a:rPr lang="en-US"/>
            <a:t>Ancestors</a:t>
          </a:r>
          <a:endParaRPr lang="ru-RU"/>
        </a:p>
      </dgm:t>
    </dgm:pt>
    <dgm:pt modelId="{EA850D6B-E698-A742-8E05-BAD63FDD67B0}" type="parTrans" cxnId="{0BB4D794-5BC1-E941-8882-B0973CEBF2E2}">
      <dgm:prSet/>
      <dgm:spPr/>
      <dgm:t>
        <a:bodyPr/>
        <a:lstStyle/>
        <a:p>
          <a:endParaRPr lang="ru-RU"/>
        </a:p>
      </dgm:t>
    </dgm:pt>
    <dgm:pt modelId="{018C3FEC-9411-894B-94C6-4BAF1A98F61E}" type="sibTrans" cxnId="{0BB4D794-5BC1-E941-8882-B0973CEBF2E2}">
      <dgm:prSet/>
      <dgm:spPr/>
      <dgm:t>
        <a:bodyPr/>
        <a:lstStyle/>
        <a:p>
          <a:endParaRPr lang="ru-RU"/>
        </a:p>
      </dgm:t>
    </dgm:pt>
    <dgm:pt modelId="{4A7ABB52-2C7D-F947-AD9B-12A5566129A9}">
      <dgm:prSet phldrT="[Текст]"/>
      <dgm:spPr/>
      <dgm:t>
        <a:bodyPr/>
        <a:lstStyle/>
        <a:p>
          <a:r>
            <a:rPr lang="en-US"/>
            <a:t>Blood</a:t>
          </a:r>
          <a:endParaRPr lang="ru-RU"/>
        </a:p>
      </dgm:t>
    </dgm:pt>
    <dgm:pt modelId="{9240CA53-1C97-2544-958B-CADAB6B60577}" type="parTrans" cxnId="{CA5C23DF-014D-D542-89A7-33E4EBE06305}">
      <dgm:prSet/>
      <dgm:spPr/>
      <dgm:t>
        <a:bodyPr/>
        <a:lstStyle/>
        <a:p>
          <a:endParaRPr lang="ru-RU"/>
        </a:p>
      </dgm:t>
    </dgm:pt>
    <dgm:pt modelId="{73D4E674-351E-E442-8B16-0DA9B8274557}" type="sibTrans" cxnId="{CA5C23DF-014D-D542-89A7-33E4EBE06305}">
      <dgm:prSet/>
      <dgm:spPr/>
      <dgm:t>
        <a:bodyPr/>
        <a:lstStyle/>
        <a:p>
          <a:endParaRPr lang="ru-RU"/>
        </a:p>
      </dgm:t>
    </dgm:pt>
    <dgm:pt modelId="{B00953AE-E768-9D40-93E3-314BEF35FB32}">
      <dgm:prSet phldrT="[Текст]"/>
      <dgm:spPr/>
      <dgm:t>
        <a:bodyPr/>
        <a:lstStyle/>
        <a:p>
          <a:r>
            <a:rPr lang="en-US"/>
            <a:t>Traditional (native) speakers</a:t>
          </a:r>
          <a:endParaRPr lang="ru-RU"/>
        </a:p>
      </dgm:t>
    </dgm:pt>
    <dgm:pt modelId="{6EC0FAC5-8578-5B4F-9A30-EE219923B80C}" type="parTrans" cxnId="{6A31D362-8669-E444-8BE1-6ECAF00FEA8A}">
      <dgm:prSet/>
      <dgm:spPr/>
      <dgm:t>
        <a:bodyPr/>
        <a:lstStyle/>
        <a:p>
          <a:endParaRPr lang="ru-RU"/>
        </a:p>
      </dgm:t>
    </dgm:pt>
    <dgm:pt modelId="{C5C7FBED-9BD8-2547-87FF-2C0DF5CD8D9E}" type="sibTrans" cxnId="{6A31D362-8669-E444-8BE1-6ECAF00FEA8A}">
      <dgm:prSet/>
      <dgm:spPr/>
      <dgm:t>
        <a:bodyPr/>
        <a:lstStyle/>
        <a:p>
          <a:endParaRPr lang="ru-RU"/>
        </a:p>
      </dgm:t>
    </dgm:pt>
    <dgm:pt modelId="{6217A811-FA32-DE4A-9202-D298C5804680}">
      <dgm:prSet phldrT="[Текст]"/>
      <dgm:spPr/>
      <dgm:t>
        <a:bodyPr/>
        <a:lstStyle/>
        <a:p>
          <a:r>
            <a:rPr lang="en-US"/>
            <a:t>Heritage language</a:t>
          </a:r>
          <a:endParaRPr lang="ru-RU"/>
        </a:p>
      </dgm:t>
    </dgm:pt>
    <dgm:pt modelId="{B469EFF0-9BA4-4346-B995-29075051962E}" type="parTrans" cxnId="{B5158C2A-5607-454A-9F36-9B17B3356914}">
      <dgm:prSet/>
      <dgm:spPr/>
      <dgm:t>
        <a:bodyPr/>
        <a:lstStyle/>
        <a:p>
          <a:endParaRPr lang="ru-RU"/>
        </a:p>
      </dgm:t>
    </dgm:pt>
    <dgm:pt modelId="{0DA1AFC0-217D-2C4C-866B-4DB72C6CF524}" type="sibTrans" cxnId="{B5158C2A-5607-454A-9F36-9B17B3356914}">
      <dgm:prSet/>
      <dgm:spPr/>
      <dgm:t>
        <a:bodyPr/>
        <a:lstStyle/>
        <a:p>
          <a:endParaRPr lang="ru-RU"/>
        </a:p>
      </dgm:t>
    </dgm:pt>
    <dgm:pt modelId="{B269CB35-4BE3-4D4F-BB47-9393B778C63F}">
      <dgm:prSet phldrT="[Текст]"/>
      <dgm:spPr/>
      <dgm:t>
        <a:bodyPr/>
        <a:lstStyle/>
        <a:p>
          <a:r>
            <a:rPr lang="en-US"/>
            <a:t>Knowledge of Mari customs and traditions</a:t>
          </a:r>
          <a:endParaRPr lang="ru-RU"/>
        </a:p>
      </dgm:t>
    </dgm:pt>
    <dgm:pt modelId="{72EE45DC-262A-9544-B15F-939B2B8DA43E}" type="parTrans" cxnId="{C7200B22-849A-824C-A6FD-CD9718EBE7A5}">
      <dgm:prSet/>
      <dgm:spPr/>
      <dgm:t>
        <a:bodyPr/>
        <a:lstStyle/>
        <a:p>
          <a:endParaRPr lang="ru-RU"/>
        </a:p>
      </dgm:t>
    </dgm:pt>
    <dgm:pt modelId="{914C77FF-9F7B-EE4D-9B0B-849D03171475}" type="sibTrans" cxnId="{C7200B22-849A-824C-A6FD-CD9718EBE7A5}">
      <dgm:prSet/>
      <dgm:spPr/>
      <dgm:t>
        <a:bodyPr/>
        <a:lstStyle/>
        <a:p>
          <a:endParaRPr lang="ru-RU"/>
        </a:p>
      </dgm:t>
    </dgm:pt>
    <dgm:pt modelId="{79FF2B0A-BF9F-EA4D-8234-947F9406B264}">
      <dgm:prSet phldrT="[Текст]"/>
      <dgm:spPr/>
      <dgm:t>
        <a:bodyPr/>
        <a:lstStyle/>
        <a:p>
          <a:r>
            <a:rPr lang="en-US"/>
            <a:t>Mari traditional-style dances and music</a:t>
          </a:r>
          <a:endParaRPr lang="ru-RU"/>
        </a:p>
      </dgm:t>
    </dgm:pt>
    <dgm:pt modelId="{10F67B6E-A393-8B40-9136-E9C330D2CCC5}" type="parTrans" cxnId="{07D2DF4E-17F8-6040-8702-A2BD09855835}">
      <dgm:prSet/>
      <dgm:spPr/>
      <dgm:t>
        <a:bodyPr/>
        <a:lstStyle/>
        <a:p>
          <a:endParaRPr lang="ru-RU"/>
        </a:p>
      </dgm:t>
    </dgm:pt>
    <dgm:pt modelId="{5695055C-59A8-3146-99B0-E927E5F19542}" type="sibTrans" cxnId="{07D2DF4E-17F8-6040-8702-A2BD09855835}">
      <dgm:prSet/>
      <dgm:spPr/>
      <dgm:t>
        <a:bodyPr/>
        <a:lstStyle/>
        <a:p>
          <a:endParaRPr lang="ru-RU"/>
        </a:p>
      </dgm:t>
    </dgm:pt>
    <dgm:pt modelId="{E68BD8BA-586A-894C-9BAC-2E52798F847D}" type="pres">
      <dgm:prSet presAssocID="{521523E6-E043-614E-9A61-72F1B2B1F01E}" presName="diagram" presStyleCnt="0">
        <dgm:presLayoutVars>
          <dgm:dir/>
          <dgm:resizeHandles val="exact"/>
        </dgm:presLayoutVars>
      </dgm:prSet>
      <dgm:spPr/>
    </dgm:pt>
    <dgm:pt modelId="{5CA83D80-D023-274B-9D16-03E8B71204F4}" type="pres">
      <dgm:prSet presAssocID="{2F804603-2AC9-E041-9906-99C06BD3C3DC}" presName="node" presStyleLbl="node1" presStyleIdx="0" presStyleCnt="6">
        <dgm:presLayoutVars>
          <dgm:bulletEnabled val="1"/>
        </dgm:presLayoutVars>
      </dgm:prSet>
      <dgm:spPr/>
    </dgm:pt>
    <dgm:pt modelId="{39D59076-7E57-F547-94D8-FFD2EEC0034F}" type="pres">
      <dgm:prSet presAssocID="{9CCDB746-8190-404D-B83C-DC3751692B5C}" presName="sibTrans" presStyleCnt="0"/>
      <dgm:spPr/>
    </dgm:pt>
    <dgm:pt modelId="{5B1BACB5-BEDA-1B49-9899-E353CAEDCE8B}" type="pres">
      <dgm:prSet presAssocID="{CB3D910A-AF5E-0649-88D4-71002F1F5C89}" presName="node" presStyleLbl="node1" presStyleIdx="1" presStyleCnt="6">
        <dgm:presLayoutVars>
          <dgm:bulletEnabled val="1"/>
        </dgm:presLayoutVars>
      </dgm:prSet>
      <dgm:spPr/>
    </dgm:pt>
    <dgm:pt modelId="{AC6F1C65-954E-D542-A647-4F055A9117CD}" type="pres">
      <dgm:prSet presAssocID="{F8302C6D-AF76-F743-9EB7-FAD6702C6BB5}" presName="sibTrans" presStyleCnt="0"/>
      <dgm:spPr/>
    </dgm:pt>
    <dgm:pt modelId="{F0AE4026-E788-9243-9139-1B8B45700ECA}" type="pres">
      <dgm:prSet presAssocID="{2EF0F053-06EA-F545-8B18-5C582B87051E}" presName="node" presStyleLbl="node1" presStyleIdx="2" presStyleCnt="6">
        <dgm:presLayoutVars>
          <dgm:bulletEnabled val="1"/>
        </dgm:presLayoutVars>
      </dgm:prSet>
      <dgm:spPr/>
    </dgm:pt>
    <dgm:pt modelId="{1A81AE6F-67BA-5042-8435-44A547034FEC}" type="pres">
      <dgm:prSet presAssocID="{BACC4053-A652-164A-9D7C-A1EA8DE89510}" presName="sibTrans" presStyleCnt="0"/>
      <dgm:spPr/>
    </dgm:pt>
    <dgm:pt modelId="{A36145EF-988A-CB41-A8CF-75B869923239}" type="pres">
      <dgm:prSet presAssocID="{E74049AA-8867-0D4E-A2BC-0086175DC3BD}" presName="node" presStyleLbl="node1" presStyleIdx="3" presStyleCnt="6">
        <dgm:presLayoutVars>
          <dgm:bulletEnabled val="1"/>
        </dgm:presLayoutVars>
      </dgm:prSet>
      <dgm:spPr/>
    </dgm:pt>
    <dgm:pt modelId="{97D5F011-C252-0F43-95ED-1AD62135C90E}" type="pres">
      <dgm:prSet presAssocID="{CE62E3C3-4241-064D-A540-4520E5D64079}" presName="sibTrans" presStyleCnt="0"/>
      <dgm:spPr/>
    </dgm:pt>
    <dgm:pt modelId="{82E67C8B-143A-CD48-BBD7-B9F6EA97A1C8}" type="pres">
      <dgm:prSet presAssocID="{AE27BFCB-EC80-1646-92FD-5D5A522A30F9}" presName="node" presStyleLbl="node1" presStyleIdx="4" presStyleCnt="6">
        <dgm:presLayoutVars>
          <dgm:bulletEnabled val="1"/>
        </dgm:presLayoutVars>
      </dgm:prSet>
      <dgm:spPr/>
    </dgm:pt>
    <dgm:pt modelId="{5ECB00FC-0E97-0F43-9F10-5C9A12D22A29}" type="pres">
      <dgm:prSet presAssocID="{A2988380-2E54-5C41-9DB4-BB14B166DEEA}" presName="sibTrans" presStyleCnt="0"/>
      <dgm:spPr/>
    </dgm:pt>
    <dgm:pt modelId="{73110BC3-A9CD-F344-8E94-CF3C05E5CEC9}" type="pres">
      <dgm:prSet presAssocID="{77D91981-89F3-FC4B-A967-1820232DD42C}" presName="node" presStyleLbl="node1" presStyleIdx="5" presStyleCnt="6">
        <dgm:presLayoutVars>
          <dgm:bulletEnabled val="1"/>
        </dgm:presLayoutVars>
      </dgm:prSet>
      <dgm:spPr/>
    </dgm:pt>
  </dgm:ptLst>
  <dgm:cxnLst>
    <dgm:cxn modelId="{F1C4EF05-BE5F-B443-850E-039012860F78}" srcId="{521523E6-E043-614E-9A61-72F1B2B1F01E}" destId="{AE27BFCB-EC80-1646-92FD-5D5A522A30F9}" srcOrd="4" destOrd="0" parTransId="{F4AC0D9F-EDE2-8C45-ABD4-D49CA3A7A336}" sibTransId="{A2988380-2E54-5C41-9DB4-BB14B166DEEA}"/>
    <dgm:cxn modelId="{3446A70F-8CAE-6C43-8253-8D680984AC6D}" type="presOf" srcId="{11CC5473-355D-0A4E-B044-59F2CE952E6A}" destId="{5CA83D80-D023-274B-9D16-03E8B71204F4}" srcOrd="0" destOrd="4" presId="urn:microsoft.com/office/officeart/2005/8/layout/default"/>
    <dgm:cxn modelId="{BB426A17-3F52-E244-82F0-106861EE8232}" srcId="{2F804603-2AC9-E041-9906-99C06BD3C3DC}" destId="{11CC5473-355D-0A4E-B044-59F2CE952E6A}" srcOrd="3" destOrd="0" parTransId="{9CF94D08-A9E1-F047-9193-66BF475F65D5}" sibTransId="{FCEA3B17-4C4D-E44E-9778-A5A180DA8468}"/>
    <dgm:cxn modelId="{C7200B22-849A-824C-A6FD-CD9718EBE7A5}" srcId="{2EF0F053-06EA-F545-8B18-5C582B87051E}" destId="{B269CB35-4BE3-4D4F-BB47-9393B778C63F}" srcOrd="1" destOrd="0" parTransId="{72EE45DC-262A-9544-B15F-939B2B8DA43E}" sibTransId="{914C77FF-9F7B-EE4D-9B0B-849D03171475}"/>
    <dgm:cxn modelId="{3EB60624-508B-CB47-BF59-1F52769D2470}" srcId="{521523E6-E043-614E-9A61-72F1B2B1F01E}" destId="{CB3D910A-AF5E-0649-88D4-71002F1F5C89}" srcOrd="1" destOrd="0" parTransId="{1F00B31A-B3A6-614D-8215-B7D7FF9C7364}" sibTransId="{F8302C6D-AF76-F743-9EB7-FAD6702C6BB5}"/>
    <dgm:cxn modelId="{A969C725-4733-FF49-B6B9-21581832CC3D}" type="presOf" srcId="{79FF2B0A-BF9F-EA4D-8234-947F9406B264}" destId="{F0AE4026-E788-9243-9139-1B8B45700ECA}" srcOrd="0" destOrd="3" presId="urn:microsoft.com/office/officeart/2005/8/layout/default"/>
    <dgm:cxn modelId="{B5158C2A-5607-454A-9F36-9B17B3356914}" srcId="{CB3D910A-AF5E-0649-88D4-71002F1F5C89}" destId="{6217A811-FA32-DE4A-9202-D298C5804680}" srcOrd="1" destOrd="0" parTransId="{B469EFF0-9BA4-4346-B995-29075051962E}" sibTransId="{0DA1AFC0-217D-2C4C-866B-4DB72C6CF524}"/>
    <dgm:cxn modelId="{868B5C2C-A0C0-754D-95AA-7C5BBCEDD82A}" srcId="{521523E6-E043-614E-9A61-72F1B2B1F01E}" destId="{2EF0F053-06EA-F545-8B18-5C582B87051E}" srcOrd="2" destOrd="0" parTransId="{4E9D4310-3C1A-6C41-88DA-A349C227373D}" sibTransId="{BACC4053-A652-164A-9D7C-A1EA8DE89510}"/>
    <dgm:cxn modelId="{E1728045-355E-C34F-A6E7-5E545F5E6776}" type="presOf" srcId="{2EF0F053-06EA-F545-8B18-5C582B87051E}" destId="{F0AE4026-E788-9243-9139-1B8B45700ECA}" srcOrd="0" destOrd="0" presId="urn:microsoft.com/office/officeart/2005/8/layout/default"/>
    <dgm:cxn modelId="{07D2DF4E-17F8-6040-8702-A2BD09855835}" srcId="{2EF0F053-06EA-F545-8B18-5C582B87051E}" destId="{79FF2B0A-BF9F-EA4D-8234-947F9406B264}" srcOrd="2" destOrd="0" parTransId="{10F67B6E-A393-8B40-9136-E9C330D2CCC5}" sibTransId="{5695055C-59A8-3146-99B0-E927E5F19542}"/>
    <dgm:cxn modelId="{E06B8A50-3447-0244-87AC-F33B8F30C201}" type="presOf" srcId="{0125D1C8-F3B6-5740-87FF-94307A342A0C}" destId="{5CA83D80-D023-274B-9D16-03E8B71204F4}" srcOrd="0" destOrd="1" presId="urn:microsoft.com/office/officeart/2005/8/layout/default"/>
    <dgm:cxn modelId="{AE860156-831E-A741-B86C-185A0167F1BC}" type="presOf" srcId="{77D91981-89F3-FC4B-A967-1820232DD42C}" destId="{73110BC3-A9CD-F344-8E94-CF3C05E5CEC9}" srcOrd="0" destOrd="0" presId="urn:microsoft.com/office/officeart/2005/8/layout/default"/>
    <dgm:cxn modelId="{8492AD58-5E7C-684B-97D3-D89C29F2C073}" type="presOf" srcId="{23369616-A2E9-DF45-B6F3-FE0BF2F230BE}" destId="{A36145EF-988A-CB41-A8CF-75B869923239}" srcOrd="0" destOrd="1" presId="urn:microsoft.com/office/officeart/2005/8/layout/default"/>
    <dgm:cxn modelId="{B853BB58-BC40-5C4B-99CD-E57AB7C86D7E}" type="presOf" srcId="{521523E6-E043-614E-9A61-72F1B2B1F01E}" destId="{E68BD8BA-586A-894C-9BAC-2E52798F847D}" srcOrd="0" destOrd="0" presId="urn:microsoft.com/office/officeart/2005/8/layout/default"/>
    <dgm:cxn modelId="{97A2345C-1D1C-2E43-BD43-2D6AF73A4A75}" type="presOf" srcId="{CB3D910A-AF5E-0649-88D4-71002F1F5C89}" destId="{5B1BACB5-BEDA-1B49-9899-E353CAEDCE8B}" srcOrd="0" destOrd="0" presId="urn:microsoft.com/office/officeart/2005/8/layout/default"/>
    <dgm:cxn modelId="{66DB3D5E-887E-D04A-A82B-32D15CD09041}" type="presOf" srcId="{2F804603-2AC9-E041-9906-99C06BD3C3DC}" destId="{5CA83D80-D023-274B-9D16-03E8B71204F4}" srcOrd="0" destOrd="0" presId="urn:microsoft.com/office/officeart/2005/8/layout/default"/>
    <dgm:cxn modelId="{6A31D362-8669-E444-8BE1-6ECAF00FEA8A}" srcId="{CB3D910A-AF5E-0649-88D4-71002F1F5C89}" destId="{B00953AE-E768-9D40-93E3-314BEF35FB32}" srcOrd="0" destOrd="0" parTransId="{6EC0FAC5-8578-5B4F-9A30-EE219923B80C}" sibTransId="{C5C7FBED-9BD8-2547-87FF-2C0DF5CD8D9E}"/>
    <dgm:cxn modelId="{02172968-56CF-C047-A62A-3E7FD0BF968E}" type="presOf" srcId="{4A7ABB52-2C7D-F947-AD9B-12A5566129A9}" destId="{5CA83D80-D023-274B-9D16-03E8B71204F4}" srcOrd="0" destOrd="3" presId="urn:microsoft.com/office/officeart/2005/8/layout/default"/>
    <dgm:cxn modelId="{1B74018A-3D65-F94C-9809-27725F179D9D}" type="presOf" srcId="{E74049AA-8867-0D4E-A2BC-0086175DC3BD}" destId="{A36145EF-988A-CB41-A8CF-75B869923239}" srcOrd="0" destOrd="0" presId="urn:microsoft.com/office/officeart/2005/8/layout/default"/>
    <dgm:cxn modelId="{0D8C9690-AEF6-1E43-8979-043373353073}" srcId="{E74049AA-8867-0D4E-A2BC-0086175DC3BD}" destId="{23369616-A2E9-DF45-B6F3-FE0BF2F230BE}" srcOrd="0" destOrd="0" parTransId="{4DDDA1EC-263C-6B47-B2B6-FFD85BCF2E20}" sibTransId="{E761635B-8F9D-134C-AC55-329ECC7C9D0C}"/>
    <dgm:cxn modelId="{0BB4D794-5BC1-E941-8882-B0973CEBF2E2}" srcId="{2F804603-2AC9-E041-9906-99C06BD3C3DC}" destId="{9B751AC6-4921-564C-8E39-7A9A9B8CA7E7}" srcOrd="1" destOrd="0" parTransId="{EA850D6B-E698-A742-8E05-BAD63FDD67B0}" sibTransId="{018C3FEC-9411-894B-94C6-4BAF1A98F61E}"/>
    <dgm:cxn modelId="{998F8B9B-32E1-6649-93A1-BCF402BA6775}" srcId="{521523E6-E043-614E-9A61-72F1B2B1F01E}" destId="{77D91981-89F3-FC4B-A967-1820232DD42C}" srcOrd="5" destOrd="0" parTransId="{65013742-A9FA-4E44-AF46-DEA510BFB897}" sibTransId="{18C1BF1C-DD4D-4A49-A9D8-E1B205B22F6E}"/>
    <dgm:cxn modelId="{6787DFA2-2F2B-AA44-AFAA-57F2515F369E}" srcId="{2EF0F053-06EA-F545-8B18-5C582B87051E}" destId="{B599D7FC-AEDF-D948-BF11-C532B673BB64}" srcOrd="0" destOrd="0" parTransId="{1ABA3D9B-0FA7-5443-9E86-D06B2084DA7E}" sibTransId="{30211E08-63C8-614F-8832-5311973BF7C8}"/>
    <dgm:cxn modelId="{3218D9AD-9C6C-9048-BCEE-DF601AD85C9C}" type="presOf" srcId="{9B751AC6-4921-564C-8E39-7A9A9B8CA7E7}" destId="{5CA83D80-D023-274B-9D16-03E8B71204F4}" srcOrd="0" destOrd="2" presId="urn:microsoft.com/office/officeart/2005/8/layout/default"/>
    <dgm:cxn modelId="{84A63BC5-8CEF-1846-A72D-2C10955C5453}" type="presOf" srcId="{B00953AE-E768-9D40-93E3-314BEF35FB32}" destId="{5B1BACB5-BEDA-1B49-9899-E353CAEDCE8B}" srcOrd="0" destOrd="1" presId="urn:microsoft.com/office/officeart/2005/8/layout/default"/>
    <dgm:cxn modelId="{F31250C9-8779-4C49-A3D7-D2037A287AD9}" srcId="{521523E6-E043-614E-9A61-72F1B2B1F01E}" destId="{2F804603-2AC9-E041-9906-99C06BD3C3DC}" srcOrd="0" destOrd="0" parTransId="{7E33977E-36AE-8A4F-9E49-E1193060906B}" sibTransId="{9CCDB746-8190-404D-B83C-DC3751692B5C}"/>
    <dgm:cxn modelId="{E4BFC8D2-764C-5744-BDA7-E061B517FE3F}" type="presOf" srcId="{AE27BFCB-EC80-1646-92FD-5D5A522A30F9}" destId="{82E67C8B-143A-CD48-BBD7-B9F6EA97A1C8}" srcOrd="0" destOrd="0" presId="urn:microsoft.com/office/officeart/2005/8/layout/default"/>
    <dgm:cxn modelId="{6C26A8D3-F557-1842-BAA1-850EFC7BD1EF}" type="presOf" srcId="{B269CB35-4BE3-4D4F-BB47-9393B778C63F}" destId="{F0AE4026-E788-9243-9139-1B8B45700ECA}" srcOrd="0" destOrd="2" presId="urn:microsoft.com/office/officeart/2005/8/layout/default"/>
    <dgm:cxn modelId="{7E3B59D6-61AA-E74C-8313-4E84FF38F0EF}" type="presOf" srcId="{6217A811-FA32-DE4A-9202-D298C5804680}" destId="{5B1BACB5-BEDA-1B49-9899-E353CAEDCE8B}" srcOrd="0" destOrd="2" presId="urn:microsoft.com/office/officeart/2005/8/layout/default"/>
    <dgm:cxn modelId="{3EABD6DD-8222-C248-87AF-E0A0D678634C}" srcId="{2F804603-2AC9-E041-9906-99C06BD3C3DC}" destId="{0125D1C8-F3B6-5740-87FF-94307A342A0C}" srcOrd="0" destOrd="0" parTransId="{70B71C5C-ED3D-284A-B791-2E1D8A87C422}" sibTransId="{634CCAF4-18CB-0C44-BEB5-6D0056EB5DC8}"/>
    <dgm:cxn modelId="{CA5C23DF-014D-D542-89A7-33E4EBE06305}" srcId="{2F804603-2AC9-E041-9906-99C06BD3C3DC}" destId="{4A7ABB52-2C7D-F947-AD9B-12A5566129A9}" srcOrd="2" destOrd="0" parTransId="{9240CA53-1C97-2544-958B-CADAB6B60577}" sibTransId="{73D4E674-351E-E442-8B16-0DA9B8274557}"/>
    <dgm:cxn modelId="{35260AF2-594C-BD4E-A9A2-231C8186629B}" srcId="{521523E6-E043-614E-9A61-72F1B2B1F01E}" destId="{E74049AA-8867-0D4E-A2BC-0086175DC3BD}" srcOrd="3" destOrd="0" parTransId="{BA793A3E-8D3B-7B44-B9FB-3F6C884D3FC9}" sibTransId="{CE62E3C3-4241-064D-A540-4520E5D64079}"/>
    <dgm:cxn modelId="{ED4B4DFB-61F6-B44B-A2CC-7B0A00C156A0}" type="presOf" srcId="{B599D7FC-AEDF-D948-BF11-C532B673BB64}" destId="{F0AE4026-E788-9243-9139-1B8B45700ECA}" srcOrd="0" destOrd="1" presId="urn:microsoft.com/office/officeart/2005/8/layout/default"/>
    <dgm:cxn modelId="{927C21BF-4E5E-7147-8CEF-6387053A1C0C}" type="presParOf" srcId="{E68BD8BA-586A-894C-9BAC-2E52798F847D}" destId="{5CA83D80-D023-274B-9D16-03E8B71204F4}" srcOrd="0" destOrd="0" presId="urn:microsoft.com/office/officeart/2005/8/layout/default"/>
    <dgm:cxn modelId="{473390DA-E1FA-D046-888F-3C9EFECD137E}" type="presParOf" srcId="{E68BD8BA-586A-894C-9BAC-2E52798F847D}" destId="{39D59076-7E57-F547-94D8-FFD2EEC0034F}" srcOrd="1" destOrd="0" presId="urn:microsoft.com/office/officeart/2005/8/layout/default"/>
    <dgm:cxn modelId="{6CB072E6-3B09-8946-BEB5-F02EAC226A5A}" type="presParOf" srcId="{E68BD8BA-586A-894C-9BAC-2E52798F847D}" destId="{5B1BACB5-BEDA-1B49-9899-E353CAEDCE8B}" srcOrd="2" destOrd="0" presId="urn:microsoft.com/office/officeart/2005/8/layout/default"/>
    <dgm:cxn modelId="{2448BC13-22B9-9244-869E-E53109BE982B}" type="presParOf" srcId="{E68BD8BA-586A-894C-9BAC-2E52798F847D}" destId="{AC6F1C65-954E-D542-A647-4F055A9117CD}" srcOrd="3" destOrd="0" presId="urn:microsoft.com/office/officeart/2005/8/layout/default"/>
    <dgm:cxn modelId="{36D29FF7-66CF-4B45-AE75-C26EEA5672CF}" type="presParOf" srcId="{E68BD8BA-586A-894C-9BAC-2E52798F847D}" destId="{F0AE4026-E788-9243-9139-1B8B45700ECA}" srcOrd="4" destOrd="0" presId="urn:microsoft.com/office/officeart/2005/8/layout/default"/>
    <dgm:cxn modelId="{5C07F07B-5D93-844A-940C-3FE0A7704E4D}" type="presParOf" srcId="{E68BD8BA-586A-894C-9BAC-2E52798F847D}" destId="{1A81AE6F-67BA-5042-8435-44A547034FEC}" srcOrd="5" destOrd="0" presId="urn:microsoft.com/office/officeart/2005/8/layout/default"/>
    <dgm:cxn modelId="{1FBCC0EE-80F4-AB4E-BBAF-A862C3DAEA29}" type="presParOf" srcId="{E68BD8BA-586A-894C-9BAC-2E52798F847D}" destId="{A36145EF-988A-CB41-A8CF-75B869923239}" srcOrd="6" destOrd="0" presId="urn:microsoft.com/office/officeart/2005/8/layout/default"/>
    <dgm:cxn modelId="{5DA7F260-3C9C-CD47-8A45-51F83FE905FA}" type="presParOf" srcId="{E68BD8BA-586A-894C-9BAC-2E52798F847D}" destId="{97D5F011-C252-0F43-95ED-1AD62135C90E}" srcOrd="7" destOrd="0" presId="urn:microsoft.com/office/officeart/2005/8/layout/default"/>
    <dgm:cxn modelId="{453E04BC-659C-4246-9241-EF4AB53057A3}" type="presParOf" srcId="{E68BD8BA-586A-894C-9BAC-2E52798F847D}" destId="{82E67C8B-143A-CD48-BBD7-B9F6EA97A1C8}" srcOrd="8" destOrd="0" presId="urn:microsoft.com/office/officeart/2005/8/layout/default"/>
    <dgm:cxn modelId="{2695CC7E-43C7-364C-86F9-B65449E0FBE2}" type="presParOf" srcId="{E68BD8BA-586A-894C-9BAC-2E52798F847D}" destId="{5ECB00FC-0E97-0F43-9F10-5C9A12D22A29}" srcOrd="9" destOrd="0" presId="urn:microsoft.com/office/officeart/2005/8/layout/default"/>
    <dgm:cxn modelId="{0CF7F735-A0CF-1441-B2F6-FD6C82477994}" type="presParOf" srcId="{E68BD8BA-586A-894C-9BAC-2E52798F847D}" destId="{73110BC3-A9CD-F344-8E94-CF3C05E5CE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11222-3568-F541-8E4B-180CD699F364}">
      <dsp:nvSpPr>
        <dsp:cNvPr id="0" name=""/>
        <dsp:cNvSpPr/>
      </dsp:nvSpPr>
      <dsp:spPr>
        <a:xfrm>
          <a:off x="0" y="257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6D43686-F88D-3843-B646-8A6BDB44E0CA}">
      <dsp:nvSpPr>
        <dsp:cNvPr id="0" name=""/>
        <dsp:cNvSpPr/>
      </dsp:nvSpPr>
      <dsp:spPr>
        <a:xfrm>
          <a:off x="0" y="2570"/>
          <a:ext cx="6832212"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Rural areas (Mari villages </a:t>
          </a:r>
          <a:r>
            <a:rPr lang="ru-RU" sz="3500" kern="1200"/>
            <a:t>–</a:t>
          </a:r>
          <a:r>
            <a:rPr lang="en-US" sz="3500" kern="1200"/>
            <a:t> Mari language)</a:t>
          </a:r>
        </a:p>
      </dsp:txBody>
      <dsp:txXfrm>
        <a:off x="0" y="2570"/>
        <a:ext cx="6832212" cy="1753212"/>
      </dsp:txXfrm>
    </dsp:sp>
    <dsp:sp modelId="{7CBED89C-E847-8543-A3BB-5FFD44AD3A3E}">
      <dsp:nvSpPr>
        <dsp:cNvPr id="0" name=""/>
        <dsp:cNvSpPr/>
      </dsp:nvSpPr>
      <dsp:spPr>
        <a:xfrm>
          <a:off x="0" y="1755783"/>
          <a:ext cx="6832212" cy="0"/>
        </a:xfrm>
        <a:prstGeom prst="line">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w="9525" cap="rnd" cmpd="sng" algn="ctr">
          <a:solidFill>
            <a:schemeClr val="accent2">
              <a:hueOff val="226582"/>
              <a:satOff val="-23996"/>
              <a:lumOff val="-58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4555901-EDDF-6645-8C49-E656807CE908}">
      <dsp:nvSpPr>
        <dsp:cNvPr id="0" name=""/>
        <dsp:cNvSpPr/>
      </dsp:nvSpPr>
      <dsp:spPr>
        <a:xfrm>
          <a:off x="0" y="1755783"/>
          <a:ext cx="6832212"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Urban setting (Multicultural and multilinguistic  - Russian language)</a:t>
          </a:r>
        </a:p>
      </dsp:txBody>
      <dsp:txXfrm>
        <a:off x="0" y="1755783"/>
        <a:ext cx="6832212" cy="1753212"/>
      </dsp:txXfrm>
    </dsp:sp>
    <dsp:sp modelId="{36E3D251-F8CF-F647-85EA-88283C041B27}">
      <dsp:nvSpPr>
        <dsp:cNvPr id="0" name=""/>
        <dsp:cNvSpPr/>
      </dsp:nvSpPr>
      <dsp:spPr>
        <a:xfrm>
          <a:off x="0" y="3508995"/>
          <a:ext cx="6832212" cy="0"/>
        </a:xfrm>
        <a:prstGeom prst="lin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8A9CDAF8-7E4C-404C-9AF6-D5E851DDEB73}">
      <dsp:nvSpPr>
        <dsp:cNvPr id="0" name=""/>
        <dsp:cNvSpPr/>
      </dsp:nvSpPr>
      <dsp:spPr>
        <a:xfrm>
          <a:off x="0" y="3508995"/>
          <a:ext cx="6832212"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Urban –type settlements in rural areas – dual- lingualism and / or Russian language)</a:t>
          </a:r>
        </a:p>
      </dsp:txBody>
      <dsp:txXfrm>
        <a:off x="0" y="3508995"/>
        <a:ext cx="6832212" cy="1753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83D80-D023-274B-9D16-03E8B71204F4}">
      <dsp:nvSpPr>
        <dsp:cNvPr id="0" name=""/>
        <dsp:cNvSpPr/>
      </dsp:nvSpPr>
      <dsp:spPr>
        <a:xfrm>
          <a:off x="652362" y="253"/>
          <a:ext cx="2632136" cy="157928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Small Native Land (45)</a:t>
          </a:r>
          <a:endParaRPr lang="ru-RU" sz="1800" kern="1200" dirty="0"/>
        </a:p>
        <a:p>
          <a:pPr marL="114300" lvl="1" indent="-114300" algn="l" defTabSz="622300">
            <a:lnSpc>
              <a:spcPct val="90000"/>
            </a:lnSpc>
            <a:spcBef>
              <a:spcPct val="0"/>
            </a:spcBef>
            <a:spcAft>
              <a:spcPct val="15000"/>
            </a:spcAft>
            <a:buChar char="•"/>
          </a:pPr>
          <a:r>
            <a:rPr lang="en-US" sz="1400" kern="1200"/>
            <a:t>Homeland</a:t>
          </a:r>
          <a:endParaRPr lang="ru-RU" sz="1400" kern="1200"/>
        </a:p>
        <a:p>
          <a:pPr marL="114300" lvl="1" indent="-114300" algn="l" defTabSz="622300">
            <a:lnSpc>
              <a:spcPct val="90000"/>
            </a:lnSpc>
            <a:spcBef>
              <a:spcPct val="0"/>
            </a:spcBef>
            <a:spcAft>
              <a:spcPct val="15000"/>
            </a:spcAft>
            <a:buChar char="•"/>
          </a:pPr>
          <a:r>
            <a:rPr lang="en-US" sz="1400" kern="1200"/>
            <a:t>Ancestors</a:t>
          </a:r>
          <a:endParaRPr lang="ru-RU" sz="1400" kern="1200"/>
        </a:p>
        <a:p>
          <a:pPr marL="114300" lvl="1" indent="-114300" algn="l" defTabSz="622300">
            <a:lnSpc>
              <a:spcPct val="90000"/>
            </a:lnSpc>
            <a:spcBef>
              <a:spcPct val="0"/>
            </a:spcBef>
            <a:spcAft>
              <a:spcPct val="15000"/>
            </a:spcAft>
            <a:buChar char="•"/>
          </a:pPr>
          <a:r>
            <a:rPr lang="en-US" sz="1400" kern="1200"/>
            <a:t>Blood</a:t>
          </a:r>
          <a:endParaRPr lang="ru-RU" sz="1400" kern="1200"/>
        </a:p>
        <a:p>
          <a:pPr marL="114300" lvl="1" indent="-114300" algn="l" defTabSz="622300">
            <a:lnSpc>
              <a:spcPct val="90000"/>
            </a:lnSpc>
            <a:spcBef>
              <a:spcPct val="0"/>
            </a:spcBef>
            <a:spcAft>
              <a:spcPct val="15000"/>
            </a:spcAft>
            <a:buChar char="•"/>
          </a:pPr>
          <a:r>
            <a:rPr lang="en-US" sz="1400" kern="1200"/>
            <a:t>Birth</a:t>
          </a:r>
          <a:endParaRPr lang="ru-RU" sz="1400" kern="1200"/>
        </a:p>
      </dsp:txBody>
      <dsp:txXfrm>
        <a:off x="652362" y="253"/>
        <a:ext cx="2632136" cy="1579281"/>
      </dsp:txXfrm>
    </dsp:sp>
    <dsp:sp modelId="{5B1BACB5-BEDA-1B49-9899-E353CAEDCE8B}">
      <dsp:nvSpPr>
        <dsp:cNvPr id="0" name=""/>
        <dsp:cNvSpPr/>
      </dsp:nvSpPr>
      <dsp:spPr>
        <a:xfrm>
          <a:off x="3547712" y="253"/>
          <a:ext cx="2632136" cy="1579281"/>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 Mari Language (39)</a:t>
          </a:r>
          <a:endParaRPr lang="ru-RU" sz="1800" kern="1200" dirty="0"/>
        </a:p>
        <a:p>
          <a:pPr marL="114300" lvl="1" indent="-114300" algn="l" defTabSz="622300">
            <a:lnSpc>
              <a:spcPct val="90000"/>
            </a:lnSpc>
            <a:spcBef>
              <a:spcPct val="0"/>
            </a:spcBef>
            <a:spcAft>
              <a:spcPct val="15000"/>
            </a:spcAft>
            <a:buChar char="•"/>
          </a:pPr>
          <a:r>
            <a:rPr lang="en-US" sz="1400" kern="1200"/>
            <a:t>Traditional (native) speakers</a:t>
          </a:r>
          <a:endParaRPr lang="ru-RU" sz="1400" kern="1200"/>
        </a:p>
        <a:p>
          <a:pPr marL="114300" lvl="1" indent="-114300" algn="l" defTabSz="622300">
            <a:lnSpc>
              <a:spcPct val="90000"/>
            </a:lnSpc>
            <a:spcBef>
              <a:spcPct val="0"/>
            </a:spcBef>
            <a:spcAft>
              <a:spcPct val="15000"/>
            </a:spcAft>
            <a:buChar char="•"/>
          </a:pPr>
          <a:r>
            <a:rPr lang="en-US" sz="1400" kern="1200"/>
            <a:t>Heritage language</a:t>
          </a:r>
          <a:endParaRPr lang="ru-RU" sz="1400" kern="1200"/>
        </a:p>
      </dsp:txBody>
      <dsp:txXfrm>
        <a:off x="3547712" y="253"/>
        <a:ext cx="2632136" cy="1579281"/>
      </dsp:txXfrm>
    </dsp:sp>
    <dsp:sp modelId="{F0AE4026-E788-9243-9139-1B8B45700ECA}">
      <dsp:nvSpPr>
        <dsp:cNvPr id="0" name=""/>
        <dsp:cNvSpPr/>
      </dsp:nvSpPr>
      <dsp:spPr>
        <a:xfrm>
          <a:off x="652362" y="1842748"/>
          <a:ext cx="2632136" cy="1579281"/>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Mari Culture (22)</a:t>
          </a:r>
          <a:endParaRPr lang="ru-RU" sz="1800" kern="1200" dirty="0"/>
        </a:p>
        <a:p>
          <a:pPr marL="114300" lvl="1" indent="-114300" algn="l" defTabSz="622300">
            <a:lnSpc>
              <a:spcPct val="90000"/>
            </a:lnSpc>
            <a:spcBef>
              <a:spcPct val="0"/>
            </a:spcBef>
            <a:spcAft>
              <a:spcPct val="15000"/>
            </a:spcAft>
            <a:buChar char="•"/>
          </a:pPr>
          <a:r>
            <a:rPr lang="en-US" sz="1400" kern="1200"/>
            <a:t>Knowledge of Mari history</a:t>
          </a:r>
          <a:endParaRPr lang="ru-RU" sz="1400" kern="1200"/>
        </a:p>
        <a:p>
          <a:pPr marL="114300" lvl="1" indent="-114300" algn="l" defTabSz="622300">
            <a:lnSpc>
              <a:spcPct val="90000"/>
            </a:lnSpc>
            <a:spcBef>
              <a:spcPct val="0"/>
            </a:spcBef>
            <a:spcAft>
              <a:spcPct val="15000"/>
            </a:spcAft>
            <a:buChar char="•"/>
          </a:pPr>
          <a:r>
            <a:rPr lang="en-US" sz="1400" kern="1200"/>
            <a:t>Knowledge of Mari customs and traditions</a:t>
          </a:r>
          <a:endParaRPr lang="ru-RU" sz="1400" kern="1200"/>
        </a:p>
        <a:p>
          <a:pPr marL="114300" lvl="1" indent="-114300" algn="l" defTabSz="622300">
            <a:lnSpc>
              <a:spcPct val="90000"/>
            </a:lnSpc>
            <a:spcBef>
              <a:spcPct val="0"/>
            </a:spcBef>
            <a:spcAft>
              <a:spcPct val="15000"/>
            </a:spcAft>
            <a:buChar char="•"/>
          </a:pPr>
          <a:r>
            <a:rPr lang="en-US" sz="1400" kern="1200"/>
            <a:t>Mari traditional-style dances and music</a:t>
          </a:r>
          <a:endParaRPr lang="ru-RU" sz="1400" kern="1200"/>
        </a:p>
      </dsp:txBody>
      <dsp:txXfrm>
        <a:off x="652362" y="1842748"/>
        <a:ext cx="2632136" cy="1579281"/>
      </dsp:txXfrm>
    </dsp:sp>
    <dsp:sp modelId="{A36145EF-988A-CB41-A8CF-75B869923239}">
      <dsp:nvSpPr>
        <dsp:cNvPr id="0" name=""/>
        <dsp:cNvSpPr/>
      </dsp:nvSpPr>
      <dsp:spPr>
        <a:xfrm>
          <a:off x="3547712" y="1842748"/>
          <a:ext cx="2632136" cy="1579281"/>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Character</a:t>
          </a:r>
          <a:r>
            <a:rPr lang="en-US" sz="1800" kern="1200" baseline="0"/>
            <a:t> (13)</a:t>
          </a:r>
          <a:endParaRPr lang="ru-RU" sz="1800" kern="1200"/>
        </a:p>
        <a:p>
          <a:pPr marL="114300" lvl="1" indent="-114300" algn="l" defTabSz="622300">
            <a:lnSpc>
              <a:spcPct val="90000"/>
            </a:lnSpc>
            <a:spcBef>
              <a:spcPct val="0"/>
            </a:spcBef>
            <a:spcAft>
              <a:spcPct val="15000"/>
            </a:spcAft>
            <a:buChar char="•"/>
          </a:pPr>
          <a:endParaRPr lang="ru-RU" sz="1400" kern="1200"/>
        </a:p>
      </dsp:txBody>
      <dsp:txXfrm>
        <a:off x="3547712" y="1842748"/>
        <a:ext cx="2632136" cy="1579281"/>
      </dsp:txXfrm>
    </dsp:sp>
    <dsp:sp modelId="{82E67C8B-143A-CD48-BBD7-B9F6EA97A1C8}">
      <dsp:nvSpPr>
        <dsp:cNvPr id="0" name=""/>
        <dsp:cNvSpPr/>
      </dsp:nvSpPr>
      <dsp:spPr>
        <a:xfrm>
          <a:off x="652362" y="3685244"/>
          <a:ext cx="2632136" cy="1579281"/>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Physical Appearance (12)</a:t>
          </a:r>
          <a:endParaRPr lang="ru-RU" sz="1800" kern="1200"/>
        </a:p>
      </dsp:txBody>
      <dsp:txXfrm>
        <a:off x="652362" y="3685244"/>
        <a:ext cx="2632136" cy="1579281"/>
      </dsp:txXfrm>
    </dsp:sp>
    <dsp:sp modelId="{73110BC3-A9CD-F344-8E94-CF3C05E5CEC9}">
      <dsp:nvSpPr>
        <dsp:cNvPr id="0" name=""/>
        <dsp:cNvSpPr/>
      </dsp:nvSpPr>
      <dsp:spPr>
        <a:xfrm>
          <a:off x="3547712" y="3685244"/>
          <a:ext cx="2632136" cy="1579281"/>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Mari Philosophy and Worldview(10)</a:t>
          </a:r>
          <a:endParaRPr lang="ru-RU" sz="1800" kern="1200"/>
        </a:p>
      </dsp:txBody>
      <dsp:txXfrm>
        <a:off x="3547712" y="3685244"/>
        <a:ext cx="2632136" cy="15792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D3F763E-1BCD-B843-A4DB-6D1D055C4412}"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58160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D3F763E-1BCD-B843-A4DB-6D1D055C4412}"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421143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D3F763E-1BCD-B843-A4DB-6D1D055C4412}"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1B50C8-1920-E44A-9DF1-CFEE122EA7AD}"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9724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4D3F763E-1BCD-B843-A4DB-6D1D055C4412}"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249215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4D3F763E-1BCD-B843-A4DB-6D1D055C4412}"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1B50C8-1920-E44A-9DF1-CFEE122EA7AD}"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6939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4D3F763E-1BCD-B843-A4DB-6D1D055C4412}"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4225658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D3F763E-1BCD-B843-A4DB-6D1D055C4412}"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1693871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D3F763E-1BCD-B843-A4DB-6D1D055C4412}"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280919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D3F763E-1BCD-B843-A4DB-6D1D055C4412}"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358172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D3F763E-1BCD-B843-A4DB-6D1D055C4412}" type="datetimeFigureOut">
              <a:rPr lang="ru-RU" smtClean="0"/>
              <a:t>26.05.2021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90448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D3F763E-1BCD-B843-A4DB-6D1D055C4412}"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8645953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D3F763E-1BCD-B843-A4DB-6D1D055C4412}" type="datetimeFigureOut">
              <a:rPr lang="ru-RU" smtClean="0"/>
              <a:t>26.05.2021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1434032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D3F763E-1BCD-B843-A4DB-6D1D055C4412}" type="datetimeFigureOut">
              <a:rPr lang="ru-RU" smtClean="0"/>
              <a:t>26.05.2021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123390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F763E-1BCD-B843-A4DB-6D1D055C4412}" type="datetimeFigureOut">
              <a:rPr lang="ru-RU" smtClean="0"/>
              <a:t>26.05.2021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202601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D3F763E-1BCD-B843-A4DB-6D1D055C4412}"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24249117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D3F763E-1BCD-B843-A4DB-6D1D055C4412}" type="datetimeFigureOut">
              <a:rPr lang="ru-RU" smtClean="0"/>
              <a:t>26.05.2021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1B50C8-1920-E44A-9DF1-CFEE122EA7AD}" type="slidenum">
              <a:rPr lang="ru-RU" smtClean="0"/>
              <a:t>‹#›</a:t>
            </a:fld>
            <a:endParaRPr lang="ru-RU"/>
          </a:p>
        </p:txBody>
      </p:sp>
    </p:spTree>
    <p:extLst>
      <p:ext uri="{BB962C8B-B14F-4D97-AF65-F5344CB8AC3E}">
        <p14:creationId xmlns:p14="http://schemas.microsoft.com/office/powerpoint/2010/main" val="84203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D3F763E-1BCD-B843-A4DB-6D1D055C4412}" type="datetimeFigureOut">
              <a:rPr lang="ru-RU" smtClean="0"/>
              <a:t>26.05.2021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1B50C8-1920-E44A-9DF1-CFEE122EA7AD}" type="slidenum">
              <a:rPr lang="ru-RU" smtClean="0"/>
              <a:t>‹#›</a:t>
            </a:fld>
            <a:endParaRPr lang="ru-RU"/>
          </a:p>
        </p:txBody>
      </p:sp>
    </p:spTree>
    <p:extLst>
      <p:ext uri="{BB962C8B-B14F-4D97-AF65-F5344CB8AC3E}">
        <p14:creationId xmlns:p14="http://schemas.microsoft.com/office/powerpoint/2010/main" val="59956334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9" name="Group 1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0" name="Group 2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1" name="Rectangle 3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Заголовок 3">
            <a:extLst>
              <a:ext uri="{FF2B5EF4-FFF2-40B4-BE49-F238E27FC236}">
                <a16:creationId xmlns:a16="http://schemas.microsoft.com/office/drawing/2014/main" id="{FDE97491-74CD-BF40-939B-F4F52DECC048}"/>
              </a:ext>
            </a:extLst>
          </p:cNvPr>
          <p:cNvSpPr>
            <a:spLocks noGrp="1"/>
          </p:cNvSpPr>
          <p:nvPr>
            <p:ph type="ctrTitle"/>
          </p:nvPr>
        </p:nvSpPr>
        <p:spPr>
          <a:xfrm>
            <a:off x="1504373" y="1030200"/>
            <a:ext cx="5923953" cy="3153180"/>
          </a:xfrm>
        </p:spPr>
        <p:txBody>
          <a:bodyPr vert="horz" lIns="91440" tIns="45720" rIns="91440" bIns="45720" rtlCol="0" anchor="ctr">
            <a:normAutofit/>
          </a:bodyPr>
          <a:lstStyle/>
          <a:p>
            <a:pPr algn="ctr">
              <a:lnSpc>
                <a:spcPct val="90000"/>
              </a:lnSpc>
            </a:pPr>
            <a:r>
              <a:rPr lang="ru-RU" sz="3600" b="1" dirty="0"/>
              <a:t>Раннее освоение марийского языка в марийской диаспоре московского региона</a:t>
            </a:r>
            <a:endParaRPr lang="en-US" sz="3600" b="1" dirty="0"/>
          </a:p>
        </p:txBody>
      </p:sp>
      <p:sp>
        <p:nvSpPr>
          <p:cNvPr id="5" name="Подзаголовок 4">
            <a:extLst>
              <a:ext uri="{FF2B5EF4-FFF2-40B4-BE49-F238E27FC236}">
                <a16:creationId xmlns:a16="http://schemas.microsoft.com/office/drawing/2014/main" id="{82B25904-813E-AD4B-904D-0FBF212EABAD}"/>
              </a:ext>
            </a:extLst>
          </p:cNvPr>
          <p:cNvSpPr>
            <a:spLocks noGrp="1"/>
          </p:cNvSpPr>
          <p:nvPr>
            <p:ph type="subTitle" idx="1"/>
          </p:nvPr>
        </p:nvSpPr>
        <p:spPr>
          <a:xfrm>
            <a:off x="2133600" y="4282957"/>
            <a:ext cx="4803913" cy="1771605"/>
          </a:xfrm>
        </p:spPr>
        <p:txBody>
          <a:bodyPr vert="horz" lIns="91440" tIns="45720" rIns="91440" bIns="45720" rtlCol="0">
            <a:normAutofit fontScale="92500" lnSpcReduction="20000"/>
          </a:bodyPr>
          <a:lstStyle/>
          <a:p>
            <a:pPr>
              <a:buFont typeface="Wingdings 3" charset="2"/>
              <a:buChar char=""/>
            </a:pPr>
            <a:r>
              <a:rPr lang="ru-RU" b="1" dirty="0">
                <a:solidFill>
                  <a:srgbClr val="000000"/>
                </a:solidFill>
              </a:rPr>
              <a:t>Марина Васильевна Куцаева</a:t>
            </a:r>
            <a:r>
              <a:rPr lang="en-US" dirty="0">
                <a:solidFill>
                  <a:srgbClr val="000000"/>
                </a:solidFill>
              </a:rPr>
              <a:t>,</a:t>
            </a:r>
          </a:p>
          <a:p>
            <a:endParaRPr lang="ru-RU" dirty="0">
              <a:solidFill>
                <a:srgbClr val="000000"/>
              </a:solidFill>
            </a:endParaRPr>
          </a:p>
          <a:p>
            <a:r>
              <a:rPr lang="ru-RU" dirty="0">
                <a:solidFill>
                  <a:srgbClr val="000000"/>
                </a:solidFill>
              </a:rPr>
              <a:t>к.ф.н., научный сотрудник группы финно-угорских языков отдела урало-алтайских языков </a:t>
            </a:r>
          </a:p>
          <a:p>
            <a:r>
              <a:rPr lang="ru-RU" dirty="0">
                <a:solidFill>
                  <a:srgbClr val="000000"/>
                </a:solidFill>
              </a:rPr>
              <a:t>ФГБУН Институт языкознания РАН </a:t>
            </a:r>
          </a:p>
          <a:p>
            <a:endParaRPr lang="ru-RU" dirty="0">
              <a:solidFill>
                <a:srgbClr val="000000"/>
              </a:solidFill>
            </a:endParaRPr>
          </a:p>
          <a:p>
            <a:endParaRPr lang="ru-RU" dirty="0"/>
          </a:p>
          <a:p>
            <a:endParaRPr lang="en-US" dirty="0">
              <a:solidFill>
                <a:srgbClr val="000000"/>
              </a:solidFill>
            </a:endParaRPr>
          </a:p>
        </p:txBody>
      </p:sp>
      <p:pic>
        <p:nvPicPr>
          <p:cNvPr id="3" name="Рисунок 2">
            <a:extLst>
              <a:ext uri="{FF2B5EF4-FFF2-40B4-BE49-F238E27FC236}">
                <a16:creationId xmlns:a16="http://schemas.microsoft.com/office/drawing/2014/main" id="{11649815-ACAF-CD4F-8574-C97927ABC8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8929" y="3437952"/>
            <a:ext cx="1676393" cy="2524170"/>
          </a:xfrm>
          <a:prstGeom prst="rect">
            <a:avLst/>
          </a:prstGeom>
        </p:spPr>
      </p:pic>
      <p:sp>
        <p:nvSpPr>
          <p:cNvPr id="2" name="TextBox 1">
            <a:extLst>
              <a:ext uri="{FF2B5EF4-FFF2-40B4-BE49-F238E27FC236}">
                <a16:creationId xmlns:a16="http://schemas.microsoft.com/office/drawing/2014/main" id="{3C24A495-D6D9-254A-9989-77176FA9C7CD}"/>
              </a:ext>
            </a:extLst>
          </p:cNvPr>
          <p:cNvSpPr txBox="1"/>
          <p:nvPr/>
        </p:nvSpPr>
        <p:spPr>
          <a:xfrm>
            <a:off x="1869361" y="106870"/>
            <a:ext cx="10295415" cy="923330"/>
          </a:xfrm>
          <a:prstGeom prst="rect">
            <a:avLst/>
          </a:prstGeom>
          <a:noFill/>
        </p:spPr>
        <p:txBody>
          <a:bodyPr wrap="square" rtlCol="0">
            <a:spAutoFit/>
          </a:bodyPr>
          <a:lstStyle/>
          <a:p>
            <a:pPr algn="ctr"/>
            <a:r>
              <a:rPr lang="ru-RU" b="1" dirty="0"/>
              <a:t>Коллоквиум </a:t>
            </a:r>
          </a:p>
          <a:p>
            <a:pPr algn="ctr"/>
            <a:r>
              <a:rPr lang="ru-RU" dirty="0"/>
              <a:t>«СУДЬБА ЯЗЫКОВОГО НАСЛЕДИЯ: ПЕРЕДАНО МЛАДШИМ ПОКОЛЕНИЯМ ИЛИ УТРАЧЕНО?»  ( 26 мая 2021)</a:t>
            </a:r>
          </a:p>
        </p:txBody>
      </p:sp>
    </p:spTree>
    <p:extLst>
      <p:ext uri="{BB962C8B-B14F-4D97-AF65-F5344CB8AC3E}">
        <p14:creationId xmlns:p14="http://schemas.microsoft.com/office/powerpoint/2010/main" val="322834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50EFC2-4652-3E40-802A-5CD06D028C04}"/>
              </a:ext>
            </a:extLst>
          </p:cNvPr>
          <p:cNvSpPr>
            <a:spLocks noGrp="1"/>
          </p:cNvSpPr>
          <p:nvPr>
            <p:ph type="title"/>
          </p:nvPr>
        </p:nvSpPr>
        <p:spPr>
          <a:xfrm>
            <a:off x="2097156" y="1"/>
            <a:ext cx="9407457" cy="705678"/>
          </a:xfrm>
        </p:spPr>
        <p:txBody>
          <a:bodyPr>
            <a:normAutofit fontScale="90000"/>
          </a:bodyPr>
          <a:lstStyle/>
          <a:p>
            <a:pPr algn="ctr"/>
            <a:r>
              <a:rPr lang="en-US" u="sng" dirty="0"/>
              <a:t>Moscow Region Maris</a:t>
            </a:r>
            <a:br>
              <a:rPr lang="en-US" u="sng" dirty="0"/>
            </a:br>
            <a:r>
              <a:rPr lang="en-US" u="sng" dirty="0"/>
              <a:t> </a:t>
            </a:r>
            <a:endParaRPr lang="ru-RU" u="sng" dirty="0"/>
          </a:p>
        </p:txBody>
      </p:sp>
      <p:sp>
        <p:nvSpPr>
          <p:cNvPr id="3" name="Объект 2">
            <a:extLst>
              <a:ext uri="{FF2B5EF4-FFF2-40B4-BE49-F238E27FC236}">
                <a16:creationId xmlns:a16="http://schemas.microsoft.com/office/drawing/2014/main" id="{241BFE71-F65E-1647-8E1C-1217092259DC}"/>
              </a:ext>
            </a:extLst>
          </p:cNvPr>
          <p:cNvSpPr>
            <a:spLocks noGrp="1"/>
          </p:cNvSpPr>
          <p:nvPr>
            <p:ph idx="1"/>
          </p:nvPr>
        </p:nvSpPr>
        <p:spPr>
          <a:xfrm>
            <a:off x="1470660" y="830580"/>
            <a:ext cx="10721340" cy="5911306"/>
          </a:xfrm>
        </p:spPr>
        <p:txBody>
          <a:bodyPr>
            <a:noAutofit/>
          </a:bodyPr>
          <a:lstStyle/>
          <a:p>
            <a:r>
              <a:rPr lang="en-US" sz="2000" dirty="0"/>
              <a:t>An ongoing sociolinguistic survey</a:t>
            </a:r>
            <a:r>
              <a:rPr lang="ru-RU" sz="2000" dirty="0"/>
              <a:t>. </a:t>
            </a:r>
            <a:r>
              <a:rPr lang="en-US" sz="2000" dirty="0"/>
              <a:t>Internal diaspora group, definition</a:t>
            </a:r>
          </a:p>
          <a:p>
            <a:pPr marL="0" indent="0">
              <a:buNone/>
            </a:pPr>
            <a:endParaRPr lang="en-US" sz="2000" dirty="0"/>
          </a:p>
          <a:p>
            <a:r>
              <a:rPr lang="en-US" sz="2000" dirty="0"/>
              <a:t>The respondents’ </a:t>
            </a:r>
            <a:r>
              <a:rPr lang="en-US" sz="2000" u="sng" dirty="0"/>
              <a:t>language loyalty </a:t>
            </a:r>
            <a:r>
              <a:rPr lang="en-US" sz="2000" dirty="0"/>
              <a:t>(attachment to their small native land, to their place of birth, their roots, manifest connection with their family back there – both past and present), </a:t>
            </a:r>
          </a:p>
          <a:p>
            <a:pPr marL="0" indent="0">
              <a:buNone/>
            </a:pPr>
            <a:endParaRPr lang="en-US" sz="2000" dirty="0"/>
          </a:p>
          <a:p>
            <a:r>
              <a:rPr lang="en-US" sz="2000" dirty="0"/>
              <a:t>The respondents ‘ </a:t>
            </a:r>
            <a:r>
              <a:rPr lang="en-US" sz="2000" u="sng" dirty="0"/>
              <a:t>beliefs and ideologies regarding </a:t>
            </a:r>
            <a:r>
              <a:rPr lang="en-US" sz="2000" dirty="0"/>
              <a:t>their ethnic language</a:t>
            </a:r>
            <a:r>
              <a:rPr lang="ru-RU" sz="2000" dirty="0"/>
              <a:t>. </a:t>
            </a:r>
            <a:r>
              <a:rPr lang="en-US" sz="2000" dirty="0"/>
              <a:t>Negative attitudes  and streaming at school ( </a:t>
            </a:r>
            <a:r>
              <a:rPr lang="ru-RU" sz="2000" dirty="0"/>
              <a:t>класс «А»)</a:t>
            </a:r>
            <a:endParaRPr lang="en-US" sz="2000" dirty="0"/>
          </a:p>
          <a:p>
            <a:pPr marL="0" indent="0">
              <a:buNone/>
            </a:pPr>
            <a:endParaRPr lang="en-US" sz="2000" dirty="0"/>
          </a:p>
          <a:p>
            <a:r>
              <a:rPr lang="en-US" sz="2000" dirty="0"/>
              <a:t>The parents’ ethnic </a:t>
            </a:r>
            <a:r>
              <a:rPr lang="en-US" sz="2000" u="sng" dirty="0"/>
              <a:t>language maintenance efforts </a:t>
            </a:r>
            <a:r>
              <a:rPr lang="en-US" sz="2000" dirty="0"/>
              <a:t>and their </a:t>
            </a:r>
            <a:r>
              <a:rPr lang="en-US" sz="2000" u="sng" dirty="0"/>
              <a:t>laissez faire attitude</a:t>
            </a:r>
            <a:r>
              <a:rPr lang="en-US" sz="2000" dirty="0"/>
              <a:t> in this regard. The intragenerational transmission and language use remain low. </a:t>
            </a:r>
          </a:p>
          <a:p>
            <a:pPr marL="0" indent="0">
              <a:buNone/>
            </a:pPr>
            <a:endParaRPr lang="en-US" sz="2000" dirty="0"/>
          </a:p>
          <a:p>
            <a:r>
              <a:rPr lang="en-US" sz="2000" dirty="0"/>
              <a:t>The (inevitable) ethnic language shift. Initiatives on the part of some Mari parents</a:t>
            </a:r>
          </a:p>
          <a:p>
            <a:pPr marL="0" indent="0">
              <a:buNone/>
            </a:pPr>
            <a:endParaRPr lang="en-US" sz="2000" dirty="0"/>
          </a:p>
        </p:txBody>
      </p:sp>
    </p:spTree>
    <p:extLst>
      <p:ext uri="{BB962C8B-B14F-4D97-AF65-F5344CB8AC3E}">
        <p14:creationId xmlns:p14="http://schemas.microsoft.com/office/powerpoint/2010/main" val="153527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3D6BEFF-C2B8-074E-8413-0A586A1EAE76}"/>
              </a:ext>
            </a:extLst>
          </p:cNvPr>
          <p:cNvSpPr>
            <a:spLocks noGrp="1"/>
          </p:cNvSpPr>
          <p:nvPr>
            <p:ph type="ctrTitle"/>
          </p:nvPr>
        </p:nvSpPr>
        <p:spPr>
          <a:xfrm>
            <a:off x="2596093" y="1608666"/>
            <a:ext cx="8915399" cy="2262781"/>
          </a:xfrm>
        </p:spPr>
        <p:txBody>
          <a:bodyPr>
            <a:normAutofit fontScale="90000"/>
          </a:bodyPr>
          <a:lstStyle/>
          <a:p>
            <a:r>
              <a:rPr lang="en-US" u="sng" dirty="0"/>
              <a:t>The bulwarks for the ethnic language acquisition:</a:t>
            </a:r>
            <a:endParaRPr lang="ru-RU" dirty="0"/>
          </a:p>
        </p:txBody>
      </p:sp>
    </p:spTree>
    <p:extLst>
      <p:ext uri="{BB962C8B-B14F-4D97-AF65-F5344CB8AC3E}">
        <p14:creationId xmlns:p14="http://schemas.microsoft.com/office/powerpoint/2010/main" val="212244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318A62F7-14C5-CC4C-9811-0315F5DFB91B}"/>
              </a:ext>
            </a:extLst>
          </p:cNvPr>
          <p:cNvSpPr>
            <a:spLocks noGrp="1"/>
          </p:cNvSpPr>
          <p:nvPr>
            <p:ph idx="4294967295"/>
          </p:nvPr>
        </p:nvSpPr>
        <p:spPr>
          <a:xfrm>
            <a:off x="1806498" y="163551"/>
            <a:ext cx="10385502" cy="6694449"/>
          </a:xfrm>
        </p:spPr>
        <p:txBody>
          <a:bodyPr>
            <a:normAutofit fontScale="40000" lnSpcReduction="20000"/>
          </a:bodyPr>
          <a:lstStyle/>
          <a:p>
            <a:pPr marL="0" indent="0">
              <a:buNone/>
            </a:pPr>
            <a:endParaRPr lang="en-US" sz="2800" dirty="0"/>
          </a:p>
          <a:p>
            <a:pPr marL="0" indent="0" algn="ctr">
              <a:buNone/>
            </a:pPr>
            <a:r>
              <a:rPr lang="ru-RU" sz="5000" u="sng" dirty="0"/>
              <a:t>1.</a:t>
            </a:r>
            <a:r>
              <a:rPr lang="en-US" sz="5000" u="sng" dirty="0"/>
              <a:t> TO HEAR PARENTS (OTHERS) TALK TO EACH OTHER AT HOME</a:t>
            </a:r>
            <a:r>
              <a:rPr lang="en-US" sz="5000" dirty="0"/>
              <a:t>.</a:t>
            </a:r>
            <a:r>
              <a:rPr lang="ru-RU" sz="5000" dirty="0"/>
              <a:t> </a:t>
            </a:r>
            <a:endParaRPr lang="en-US" sz="5000" dirty="0"/>
          </a:p>
          <a:p>
            <a:pPr marL="0" indent="0" algn="ctr">
              <a:buNone/>
            </a:pPr>
            <a:r>
              <a:rPr lang="en-US" sz="5000" dirty="0"/>
              <a:t> QUASI-IMMERSIVE METHOD</a:t>
            </a:r>
          </a:p>
          <a:p>
            <a:pPr marL="0" indent="0">
              <a:buNone/>
            </a:pPr>
            <a:endParaRPr lang="en-US" sz="3800" dirty="0"/>
          </a:p>
          <a:p>
            <a:pPr marL="514350" indent="-514350">
              <a:buAutoNum type="arabicPeriod"/>
            </a:pPr>
            <a:r>
              <a:rPr lang="en-US" sz="5000" dirty="0"/>
              <a:t>A</a:t>
            </a:r>
            <a:r>
              <a:rPr lang="en-US" sz="3800" dirty="0"/>
              <a:t> </a:t>
            </a:r>
            <a:r>
              <a:rPr lang="en-US" sz="5000" dirty="0"/>
              <a:t>typical situation. </a:t>
            </a:r>
          </a:p>
          <a:p>
            <a:pPr marL="0" indent="0">
              <a:buNone/>
            </a:pPr>
            <a:endParaRPr lang="en-US" sz="5000" dirty="0"/>
          </a:p>
          <a:p>
            <a:pPr marL="0" indent="0">
              <a:buNone/>
            </a:pPr>
            <a:r>
              <a:rPr lang="en-US" sz="5000" dirty="0"/>
              <a:t>2. </a:t>
            </a:r>
            <a:r>
              <a:rPr lang="en-US" sz="5000" u="sng" dirty="0"/>
              <a:t>Major problems</a:t>
            </a:r>
            <a:r>
              <a:rPr lang="en-US" sz="5000" dirty="0"/>
              <a:t>: </a:t>
            </a:r>
          </a:p>
          <a:p>
            <a:pPr>
              <a:buFont typeface="Wingdings" pitchFamily="2" charset="2"/>
              <a:buChar char="Ø"/>
            </a:pPr>
            <a:r>
              <a:rPr lang="en-US" sz="5000" dirty="0"/>
              <a:t>the Mari language falls into a number of idioms ( their level of mutual comprehensibility and prestige among other idioms vary). </a:t>
            </a:r>
          </a:p>
          <a:p>
            <a:pPr marL="0" indent="0">
              <a:buNone/>
            </a:pPr>
            <a:endParaRPr lang="en-US" sz="5000" dirty="0"/>
          </a:p>
          <a:p>
            <a:pPr>
              <a:buFont typeface="Wingdings" pitchFamily="2" charset="2"/>
              <a:buChar char="Ø"/>
            </a:pPr>
            <a:r>
              <a:rPr lang="en-US" sz="5000" dirty="0"/>
              <a:t>Mari latent (passive) or semi-speaker parents, </a:t>
            </a:r>
          </a:p>
          <a:p>
            <a:pPr marL="0" indent="0">
              <a:buNone/>
            </a:pPr>
            <a:endParaRPr lang="en-US" sz="5000" dirty="0"/>
          </a:p>
          <a:p>
            <a:pPr>
              <a:buFont typeface="Wingdings" pitchFamily="2" charset="2"/>
              <a:buChar char="Ø"/>
            </a:pPr>
            <a:r>
              <a:rPr lang="en-US" sz="5000" dirty="0"/>
              <a:t>OPOL family model never works (Russian-dominance).</a:t>
            </a:r>
          </a:p>
          <a:p>
            <a:pPr marL="0" indent="0">
              <a:buNone/>
            </a:pPr>
            <a:endParaRPr lang="en-US" sz="5000" dirty="0"/>
          </a:p>
          <a:p>
            <a:pPr>
              <a:buFont typeface="Wingdings" pitchFamily="2" charset="2"/>
              <a:buChar char="Ø"/>
            </a:pPr>
            <a:r>
              <a:rPr lang="en-US" sz="5000" dirty="0"/>
              <a:t>Parents use Mari as a secret language in intra-parent communication.</a:t>
            </a:r>
          </a:p>
          <a:p>
            <a:pPr marL="0" indent="0">
              <a:buNone/>
            </a:pPr>
            <a:endParaRPr lang="en-US" sz="5000" dirty="0"/>
          </a:p>
          <a:p>
            <a:pPr>
              <a:buFont typeface="Wingdings" pitchFamily="2" charset="2"/>
              <a:buChar char="Ø"/>
            </a:pPr>
            <a:r>
              <a:rPr lang="en-US" sz="5000" dirty="0"/>
              <a:t>Older and younger siblings</a:t>
            </a:r>
          </a:p>
          <a:p>
            <a:pPr marL="0" indent="0">
              <a:buNone/>
            </a:pPr>
            <a:endParaRPr lang="en-US" sz="5000" dirty="0"/>
          </a:p>
          <a:p>
            <a:endParaRPr lang="en-US" sz="5000" dirty="0"/>
          </a:p>
          <a:p>
            <a:endParaRPr lang="ru-RU" dirty="0"/>
          </a:p>
        </p:txBody>
      </p:sp>
    </p:spTree>
    <p:extLst>
      <p:ext uri="{BB962C8B-B14F-4D97-AF65-F5344CB8AC3E}">
        <p14:creationId xmlns:p14="http://schemas.microsoft.com/office/powerpoint/2010/main" val="24413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7279A45-ADEA-6347-A4D1-BB790259C79C}"/>
              </a:ext>
            </a:extLst>
          </p:cNvPr>
          <p:cNvSpPr>
            <a:spLocks noGrp="1"/>
          </p:cNvSpPr>
          <p:nvPr>
            <p:ph type="title"/>
          </p:nvPr>
        </p:nvSpPr>
        <p:spPr>
          <a:xfrm>
            <a:off x="1935481" y="114300"/>
            <a:ext cx="9569132" cy="1028700"/>
          </a:xfrm>
        </p:spPr>
        <p:txBody>
          <a:bodyPr>
            <a:normAutofit fontScale="90000"/>
          </a:bodyPr>
          <a:lstStyle/>
          <a:p>
            <a:pPr algn="ctr"/>
            <a:r>
              <a:rPr lang="en-US" sz="2700" u="sng" dirty="0"/>
              <a:t>2. Mari village stay in summer </a:t>
            </a:r>
            <a:br>
              <a:rPr lang="en-US" sz="2700" u="sng" dirty="0"/>
            </a:br>
            <a:r>
              <a:rPr lang="en-US" sz="2700" dirty="0"/>
              <a:t>( immersion tactics and / or shifting responsibility</a:t>
            </a:r>
            <a:br>
              <a:rPr lang="en-US" dirty="0"/>
            </a:br>
            <a:endParaRPr lang="ru-RU" u="sng" dirty="0"/>
          </a:p>
        </p:txBody>
      </p:sp>
      <p:sp>
        <p:nvSpPr>
          <p:cNvPr id="5" name="Объект 4">
            <a:extLst>
              <a:ext uri="{FF2B5EF4-FFF2-40B4-BE49-F238E27FC236}">
                <a16:creationId xmlns:a16="http://schemas.microsoft.com/office/drawing/2014/main" id="{74596552-87A1-844E-BFCF-D3D48541D738}"/>
              </a:ext>
            </a:extLst>
          </p:cNvPr>
          <p:cNvSpPr>
            <a:spLocks noGrp="1"/>
          </p:cNvSpPr>
          <p:nvPr>
            <p:ph idx="1"/>
          </p:nvPr>
        </p:nvSpPr>
        <p:spPr>
          <a:xfrm>
            <a:off x="1300899" y="970961"/>
            <a:ext cx="10203713" cy="5498419"/>
          </a:xfrm>
        </p:spPr>
        <p:txBody>
          <a:bodyPr>
            <a:normAutofit fontScale="92500" lnSpcReduction="20000"/>
          </a:bodyPr>
          <a:lstStyle/>
          <a:p>
            <a:pPr marL="0" indent="0">
              <a:buNone/>
            </a:pPr>
            <a:endParaRPr lang="en-US" sz="2800" dirty="0"/>
          </a:p>
          <a:p>
            <a:pPr>
              <a:buAutoNum type="arabicPeriod"/>
            </a:pPr>
            <a:r>
              <a:rPr lang="en-US" sz="2800" dirty="0"/>
              <a:t>A </a:t>
            </a:r>
            <a:r>
              <a:rPr lang="en-US" sz="2400" dirty="0"/>
              <a:t>typical situation. </a:t>
            </a:r>
          </a:p>
          <a:p>
            <a:pPr>
              <a:buAutoNum type="arabicPeriod"/>
            </a:pPr>
            <a:r>
              <a:rPr lang="en-US" sz="2400" u="sng" dirty="0"/>
              <a:t>Major problems</a:t>
            </a:r>
            <a:r>
              <a:rPr lang="en-US" sz="2400" dirty="0"/>
              <a:t>: </a:t>
            </a:r>
          </a:p>
          <a:p>
            <a:pPr marL="0" indent="0">
              <a:buNone/>
            </a:pPr>
            <a:endParaRPr lang="en-US" sz="2400" dirty="0"/>
          </a:p>
          <a:p>
            <a:pPr>
              <a:buFont typeface="Wingdings" pitchFamily="2" charset="2"/>
              <a:buChar char="Ø"/>
            </a:pPr>
            <a:r>
              <a:rPr lang="en-US" sz="2400" dirty="0"/>
              <a:t>Painful experiences. Ideologies of authenticity and correctness. Lack of confidence and willingness for further practice. </a:t>
            </a:r>
          </a:p>
          <a:p>
            <a:pPr marL="0" indent="0">
              <a:buNone/>
            </a:pPr>
            <a:endParaRPr lang="en-US" sz="2400" dirty="0"/>
          </a:p>
          <a:p>
            <a:pPr>
              <a:buFont typeface="Wingdings" pitchFamily="2" charset="2"/>
              <a:buChar char="Ø"/>
            </a:pPr>
            <a:r>
              <a:rPr lang="en-US" sz="2400" dirty="0"/>
              <a:t>The ideology of solidarity on the part of some Mari grannies</a:t>
            </a:r>
          </a:p>
          <a:p>
            <a:pPr marL="0" indent="0">
              <a:buNone/>
            </a:pPr>
            <a:endParaRPr lang="en-US" sz="2400" dirty="0"/>
          </a:p>
          <a:p>
            <a:pPr>
              <a:buFont typeface="Wingdings" pitchFamily="2" charset="2"/>
              <a:buChar char="Ø"/>
            </a:pPr>
            <a:r>
              <a:rPr lang="en-US" sz="2400" dirty="0"/>
              <a:t>The gradual Russian-dominant language community (peers, school exams, TV and social networks) in Mari villages . </a:t>
            </a:r>
          </a:p>
          <a:p>
            <a:pPr marL="0" indent="0">
              <a:buNone/>
            </a:pPr>
            <a:endParaRPr lang="en-US" sz="2400" dirty="0"/>
          </a:p>
          <a:p>
            <a:pPr>
              <a:buFont typeface="Wingdings" pitchFamily="2" charset="2"/>
              <a:buChar char="Ø"/>
            </a:pPr>
            <a:r>
              <a:rPr lang="en-US" sz="2400" dirty="0"/>
              <a:t>The adoption of similar ideologies on the part of the children</a:t>
            </a:r>
          </a:p>
          <a:p>
            <a:endParaRPr lang="ru-RU" dirty="0"/>
          </a:p>
        </p:txBody>
      </p:sp>
    </p:spTree>
    <p:extLst>
      <p:ext uri="{BB962C8B-B14F-4D97-AF65-F5344CB8AC3E}">
        <p14:creationId xmlns:p14="http://schemas.microsoft.com/office/powerpoint/2010/main" val="101909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C82AEE-0DA1-7644-A1A7-2277503847C9}"/>
              </a:ext>
            </a:extLst>
          </p:cNvPr>
          <p:cNvSpPr>
            <a:spLocks noGrp="1"/>
          </p:cNvSpPr>
          <p:nvPr>
            <p:ph type="title"/>
          </p:nvPr>
        </p:nvSpPr>
        <p:spPr>
          <a:xfrm>
            <a:off x="2117035" y="337931"/>
            <a:ext cx="9387578" cy="608847"/>
          </a:xfrm>
        </p:spPr>
        <p:txBody>
          <a:bodyPr>
            <a:normAutofit/>
          </a:bodyPr>
          <a:lstStyle/>
          <a:p>
            <a:pPr algn="ctr"/>
            <a:r>
              <a:rPr lang="en-US" sz="2700" u="sng" dirty="0"/>
              <a:t>3. Ethnic cultural activities in Moscow</a:t>
            </a:r>
            <a:endParaRPr lang="ru-RU" sz="2700" u="sng" dirty="0"/>
          </a:p>
        </p:txBody>
      </p:sp>
      <p:sp>
        <p:nvSpPr>
          <p:cNvPr id="3" name="Объект 2">
            <a:extLst>
              <a:ext uri="{FF2B5EF4-FFF2-40B4-BE49-F238E27FC236}">
                <a16:creationId xmlns:a16="http://schemas.microsoft.com/office/drawing/2014/main" id="{5962A9A8-D641-FE48-A2A9-C90D9A341077}"/>
              </a:ext>
            </a:extLst>
          </p:cNvPr>
          <p:cNvSpPr>
            <a:spLocks noGrp="1"/>
          </p:cNvSpPr>
          <p:nvPr>
            <p:ph idx="1"/>
          </p:nvPr>
        </p:nvSpPr>
        <p:spPr>
          <a:xfrm>
            <a:off x="1679712" y="1103243"/>
            <a:ext cx="9824899" cy="5416826"/>
          </a:xfrm>
        </p:spPr>
        <p:txBody>
          <a:bodyPr>
            <a:normAutofit fontScale="85000" lnSpcReduction="10000"/>
          </a:bodyPr>
          <a:lstStyle/>
          <a:p>
            <a:pPr algn="just"/>
            <a:r>
              <a:rPr lang="en-US" sz="2400" dirty="0"/>
              <a:t>Children’s participation along with adults in Moscow Maris ethnic cultural activities.</a:t>
            </a:r>
          </a:p>
          <a:p>
            <a:pPr marL="0" indent="0" algn="just">
              <a:buNone/>
            </a:pPr>
            <a:endParaRPr lang="en-US" sz="2400" dirty="0"/>
          </a:p>
          <a:p>
            <a:pPr algn="just"/>
            <a:r>
              <a:rPr lang="en-US" sz="2400" dirty="0"/>
              <a:t>Immersion into culture and traditions: cooking classes, performance classes, ethnic embroidery classes, ethnic music and dance activities </a:t>
            </a:r>
          </a:p>
          <a:p>
            <a:pPr algn="just"/>
            <a:endParaRPr lang="en-US" sz="2400" dirty="0"/>
          </a:p>
          <a:p>
            <a:pPr algn="just"/>
            <a:r>
              <a:rPr lang="en-US" sz="2400" dirty="0"/>
              <a:t>In such activities the ethnic language is primarily regarded only as an auxiliary tool. </a:t>
            </a:r>
          </a:p>
          <a:p>
            <a:pPr algn="just"/>
            <a:r>
              <a:rPr lang="en-US" sz="2400" dirty="0"/>
              <a:t>A static language ideology (a nostalgic value of a heritage language, maintenance of the traditional language community)</a:t>
            </a:r>
          </a:p>
          <a:p>
            <a:pPr marL="0" indent="0" algn="just">
              <a:buNone/>
            </a:pPr>
            <a:endParaRPr lang="en-US" sz="2400" dirty="0"/>
          </a:p>
          <a:p>
            <a:pPr algn="just"/>
            <a:r>
              <a:rPr lang="en-US" sz="2400" dirty="0"/>
              <a:t>Younger children’s eager participation vs teenagers’ reluctant involvement</a:t>
            </a:r>
          </a:p>
          <a:p>
            <a:pPr marL="0" indent="0" algn="just">
              <a:buNone/>
            </a:pPr>
            <a:endParaRPr lang="en-US" sz="2400" dirty="0"/>
          </a:p>
          <a:p>
            <a:pPr algn="just"/>
            <a:r>
              <a:rPr lang="en-US" sz="2400" dirty="0"/>
              <a:t>(the inevitable) folklorisation of the ethnic language</a:t>
            </a:r>
            <a:endParaRPr lang="ru-RU" sz="2400" dirty="0"/>
          </a:p>
        </p:txBody>
      </p:sp>
    </p:spTree>
    <p:extLst>
      <p:ext uri="{BB962C8B-B14F-4D97-AF65-F5344CB8AC3E}">
        <p14:creationId xmlns:p14="http://schemas.microsoft.com/office/powerpoint/2010/main" val="83303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83236D3-586A-E74F-8517-777019189BFD}"/>
              </a:ext>
            </a:extLst>
          </p:cNvPr>
          <p:cNvSpPr>
            <a:spLocks noGrp="1"/>
          </p:cNvSpPr>
          <p:nvPr>
            <p:ph type="title"/>
          </p:nvPr>
        </p:nvSpPr>
        <p:spPr>
          <a:xfrm>
            <a:off x="1259893" y="3101093"/>
            <a:ext cx="2454052" cy="3029344"/>
          </a:xfrm>
        </p:spPr>
        <p:txBody>
          <a:bodyPr>
            <a:normAutofit/>
          </a:bodyPr>
          <a:lstStyle/>
          <a:p>
            <a:r>
              <a:rPr lang="ru-RU" sz="3200" dirty="0">
                <a:solidFill>
                  <a:schemeClr val="bg1"/>
                </a:solidFill>
              </a:rPr>
              <a:t>Цитатник</a:t>
            </a:r>
            <a:br>
              <a:rPr lang="ru-RU" sz="3200" dirty="0">
                <a:solidFill>
                  <a:schemeClr val="bg1"/>
                </a:solidFill>
              </a:rPr>
            </a:br>
            <a:br>
              <a:rPr lang="ru-RU" sz="3200" dirty="0">
                <a:solidFill>
                  <a:schemeClr val="bg1"/>
                </a:solidFill>
              </a:rPr>
            </a:br>
            <a:r>
              <a:rPr lang="ru-RU" sz="3200" dirty="0">
                <a:solidFill>
                  <a:schemeClr val="bg1"/>
                </a:solidFill>
              </a:rPr>
              <a:t> Будущие родители</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5DC8FB86-55A0-2042-8C27-96FBB92F2D0F}"/>
              </a:ext>
            </a:extLst>
          </p:cNvPr>
          <p:cNvSpPr>
            <a:spLocks noGrp="1"/>
          </p:cNvSpPr>
          <p:nvPr>
            <p:ph idx="1"/>
          </p:nvPr>
        </p:nvSpPr>
        <p:spPr>
          <a:xfrm>
            <a:off x="4326903" y="75414"/>
            <a:ext cx="7688495" cy="6702458"/>
          </a:xfrm>
        </p:spPr>
        <p:txBody>
          <a:bodyPr anchor="ctr">
            <a:normAutofit/>
          </a:bodyPr>
          <a:lstStyle/>
          <a:p>
            <a:pPr>
              <a:lnSpc>
                <a:spcPct val="90000"/>
              </a:lnSpc>
            </a:pPr>
            <a:endParaRPr lang="en-US" sz="1300" dirty="0"/>
          </a:p>
          <a:p>
            <a:pPr>
              <a:lnSpc>
                <a:spcPct val="90000"/>
              </a:lnSpc>
            </a:pPr>
            <a:endParaRPr lang="en-US" sz="1300" dirty="0"/>
          </a:p>
          <a:p>
            <a:pPr algn="just">
              <a:lnSpc>
                <a:spcPct val="90000"/>
              </a:lnSpc>
            </a:pPr>
            <a:r>
              <a:rPr lang="ru-RU" sz="1300" dirty="0"/>
              <a:t>Ну</a:t>
            </a:r>
            <a:r>
              <a:rPr lang="ru-RU" sz="1600" dirty="0"/>
              <a:t>… скорее всего я буду с ними разговаривать на территории Марий Эл. Я думаю… Я не знаю, но мне кажется, так и будет. Потому что здесь в Москве все равно больше русский язык идет, даже если мы пойдем гулять просто на улице, в парке где-нибудь. На русском проще будет, то есть… ну, чтобы ребенок быстрее, наверное, понимал. Не знаю…При этом я не стесняюсь своего языка, нет. </a:t>
            </a:r>
            <a:endParaRPr lang="en-US" sz="1600" dirty="0"/>
          </a:p>
          <a:p>
            <a:pPr marL="0" indent="0" algn="just">
              <a:lnSpc>
                <a:spcPct val="90000"/>
              </a:lnSpc>
              <a:buNone/>
            </a:pPr>
            <a:endParaRPr lang="ru-RU" sz="1600" dirty="0"/>
          </a:p>
          <a:p>
            <a:pPr algn="just">
              <a:lnSpc>
                <a:spcPct val="90000"/>
              </a:lnSpc>
            </a:pPr>
            <a:r>
              <a:rPr lang="ru-RU" sz="1600" dirty="0"/>
              <a:t>На мой взгляд… я считаю, что русский для жизни. Но я при этом хотела бы, чтобы они знали марийский. Меня родители начали обучать марийскому языку лет с шести как бы. Я считаю, что это правильно. Ребенка нужно обучать лет с шести марийскому. Ну потому что… он в любом случае же мариец. Я никогда не стеснялась, что я марийка. Или что я знаю марийский язык. В принципе я даже в Москве говорю, что я знаю язык. Я как бы рада была бы.. если мои дети знали дополнительно какой-то еще язык. Потому что для развития им это хорошо. С такого возраста это н помешает в образовании. Мне не помешало, например.</a:t>
            </a:r>
          </a:p>
          <a:p>
            <a:pPr marL="0" indent="0" algn="just">
              <a:lnSpc>
                <a:spcPct val="90000"/>
              </a:lnSpc>
              <a:buNone/>
            </a:pPr>
            <a:r>
              <a:rPr lang="ru-RU" sz="1600" dirty="0"/>
              <a:t>       -Почему именно с шести? </a:t>
            </a:r>
          </a:p>
          <a:p>
            <a:pPr marL="0" indent="0" algn="just">
              <a:lnSpc>
                <a:spcPct val="90000"/>
              </a:lnSpc>
              <a:buNone/>
            </a:pPr>
            <a:r>
              <a:rPr lang="ru-RU" sz="1600" dirty="0"/>
              <a:t>       - Потому что как бы у ребенка формируется только все, и у него начнется путаница . будет путаться в словах, потом ему будет сложно пойти в школу. Видимо, мои родители также думали.</a:t>
            </a:r>
            <a:r>
              <a:rPr lang="en-US" sz="1600" dirty="0"/>
              <a:t> </a:t>
            </a:r>
            <a:r>
              <a:rPr lang="ru-RU" sz="1600" dirty="0"/>
              <a:t>Если бы в дальнейшем.. я бы хотела детей на месяца два привозить к себе на родину к маме. У меня племянники, которые растут в деревне, летом они же тоже с ними будут видеться, общаться, будут слышать этот язык. И некоторые слова, в принципе, они будут заимствовать у них.</a:t>
            </a:r>
          </a:p>
          <a:p>
            <a:pPr marL="0" indent="0">
              <a:lnSpc>
                <a:spcPct val="90000"/>
              </a:lnSpc>
              <a:buNone/>
            </a:pPr>
            <a:endParaRPr lang="ru-RU" sz="1400" dirty="0"/>
          </a:p>
          <a:p>
            <a:pPr marL="0" indent="0">
              <a:lnSpc>
                <a:spcPct val="90000"/>
              </a:lnSpc>
              <a:buNone/>
            </a:pPr>
            <a:endParaRPr lang="ru-RU" sz="1300" dirty="0"/>
          </a:p>
        </p:txBody>
      </p:sp>
    </p:spTree>
    <p:extLst>
      <p:ext uri="{BB962C8B-B14F-4D97-AF65-F5344CB8AC3E}">
        <p14:creationId xmlns:p14="http://schemas.microsoft.com/office/powerpoint/2010/main" val="403257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AF6C243-5117-A249-8A0B-25545119DCE3}"/>
              </a:ext>
            </a:extLst>
          </p:cNvPr>
          <p:cNvSpPr>
            <a:spLocks noGrp="1"/>
          </p:cNvSpPr>
          <p:nvPr>
            <p:ph type="title"/>
          </p:nvPr>
        </p:nvSpPr>
        <p:spPr>
          <a:xfrm>
            <a:off x="1259893" y="3101093"/>
            <a:ext cx="2454052" cy="3029344"/>
          </a:xfrm>
        </p:spPr>
        <p:txBody>
          <a:bodyPr>
            <a:normAutofit/>
          </a:bodyPr>
          <a:lstStyle/>
          <a:p>
            <a:r>
              <a:rPr lang="ru-RU" sz="3200" dirty="0">
                <a:solidFill>
                  <a:schemeClr val="bg1"/>
                </a:solidFill>
              </a:rPr>
              <a:t>Цитатник</a:t>
            </a:r>
            <a:br>
              <a:rPr lang="ru-RU" sz="3200" dirty="0">
                <a:solidFill>
                  <a:schemeClr val="bg1"/>
                </a:solidFill>
              </a:rPr>
            </a:br>
            <a:br>
              <a:rPr lang="ru-RU" sz="3200" dirty="0">
                <a:solidFill>
                  <a:schemeClr val="bg1"/>
                </a:solidFill>
              </a:rPr>
            </a:br>
            <a:r>
              <a:rPr lang="ru-RU" sz="3200" dirty="0">
                <a:solidFill>
                  <a:schemeClr val="bg1"/>
                </a:solidFill>
              </a:rPr>
              <a:t> Молодые родители</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25B0F0A8-9505-404E-9538-D757C3C6678D}"/>
              </a:ext>
            </a:extLst>
          </p:cNvPr>
          <p:cNvSpPr>
            <a:spLocks noGrp="1"/>
          </p:cNvSpPr>
          <p:nvPr>
            <p:ph idx="1"/>
          </p:nvPr>
        </p:nvSpPr>
        <p:spPr>
          <a:xfrm>
            <a:off x="4706578" y="589722"/>
            <a:ext cx="7237183" cy="5321500"/>
          </a:xfrm>
        </p:spPr>
        <p:txBody>
          <a:bodyPr anchor="ctr">
            <a:normAutofit/>
          </a:bodyPr>
          <a:lstStyle/>
          <a:p>
            <a:pPr algn="just"/>
            <a:r>
              <a:rPr lang="ru-RU" dirty="0"/>
              <a:t>Интересное наблюдение из родового бокса после родов: нас оставили, все врачи ушли (анализы, документы там). Дочка начала реветь, я ей на русском говорю, продолжает реветь. И полушепотом на марийском языке, сразу затихала и прислушивалась😃 Просто с животом я на марийском языке говорила, может помнит😃» </a:t>
            </a:r>
          </a:p>
        </p:txBody>
      </p:sp>
    </p:spTree>
    <p:extLst>
      <p:ext uri="{BB962C8B-B14F-4D97-AF65-F5344CB8AC3E}">
        <p14:creationId xmlns:p14="http://schemas.microsoft.com/office/powerpoint/2010/main" val="464672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9DE7B59-D354-974D-A7D7-9D46F8F8047E}"/>
              </a:ext>
            </a:extLst>
          </p:cNvPr>
          <p:cNvSpPr>
            <a:spLocks noGrp="1"/>
          </p:cNvSpPr>
          <p:nvPr>
            <p:ph type="title"/>
          </p:nvPr>
        </p:nvSpPr>
        <p:spPr>
          <a:xfrm>
            <a:off x="1259893" y="3101093"/>
            <a:ext cx="2454052" cy="3029344"/>
          </a:xfrm>
        </p:spPr>
        <p:txBody>
          <a:bodyPr>
            <a:normAutofit/>
          </a:bodyPr>
          <a:lstStyle/>
          <a:p>
            <a:r>
              <a:rPr lang="ru-RU" sz="3200" dirty="0">
                <a:solidFill>
                  <a:schemeClr val="bg1"/>
                </a:solidFill>
              </a:rPr>
              <a:t>Цитатник </a:t>
            </a:r>
            <a:br>
              <a:rPr lang="ru-RU" sz="3200" dirty="0">
                <a:solidFill>
                  <a:schemeClr val="bg1"/>
                </a:solidFill>
              </a:rPr>
            </a:br>
            <a:br>
              <a:rPr lang="ru-RU" sz="3200" dirty="0">
                <a:solidFill>
                  <a:schemeClr val="bg1"/>
                </a:solidFill>
              </a:rPr>
            </a:br>
            <a:r>
              <a:rPr lang="ru-RU" sz="3200" dirty="0">
                <a:solidFill>
                  <a:schemeClr val="bg1"/>
                </a:solidFill>
              </a:rPr>
              <a:t>Опытные родители</a:t>
            </a:r>
          </a:p>
        </p:txBody>
      </p:sp>
      <p:sp>
        <p:nvSpPr>
          <p:cNvPr id="1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1" name="Rectangle 20">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BEA18454-2C38-9645-A3A1-78CCCD7A2414}"/>
              </a:ext>
            </a:extLst>
          </p:cNvPr>
          <p:cNvSpPr>
            <a:spLocks noGrp="1"/>
          </p:cNvSpPr>
          <p:nvPr>
            <p:ph idx="1"/>
          </p:nvPr>
        </p:nvSpPr>
        <p:spPr>
          <a:xfrm>
            <a:off x="4524866" y="245097"/>
            <a:ext cx="7396264" cy="6381946"/>
          </a:xfrm>
        </p:spPr>
        <p:txBody>
          <a:bodyPr anchor="ctr">
            <a:normAutofit/>
          </a:bodyPr>
          <a:lstStyle/>
          <a:p>
            <a:pPr algn="just">
              <a:lnSpc>
                <a:spcPct val="90000"/>
              </a:lnSpc>
            </a:pPr>
            <a:r>
              <a:rPr lang="ru-RU" sz="1500" dirty="0"/>
              <a:t>В </a:t>
            </a:r>
            <a:r>
              <a:rPr lang="ru-RU" dirty="0"/>
              <a:t>данный момент, естественно, русский, и я склоняюсь к тому, чтобы у них был более-менее в совершенстве английский или китайский, но это в будущем. А наш национальный язык, который марийский. Они понимают. Старшая говорит, а младшая только понимает. Задачи  такой ( чтобы знали)  - нет. Но допустим, в шутливой форме я иногда прошу что-то такое сделать, чтобы… просто внутри - по дому. Но чтобы говорить на марийском языке – нет, я не придерживаюсь.  </a:t>
            </a:r>
          </a:p>
          <a:p>
            <a:pPr marL="0" indent="0" algn="just">
              <a:lnSpc>
                <a:spcPct val="90000"/>
              </a:lnSpc>
              <a:buNone/>
            </a:pPr>
            <a:r>
              <a:rPr lang="ru-RU" dirty="0"/>
              <a:t>	Потому что языком.. мы практически дома с мужем не общаемся, но бывают моменты, когда нужно поделиться секретом, который… вроде не нужно знать младшей дочке, допустим. Ну бывает же, что они могут говорить посторонним, невзначай рассказать все, что они услышали. Поэтому мы на марийском общаемся. И в то же время ребенок, когда ездит к бабушке, тоже там все лето, она практически все начинает понимать, что от нее требует на марийском языке. </a:t>
            </a:r>
          </a:p>
          <a:p>
            <a:pPr marL="0" indent="0" algn="just">
              <a:lnSpc>
                <a:spcPct val="90000"/>
              </a:lnSpc>
              <a:buNone/>
            </a:pPr>
            <a:r>
              <a:rPr lang="ru-RU" dirty="0"/>
              <a:t>	А старшая, она не общается. Она у меня поет. Она знает язык, она знает произношение, но она просто не разговаривает. </a:t>
            </a:r>
          </a:p>
        </p:txBody>
      </p:sp>
    </p:spTree>
    <p:extLst>
      <p:ext uri="{BB962C8B-B14F-4D97-AF65-F5344CB8AC3E}">
        <p14:creationId xmlns:p14="http://schemas.microsoft.com/office/powerpoint/2010/main" val="193802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E892C1-DAEC-504C-8C79-BFBEE0A1C052}"/>
              </a:ext>
            </a:extLst>
          </p:cNvPr>
          <p:cNvSpPr>
            <a:spLocks noGrp="1"/>
          </p:cNvSpPr>
          <p:nvPr>
            <p:ph type="title"/>
          </p:nvPr>
        </p:nvSpPr>
        <p:spPr>
          <a:xfrm>
            <a:off x="1712423" y="375751"/>
            <a:ext cx="9792190" cy="721529"/>
          </a:xfrm>
        </p:spPr>
        <p:txBody>
          <a:bodyPr>
            <a:noAutofit/>
          </a:bodyPr>
          <a:lstStyle/>
          <a:p>
            <a:pPr algn="ctr"/>
            <a:r>
              <a:rPr lang="en-US" sz="2400" u="sng" dirty="0"/>
              <a:t>The children’s language competences and issues of proficiency</a:t>
            </a:r>
            <a:endParaRPr lang="ru-RU" sz="2400" u="sng" dirty="0"/>
          </a:p>
        </p:txBody>
      </p:sp>
      <p:sp>
        <p:nvSpPr>
          <p:cNvPr id="3" name="Объект 2">
            <a:extLst>
              <a:ext uri="{FF2B5EF4-FFF2-40B4-BE49-F238E27FC236}">
                <a16:creationId xmlns:a16="http://schemas.microsoft.com/office/drawing/2014/main" id="{6E2A70B1-62C2-6640-8C9D-80AEE3BA2266}"/>
              </a:ext>
            </a:extLst>
          </p:cNvPr>
          <p:cNvSpPr>
            <a:spLocks noGrp="1"/>
          </p:cNvSpPr>
          <p:nvPr>
            <p:ph idx="1"/>
          </p:nvPr>
        </p:nvSpPr>
        <p:spPr>
          <a:xfrm>
            <a:off x="2133601" y="1394460"/>
            <a:ext cx="9371012" cy="4012428"/>
          </a:xfrm>
        </p:spPr>
        <p:txBody>
          <a:bodyPr>
            <a:normAutofit lnSpcReduction="10000"/>
          </a:bodyPr>
          <a:lstStyle/>
          <a:p>
            <a:r>
              <a:rPr lang="en-US" sz="2400" dirty="0"/>
              <a:t>With elderly relatives and interlocutors, senior in hierarchical position in the family,</a:t>
            </a:r>
          </a:p>
          <a:p>
            <a:pPr marL="0" indent="0">
              <a:buNone/>
            </a:pPr>
            <a:endParaRPr lang="en-US" sz="2400" dirty="0"/>
          </a:p>
          <a:p>
            <a:r>
              <a:rPr lang="en-US" sz="2400" dirty="0"/>
              <a:t>Utterances (a number of lexical units, connected to rural lifestyle),  </a:t>
            </a:r>
          </a:p>
          <a:p>
            <a:pPr marL="0" indent="0">
              <a:buNone/>
            </a:pPr>
            <a:endParaRPr lang="en-US" sz="2400" dirty="0"/>
          </a:p>
          <a:p>
            <a:r>
              <a:rPr lang="en-US" sz="2400" dirty="0"/>
              <a:t>directives and reprimands, imperatives,</a:t>
            </a:r>
          </a:p>
          <a:p>
            <a:pPr marL="0" indent="0">
              <a:buNone/>
            </a:pPr>
            <a:endParaRPr lang="en-US" sz="2400" dirty="0"/>
          </a:p>
          <a:p>
            <a:pPr algn="just"/>
            <a:r>
              <a:rPr lang="en-US" sz="2400" dirty="0"/>
              <a:t>Bad language</a:t>
            </a:r>
          </a:p>
          <a:p>
            <a:pPr marL="0" indent="0" algn="just">
              <a:buNone/>
            </a:pPr>
            <a:endParaRPr lang="en-US" sz="2400" dirty="0"/>
          </a:p>
          <a:p>
            <a:pPr marL="0" indent="0" algn="just">
              <a:buNone/>
            </a:pPr>
            <a:endParaRPr lang="en-US" dirty="0"/>
          </a:p>
          <a:p>
            <a:pPr marL="0" indent="0" algn="just">
              <a:buNone/>
            </a:pPr>
            <a:endParaRPr lang="en-US" dirty="0"/>
          </a:p>
          <a:p>
            <a:pPr algn="just"/>
            <a:endParaRPr lang="ru-RU" dirty="0"/>
          </a:p>
        </p:txBody>
      </p:sp>
    </p:spTree>
    <p:extLst>
      <p:ext uri="{BB962C8B-B14F-4D97-AF65-F5344CB8AC3E}">
        <p14:creationId xmlns:p14="http://schemas.microsoft.com/office/powerpoint/2010/main" val="973162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452A900-E0E3-3542-BA5B-CE4157A9AB13}"/>
              </a:ext>
            </a:extLst>
          </p:cNvPr>
          <p:cNvSpPr>
            <a:spLocks noGrp="1"/>
          </p:cNvSpPr>
          <p:nvPr>
            <p:ph type="title"/>
          </p:nvPr>
        </p:nvSpPr>
        <p:spPr>
          <a:xfrm>
            <a:off x="1259893" y="3101093"/>
            <a:ext cx="2454052" cy="3029344"/>
          </a:xfrm>
        </p:spPr>
        <p:txBody>
          <a:bodyPr>
            <a:normAutofit/>
          </a:bodyPr>
          <a:lstStyle/>
          <a:p>
            <a:r>
              <a:rPr lang="en-US" sz="3200" u="sng">
                <a:solidFill>
                  <a:schemeClr val="bg1"/>
                </a:solidFill>
              </a:rPr>
              <a:t>Essential Indicators of ‘Mariness’</a:t>
            </a:r>
            <a:endParaRPr lang="ru-RU" sz="3200" u="sng">
              <a:solidFill>
                <a:schemeClr val="bg1"/>
              </a:solidFill>
            </a:endParaRPr>
          </a:p>
        </p:txBody>
      </p:sp>
      <p:sp>
        <p:nvSpPr>
          <p:cNvPr id="18"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9"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Объект 3">
            <a:extLst>
              <a:ext uri="{FF2B5EF4-FFF2-40B4-BE49-F238E27FC236}">
                <a16:creationId xmlns:a16="http://schemas.microsoft.com/office/drawing/2014/main" id="{B3BF76F9-5755-EC4A-8586-D1F7062F99BD}"/>
              </a:ext>
            </a:extLst>
          </p:cNvPr>
          <p:cNvGraphicFramePr>
            <a:graphicFrameLocks noGrp="1"/>
          </p:cNvGraphicFramePr>
          <p:nvPr>
            <p:ph idx="1"/>
            <p:extLst>
              <p:ext uri="{D42A27DB-BD31-4B8C-83A1-F6EECF244321}">
                <p14:modId xmlns:p14="http://schemas.microsoft.com/office/powerpoint/2010/main" val="2384341755"/>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97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3A8FE8-95E6-7A43-93A2-74B2B99B70B1}"/>
              </a:ext>
            </a:extLst>
          </p:cNvPr>
          <p:cNvSpPr>
            <a:spLocks noGrp="1"/>
          </p:cNvSpPr>
          <p:nvPr>
            <p:ph type="title"/>
          </p:nvPr>
        </p:nvSpPr>
        <p:spPr>
          <a:xfrm>
            <a:off x="838200" y="365125"/>
            <a:ext cx="10515600" cy="638175"/>
          </a:xfrm>
        </p:spPr>
        <p:txBody>
          <a:bodyPr>
            <a:normAutofit/>
          </a:bodyPr>
          <a:lstStyle/>
          <a:p>
            <a:pPr algn="ctr"/>
            <a:r>
              <a:rPr lang="ru-RU" sz="2400" dirty="0">
                <a:latin typeface="+mn-lt"/>
                <a:cs typeface="Times New Roman" panose="02020603050405020304" pitchFamily="18" charset="0"/>
              </a:rPr>
              <a:t>Величина и расселение этнической группы:</a:t>
            </a:r>
          </a:p>
        </p:txBody>
      </p:sp>
      <p:sp>
        <p:nvSpPr>
          <p:cNvPr id="3" name="Объект 2">
            <a:extLst>
              <a:ext uri="{FF2B5EF4-FFF2-40B4-BE49-F238E27FC236}">
                <a16:creationId xmlns:a16="http://schemas.microsoft.com/office/drawing/2014/main" id="{F6CB3C51-5C78-4D40-8E7D-22B68971329B}"/>
              </a:ext>
            </a:extLst>
          </p:cNvPr>
          <p:cNvSpPr>
            <a:spLocks noGrp="1"/>
          </p:cNvSpPr>
          <p:nvPr>
            <p:ph idx="1"/>
          </p:nvPr>
        </p:nvSpPr>
        <p:spPr>
          <a:xfrm>
            <a:off x="368300" y="1003300"/>
            <a:ext cx="10985500" cy="5702300"/>
          </a:xfrm>
        </p:spPr>
        <p:txBody>
          <a:bodyPr>
            <a:normAutofit fontScale="70000" lnSpcReduction="20000"/>
          </a:bodyPr>
          <a:lstStyle/>
          <a:p>
            <a:pPr marL="0" indent="0" algn="ctr">
              <a:buNone/>
            </a:pPr>
            <a:endParaRPr lang="ru-RU" dirty="0"/>
          </a:p>
          <a:p>
            <a:pPr marL="0" indent="0" algn="ctr">
              <a:buNone/>
            </a:pPr>
            <a:r>
              <a:rPr lang="ru-RU" sz="5100" dirty="0"/>
              <a:t>РФ </a:t>
            </a:r>
            <a:r>
              <a:rPr lang="ru-RU" dirty="0"/>
              <a:t>- </a:t>
            </a:r>
            <a:r>
              <a:rPr lang="ru-RU" sz="3400" b="1" dirty="0">
                <a:latin typeface="Times New Roman" panose="02020603050405020304" pitchFamily="18" charset="0"/>
                <a:cs typeface="Times New Roman" panose="02020603050405020304" pitchFamily="18" charset="0"/>
              </a:rPr>
              <a:t>547 605 марийцев</a:t>
            </a:r>
          </a:p>
          <a:p>
            <a:pPr marL="0" indent="0" algn="r">
              <a:buNone/>
            </a:pPr>
            <a:endParaRPr lang="ru-RU" sz="2400" b="1" dirty="0">
              <a:latin typeface="Times New Roman" panose="02020603050405020304" pitchFamily="18" charset="0"/>
              <a:cs typeface="Times New Roman" panose="02020603050405020304" pitchFamily="18" charset="0"/>
            </a:endParaRPr>
          </a:p>
          <a:p>
            <a:pPr marL="0" indent="0" algn="r">
              <a:buNone/>
            </a:pPr>
            <a:endParaRPr lang="ru-RU" sz="2400" b="1" dirty="0">
              <a:latin typeface="Times New Roman" panose="02020603050405020304" pitchFamily="18" charset="0"/>
              <a:cs typeface="Times New Roman" panose="02020603050405020304" pitchFamily="18" charset="0"/>
            </a:endParaRPr>
          </a:p>
          <a:p>
            <a:pPr marL="0" indent="0" algn="r">
              <a:buNone/>
            </a:pPr>
            <a:endParaRPr lang="ru-RU" sz="2400" b="1" dirty="0">
              <a:latin typeface="Times New Roman" panose="02020603050405020304" pitchFamily="18" charset="0"/>
              <a:cs typeface="Times New Roman" panose="02020603050405020304" pitchFamily="18" charset="0"/>
            </a:endParaRPr>
          </a:p>
          <a:p>
            <a:pPr marL="0" indent="0" algn="r">
              <a:buNone/>
            </a:pPr>
            <a:r>
              <a:rPr lang="ru-RU" sz="2400" b="1" dirty="0">
                <a:latin typeface="Times New Roman" panose="02020603050405020304" pitchFamily="18" charset="0"/>
                <a:cs typeface="Times New Roman" panose="02020603050405020304" pitchFamily="18" charset="0"/>
              </a:rPr>
              <a:t>РМЭ - </a:t>
            </a:r>
            <a:r>
              <a:rPr lang="ru-RU" sz="2400" b="1" dirty="0">
                <a:cs typeface="Times New Roman" panose="02020603050405020304" pitchFamily="18" charset="0"/>
              </a:rPr>
              <a:t>290 863 (</a:t>
            </a:r>
            <a:r>
              <a:rPr lang="ru-RU" sz="2400" dirty="0">
                <a:cs typeface="Times New Roman" panose="02020603050405020304" pitchFamily="18" charset="0"/>
              </a:rPr>
              <a:t>41,8% от населения РМЭ)   </a:t>
            </a:r>
            <a:r>
              <a:rPr lang="ru-RU" b="1" dirty="0">
                <a:cs typeface="Times New Roman" panose="02020603050405020304" pitchFamily="18" charset="0"/>
              </a:rPr>
              <a:t>Вне республики </a:t>
            </a:r>
            <a:r>
              <a:rPr lang="ru-RU" sz="2400" dirty="0">
                <a:cs typeface="Times New Roman" panose="02020603050405020304" pitchFamily="18" charset="0"/>
              </a:rPr>
              <a:t>: 256 742 (46,9% от всего марийского населения РФ) </a:t>
            </a:r>
          </a:p>
          <a:p>
            <a:pPr marL="0" indent="0" algn="r">
              <a:buNone/>
            </a:pPr>
            <a:endParaRPr lang="ru-RU" sz="2400" dirty="0">
              <a:cs typeface="Times New Roman" panose="02020603050405020304" pitchFamily="18" charset="0"/>
            </a:endParaRPr>
          </a:p>
          <a:p>
            <a:pPr marL="0" indent="0" algn="r">
              <a:buNone/>
            </a:pPr>
            <a:endParaRPr lang="ru-RU" sz="2400" dirty="0">
              <a:latin typeface="Times New Roman" panose="02020603050405020304" pitchFamily="18" charset="0"/>
              <a:cs typeface="Times New Roman" panose="02020603050405020304" pitchFamily="18" charset="0"/>
            </a:endParaRPr>
          </a:p>
          <a:p>
            <a:pPr marL="0" indent="0">
              <a:buNone/>
            </a:pPr>
            <a:r>
              <a:rPr lang="ru-RU" b="1" dirty="0">
                <a:latin typeface="Times New Roman" panose="02020603050405020304" pitchFamily="18" charset="0"/>
                <a:cs typeface="Times New Roman" panose="02020603050405020304" pitchFamily="18" charset="0"/>
              </a:rPr>
              <a:t>компактно: </a:t>
            </a:r>
            <a:r>
              <a:rPr lang="ru-RU" sz="2400" dirty="0">
                <a:latin typeface="Times New Roman" panose="02020603050405020304" pitchFamily="18" charset="0"/>
                <a:cs typeface="Times New Roman" panose="02020603050405020304" pitchFamily="18" charset="0"/>
              </a:rPr>
              <a:t>(</a:t>
            </a:r>
            <a:r>
              <a:rPr lang="ru-RU" sz="2400" dirty="0">
                <a:cs typeface="Times New Roman" panose="02020603050405020304" pitchFamily="18" charset="0"/>
              </a:rPr>
              <a:t>Башкортостан, Татарстан, Удмуртия, Кировская, Свердловская, </a:t>
            </a:r>
          </a:p>
          <a:p>
            <a:pPr marL="0" indent="0">
              <a:buNone/>
            </a:pPr>
            <a:r>
              <a:rPr lang="ru-RU" sz="2400" dirty="0">
                <a:cs typeface="Times New Roman" panose="02020603050405020304" pitchFamily="18" charset="0"/>
              </a:rPr>
              <a:t>Нижегородская обл., Пермский край)</a:t>
            </a:r>
          </a:p>
          <a:p>
            <a:pPr marL="0" indent="0">
              <a:buNone/>
            </a:pPr>
            <a:endParaRPr lang="ru-RU" sz="2400" dirty="0">
              <a:cs typeface="Times New Roman" panose="02020603050405020304" pitchFamily="18" charset="0"/>
            </a:endParaRPr>
          </a:p>
          <a:p>
            <a:pPr marL="0" indent="0" algn="r">
              <a:buNone/>
            </a:pPr>
            <a:r>
              <a:rPr lang="ru-RU" b="1" dirty="0">
                <a:cs typeface="Times New Roman" panose="02020603050405020304" pitchFamily="18" charset="0"/>
              </a:rPr>
              <a:t>дисперсно </a:t>
            </a:r>
            <a:r>
              <a:rPr lang="ru-RU" sz="2400" dirty="0">
                <a:cs typeface="Times New Roman" panose="02020603050405020304" pitchFamily="18" charset="0"/>
              </a:rPr>
              <a:t>во многих регионах РФ, в том числе и в московском (4655 чел.)</a:t>
            </a:r>
          </a:p>
          <a:p>
            <a:pPr marL="0" indent="0" algn="just">
              <a:buNone/>
            </a:pPr>
            <a:r>
              <a:rPr lang="ru-RU" sz="2400" dirty="0">
                <a:effectLst/>
                <a:cs typeface="Times New Roman" panose="02020603050405020304" pitchFamily="18" charset="0"/>
              </a:rPr>
              <a:t> </a:t>
            </a:r>
            <a:endParaRPr lang="ru-RU" sz="2400" dirty="0">
              <a:cs typeface="Times New Roman" panose="02020603050405020304" pitchFamily="18" charset="0"/>
            </a:endParaRPr>
          </a:p>
          <a:p>
            <a:pPr algn="just">
              <a:buFont typeface="Wingdings" pitchFamily="2" charset="2"/>
              <a:buChar char="v"/>
            </a:pPr>
            <a:r>
              <a:rPr lang="ru-RU" sz="2400" i="1" dirty="0">
                <a:cs typeface="Times New Roman" panose="02020603050405020304" pitchFamily="18" charset="0"/>
              </a:rPr>
              <a:t>Титульная нация РМЭ отличается </a:t>
            </a:r>
            <a:r>
              <a:rPr lang="ru-RU" sz="2400" b="1" i="1" dirty="0">
                <a:cs typeface="Times New Roman" panose="02020603050405020304" pitchFamily="18" charset="0"/>
              </a:rPr>
              <a:t>сильной диаспоризацией</a:t>
            </a:r>
            <a:r>
              <a:rPr lang="ru-RU" sz="2400" i="1" dirty="0">
                <a:cs typeface="Times New Roman" panose="02020603050405020304" pitchFamily="18" charset="0"/>
              </a:rPr>
              <a:t>. Она занимает второе место среди всех финно-угорских народов РФ после мордвы по количеству марийцев, проживающих за пределами своей исторической родины («Язык и общество»)</a:t>
            </a:r>
            <a:endParaRPr lang="ru-RU" sz="2400" dirty="0">
              <a:cs typeface="Times New Roman" panose="02020603050405020304" pitchFamily="18" charset="0"/>
            </a:endParaRPr>
          </a:p>
          <a:p>
            <a:endParaRPr lang="ru-RU" dirty="0"/>
          </a:p>
        </p:txBody>
      </p:sp>
      <p:sp>
        <p:nvSpPr>
          <p:cNvPr id="17" name="Стрелка вниз 16">
            <a:extLst>
              <a:ext uri="{FF2B5EF4-FFF2-40B4-BE49-F238E27FC236}">
                <a16:creationId xmlns:a16="http://schemas.microsoft.com/office/drawing/2014/main" id="{A60C6FE8-9316-3544-BB7E-04CDA5300261}"/>
              </a:ext>
            </a:extLst>
          </p:cNvPr>
          <p:cNvSpPr/>
          <p:nvPr/>
        </p:nvSpPr>
        <p:spPr>
          <a:xfrm>
            <a:off x="3759200" y="1695347"/>
            <a:ext cx="1104900" cy="10681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a:extLst>
              <a:ext uri="{FF2B5EF4-FFF2-40B4-BE49-F238E27FC236}">
                <a16:creationId xmlns:a16="http://schemas.microsoft.com/office/drawing/2014/main" id="{C5E5C26D-E2B9-6641-92EE-56E5CC6CBC1D}"/>
              </a:ext>
            </a:extLst>
          </p:cNvPr>
          <p:cNvSpPr/>
          <p:nvPr/>
        </p:nvSpPr>
        <p:spPr>
          <a:xfrm>
            <a:off x="7988300" y="1695347"/>
            <a:ext cx="1104900" cy="10681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низ 24">
            <a:extLst>
              <a:ext uri="{FF2B5EF4-FFF2-40B4-BE49-F238E27FC236}">
                <a16:creationId xmlns:a16="http://schemas.microsoft.com/office/drawing/2014/main" id="{28DC30EF-689B-E447-B5FC-757485435C31}"/>
              </a:ext>
            </a:extLst>
          </p:cNvPr>
          <p:cNvSpPr/>
          <p:nvPr/>
        </p:nvSpPr>
        <p:spPr>
          <a:xfrm>
            <a:off x="6883400" y="3279775"/>
            <a:ext cx="1104900" cy="749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низ 25">
            <a:extLst>
              <a:ext uri="{FF2B5EF4-FFF2-40B4-BE49-F238E27FC236}">
                <a16:creationId xmlns:a16="http://schemas.microsoft.com/office/drawing/2014/main" id="{7F5E6F13-C15A-B845-8C25-A00F523A28B0}"/>
              </a:ext>
            </a:extLst>
          </p:cNvPr>
          <p:cNvSpPr/>
          <p:nvPr/>
        </p:nvSpPr>
        <p:spPr>
          <a:xfrm>
            <a:off x="10248900" y="3654425"/>
            <a:ext cx="1104900" cy="749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75133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0710C58-F614-574F-8544-1D71F42C1302}"/>
              </a:ext>
            </a:extLst>
          </p:cNvPr>
          <p:cNvSpPr>
            <a:spLocks noGrp="1"/>
          </p:cNvSpPr>
          <p:nvPr>
            <p:ph type="title"/>
          </p:nvPr>
        </p:nvSpPr>
        <p:spPr>
          <a:xfrm>
            <a:off x="1767840" y="129541"/>
            <a:ext cx="9389931" cy="678180"/>
          </a:xfrm>
        </p:spPr>
        <p:txBody>
          <a:bodyPr>
            <a:normAutofit/>
          </a:bodyPr>
          <a:lstStyle/>
          <a:p>
            <a:pPr algn="ctr"/>
            <a:r>
              <a:rPr lang="en-US" sz="2800" u="sng" dirty="0"/>
              <a:t>Ethnic identity and ethnic language</a:t>
            </a:r>
            <a:endParaRPr lang="ru-RU" sz="2800" u="sng" dirty="0"/>
          </a:p>
        </p:txBody>
      </p:sp>
      <p:sp>
        <p:nvSpPr>
          <p:cNvPr id="5" name="Объект 4">
            <a:extLst>
              <a:ext uri="{FF2B5EF4-FFF2-40B4-BE49-F238E27FC236}">
                <a16:creationId xmlns:a16="http://schemas.microsoft.com/office/drawing/2014/main" id="{BC239BDD-98BA-BF4B-8162-B484C01289CD}"/>
              </a:ext>
            </a:extLst>
          </p:cNvPr>
          <p:cNvSpPr>
            <a:spLocks noGrp="1"/>
          </p:cNvSpPr>
          <p:nvPr>
            <p:ph idx="1"/>
          </p:nvPr>
        </p:nvSpPr>
        <p:spPr>
          <a:xfrm>
            <a:off x="1034229" y="822960"/>
            <a:ext cx="10530840" cy="6042659"/>
          </a:xfrm>
        </p:spPr>
        <p:txBody>
          <a:bodyPr>
            <a:normAutofit/>
          </a:bodyPr>
          <a:lstStyle/>
          <a:p>
            <a:pPr marL="0" indent="0" algn="just">
              <a:buNone/>
            </a:pPr>
            <a:endParaRPr lang="en-US" dirty="0"/>
          </a:p>
          <a:p>
            <a:pPr algn="just"/>
            <a:r>
              <a:rPr lang="en-US" sz="2400" dirty="0"/>
              <a:t>The ethnic language is considered to be one of the most important markers or badges of ethnicity (after ”roots, small native land, parents, blood”, according to the results obtained in the sampling).</a:t>
            </a:r>
            <a:endParaRPr lang="ru-RU" sz="2400" dirty="0"/>
          </a:p>
          <a:p>
            <a:pPr marL="0" indent="0" algn="just">
              <a:buNone/>
            </a:pPr>
            <a:endParaRPr lang="ru-RU" sz="2400" dirty="0"/>
          </a:p>
          <a:p>
            <a:pPr algn="just"/>
            <a:r>
              <a:rPr lang="ru-RU" sz="2400" b="1" dirty="0"/>
              <a:t>«А сын-то у меня русский. Он же марийского не знает»</a:t>
            </a:r>
          </a:p>
          <a:p>
            <a:pPr marL="0" indent="0" algn="just">
              <a:buNone/>
            </a:pPr>
            <a:endParaRPr lang="ru-RU" sz="2400" b="1" dirty="0"/>
          </a:p>
          <a:p>
            <a:pPr algn="just"/>
            <a:r>
              <a:rPr lang="ru-RU" sz="2400" b="1" dirty="0"/>
              <a:t>Марий ватын руш ӱдыржӧ (мари </a:t>
            </a:r>
            <a:r>
              <a:rPr lang="ru-RU" sz="2400" b="1" dirty="0" err="1"/>
              <a:t>куван</a:t>
            </a:r>
            <a:r>
              <a:rPr lang="ru-RU" sz="2400" b="1" dirty="0"/>
              <a:t> руш ӱдыржӧ) (</a:t>
            </a:r>
            <a:r>
              <a:rPr lang="ru-RU" sz="2400" b="1" i="1" dirty="0"/>
              <a:t>эргыже)</a:t>
            </a:r>
            <a:endParaRPr lang="ru-RU" sz="2400" i="1" dirty="0"/>
          </a:p>
          <a:p>
            <a:pPr marL="0" indent="0" algn="ctr">
              <a:buNone/>
            </a:pPr>
            <a:r>
              <a:rPr lang="ru-RU" sz="2400" i="1" dirty="0"/>
              <a:t>Русская дочь (русский сын) марийской женщины. Русский мариец</a:t>
            </a:r>
          </a:p>
          <a:p>
            <a:pPr marL="0" indent="0" algn="just">
              <a:buNone/>
            </a:pPr>
            <a:endParaRPr lang="en-US" sz="2400" dirty="0"/>
          </a:p>
          <a:p>
            <a:pPr algn="just"/>
            <a:r>
              <a:rPr lang="en-US" sz="2400" dirty="0"/>
              <a:t>Good news. The low use of the ethnic language is not static. </a:t>
            </a:r>
          </a:p>
          <a:p>
            <a:pPr marL="0" indent="0" algn="just">
              <a:buNone/>
            </a:pPr>
            <a:endParaRPr lang="en-US" sz="2400" dirty="0"/>
          </a:p>
          <a:p>
            <a:pPr algn="just"/>
            <a:endParaRPr lang="ru-RU" dirty="0"/>
          </a:p>
        </p:txBody>
      </p:sp>
    </p:spTree>
    <p:extLst>
      <p:ext uri="{BB962C8B-B14F-4D97-AF65-F5344CB8AC3E}">
        <p14:creationId xmlns:p14="http://schemas.microsoft.com/office/powerpoint/2010/main" val="160869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E2ADF5B-4E57-604D-9E97-05123D2775E9}"/>
              </a:ext>
            </a:extLst>
          </p:cNvPr>
          <p:cNvSpPr>
            <a:spLocks noGrp="1"/>
          </p:cNvSpPr>
          <p:nvPr>
            <p:ph type="title"/>
          </p:nvPr>
        </p:nvSpPr>
        <p:spPr/>
        <p:txBody>
          <a:bodyPr/>
          <a:lstStyle/>
          <a:p>
            <a:pPr algn="ctr"/>
            <a:r>
              <a:rPr lang="en-US" u="sng" dirty="0"/>
              <a:t>Moscow as an Urban setting</a:t>
            </a:r>
            <a:endParaRPr lang="ru-RU" u="sng" dirty="0"/>
          </a:p>
        </p:txBody>
      </p:sp>
      <p:sp>
        <p:nvSpPr>
          <p:cNvPr id="4" name="Объект 3">
            <a:extLst>
              <a:ext uri="{FF2B5EF4-FFF2-40B4-BE49-F238E27FC236}">
                <a16:creationId xmlns:a16="http://schemas.microsoft.com/office/drawing/2014/main" id="{B62AF249-F81D-234E-978C-D2E2108E312D}"/>
              </a:ext>
            </a:extLst>
          </p:cNvPr>
          <p:cNvSpPr>
            <a:spLocks noGrp="1"/>
          </p:cNvSpPr>
          <p:nvPr>
            <p:ph idx="1"/>
          </p:nvPr>
        </p:nvSpPr>
        <p:spPr>
          <a:xfrm>
            <a:off x="1801640" y="1692998"/>
            <a:ext cx="9702972" cy="4182701"/>
          </a:xfrm>
        </p:spPr>
        <p:txBody>
          <a:bodyPr/>
          <a:lstStyle/>
          <a:p>
            <a:r>
              <a:rPr lang="en-US" sz="2400" dirty="0"/>
              <a:t>On the one hand, the urban environment further contributes to perpetuate the language shift. </a:t>
            </a:r>
          </a:p>
          <a:p>
            <a:pPr marL="0" indent="0">
              <a:buNone/>
            </a:pPr>
            <a:endParaRPr lang="en-US" sz="2400" dirty="0"/>
          </a:p>
          <a:p>
            <a:r>
              <a:rPr lang="en-US" sz="2400" dirty="0"/>
              <a:t>On the other hand, the multicultural and multilingual settings may have a positive impact, the heritage language may take on a different association and become a powerful marker of identity.</a:t>
            </a:r>
          </a:p>
          <a:p>
            <a:endParaRPr lang="ru-RU" dirty="0"/>
          </a:p>
        </p:txBody>
      </p:sp>
    </p:spTree>
    <p:extLst>
      <p:ext uri="{BB962C8B-B14F-4D97-AF65-F5344CB8AC3E}">
        <p14:creationId xmlns:p14="http://schemas.microsoft.com/office/powerpoint/2010/main" val="2549160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A34BF7A-F490-F24E-834C-28404EE1AA49}"/>
              </a:ext>
            </a:extLst>
          </p:cNvPr>
          <p:cNvSpPr>
            <a:spLocks noGrp="1"/>
          </p:cNvSpPr>
          <p:nvPr>
            <p:ph type="title"/>
          </p:nvPr>
        </p:nvSpPr>
        <p:spPr>
          <a:xfrm>
            <a:off x="1259893" y="3101093"/>
            <a:ext cx="2454052" cy="3029344"/>
          </a:xfrm>
        </p:spPr>
        <p:txBody>
          <a:bodyPr>
            <a:normAutofit/>
          </a:bodyPr>
          <a:lstStyle/>
          <a:p>
            <a:r>
              <a:rPr lang="ru-RU" sz="3200" dirty="0">
                <a:solidFill>
                  <a:schemeClr val="bg1"/>
                </a:solidFill>
              </a:rPr>
              <a:t>цитатник</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E581599D-7415-D54C-A918-091ADF5555B5}"/>
              </a:ext>
            </a:extLst>
          </p:cNvPr>
          <p:cNvSpPr>
            <a:spLocks noGrp="1"/>
          </p:cNvSpPr>
          <p:nvPr>
            <p:ph idx="1"/>
          </p:nvPr>
        </p:nvSpPr>
        <p:spPr>
          <a:xfrm>
            <a:off x="4706578" y="589721"/>
            <a:ext cx="7396264" cy="6338979"/>
          </a:xfrm>
        </p:spPr>
        <p:txBody>
          <a:bodyPr anchor="ctr">
            <a:normAutofit/>
          </a:bodyPr>
          <a:lstStyle/>
          <a:p>
            <a:pPr algn="just">
              <a:lnSpc>
                <a:spcPct val="90000"/>
              </a:lnSpc>
            </a:pPr>
            <a:endParaRPr lang="ru-RU" dirty="0"/>
          </a:p>
          <a:p>
            <a:pPr algn="just">
              <a:lnSpc>
                <a:spcPct val="90000"/>
              </a:lnSpc>
            </a:pPr>
            <a:r>
              <a:rPr lang="ru-RU" dirty="0"/>
              <a:t>Я живу в Марьино, у нас очень красивая набережная. И я как-то иду по набережной и смотрю, подъехали на велосипедах молодые красивые парни. Они встали и начинают разговор на марийском. Для меня это было так удивительно, им наверное, лет по 18-19 лет. Я так удивилась и, конечно же, подошла. И мы начали с ними разговаривать. Они из Йошкар-Олы. Что-то понимала, что-то нет. И мы так мило беседовали! </a:t>
            </a:r>
          </a:p>
          <a:p>
            <a:pPr marL="0" indent="0" algn="just">
              <a:lnSpc>
                <a:spcPct val="90000"/>
              </a:lnSpc>
              <a:buNone/>
            </a:pPr>
            <a:r>
              <a:rPr lang="ru-RU" dirty="0"/>
              <a:t>Оказывается, они уже во втором поколении москвичи, но родители… они выросли в деревне и в деревню ездили каждое лето. И они, говорят, от этого знают марийский язык. Молодцы! </a:t>
            </a:r>
          </a:p>
          <a:p>
            <a:pPr marL="0" indent="0" algn="just">
              <a:lnSpc>
                <a:spcPct val="90000"/>
              </a:lnSpc>
              <a:buNone/>
            </a:pPr>
            <a:endParaRPr lang="ru-RU" dirty="0"/>
          </a:p>
          <a:p>
            <a:pPr marL="0" indent="0" algn="just">
              <a:lnSpc>
                <a:spcPct val="90000"/>
              </a:lnSpc>
              <a:buNone/>
            </a:pPr>
            <a:r>
              <a:rPr lang="ru-RU" dirty="0"/>
              <a:t>Я говорю: «Как это?» Я спрашиваю: многие же </a:t>
            </a:r>
            <a:r>
              <a:rPr lang="ru-RU" dirty="0" err="1"/>
              <a:t>чидятся</a:t>
            </a:r>
            <a:r>
              <a:rPr lang="ru-RU" dirty="0"/>
              <a:t>, вот, казалось бы, что это такой… какой-то язык! «А мы, - говорят, начали с того, что нам очень интересно. И причем сейчас, если бы не вы, то мы здесь стояли, своими тайнами делились. И нас ведь никто не понимает, это же хорошо!» Я им говорю: «Какие  вы молодцы</a:t>
            </a:r>
            <a:r>
              <a:rPr lang="ru-RU"/>
              <a:t>!» </a:t>
            </a:r>
            <a:endParaRPr lang="ru-RU" dirty="0"/>
          </a:p>
          <a:p>
            <a:pPr algn="just">
              <a:lnSpc>
                <a:spcPct val="90000"/>
              </a:lnSpc>
            </a:pPr>
            <a:endParaRPr lang="ru-RU" dirty="0"/>
          </a:p>
        </p:txBody>
      </p:sp>
    </p:spTree>
    <p:extLst>
      <p:ext uri="{BB962C8B-B14F-4D97-AF65-F5344CB8AC3E}">
        <p14:creationId xmlns:p14="http://schemas.microsoft.com/office/powerpoint/2010/main" val="2060756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2"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0E21DC3-A406-6942-87D8-991AF2B1AF4D}"/>
              </a:ext>
            </a:extLst>
          </p:cNvPr>
          <p:cNvSpPr>
            <a:spLocks noGrp="1"/>
          </p:cNvSpPr>
          <p:nvPr>
            <p:ph type="title"/>
          </p:nvPr>
        </p:nvSpPr>
        <p:spPr>
          <a:xfrm>
            <a:off x="1259893" y="3101093"/>
            <a:ext cx="2454052" cy="3029344"/>
          </a:xfrm>
        </p:spPr>
        <p:txBody>
          <a:bodyPr>
            <a:normAutofit/>
          </a:bodyPr>
          <a:lstStyle/>
          <a:p>
            <a:r>
              <a:rPr lang="en-US" sz="3000" u="sng">
                <a:solidFill>
                  <a:schemeClr val="bg1"/>
                </a:solidFill>
              </a:rPr>
              <a:t>References</a:t>
            </a:r>
            <a:r>
              <a:rPr lang="en-US" sz="3000">
                <a:solidFill>
                  <a:schemeClr val="bg1"/>
                </a:solidFill>
              </a:rPr>
              <a:t>:</a:t>
            </a:r>
            <a:endParaRPr lang="ru-RU" sz="3000">
              <a:solidFill>
                <a:schemeClr val="bg1"/>
              </a:solidFill>
            </a:endParaRPr>
          </a:p>
        </p:txBody>
      </p:sp>
      <p:sp>
        <p:nvSpPr>
          <p:cNvPr id="4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4"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D9F6DF5B-B4C2-E34B-A0A8-860BE0230135}"/>
              </a:ext>
            </a:extLst>
          </p:cNvPr>
          <p:cNvSpPr>
            <a:spLocks noGrp="1"/>
          </p:cNvSpPr>
          <p:nvPr>
            <p:ph idx="1"/>
          </p:nvPr>
        </p:nvSpPr>
        <p:spPr>
          <a:xfrm>
            <a:off x="4706578" y="589722"/>
            <a:ext cx="6798033" cy="5321500"/>
          </a:xfrm>
        </p:spPr>
        <p:txBody>
          <a:bodyPr vert="horz" anchor="ctr">
            <a:normAutofit/>
          </a:bodyPr>
          <a:lstStyle/>
          <a:p>
            <a:pPr>
              <a:lnSpc>
                <a:spcPct val="90000"/>
              </a:lnSpc>
              <a:buFont typeface="Wingdings 3" pitchFamily="2" charset="2"/>
              <a:buChar char=""/>
            </a:pPr>
            <a:r>
              <a:rPr lang="en-US" sz="1100">
                <a:cs typeface="Times New Roman" panose="02020603050405020304" pitchFamily="18" charset="0"/>
              </a:rPr>
              <a:t>Baker, Colin, 1992. Attitudes and language. Clevedon: Multilingual Matters.</a:t>
            </a:r>
          </a:p>
          <a:p>
            <a:pPr>
              <a:lnSpc>
                <a:spcPct val="90000"/>
              </a:lnSpc>
              <a:buFont typeface="Wingdings 3" pitchFamily="2" charset="2"/>
              <a:buChar char=""/>
            </a:pPr>
            <a:r>
              <a:rPr lang="en-US" sz="1100">
                <a:cs typeface="Times New Roman" panose="02020603050405020304" pitchFamily="18" charset="0"/>
              </a:rPr>
              <a:t>Crystal, David, 2000. Language death. Cambridge University Press.</a:t>
            </a:r>
          </a:p>
          <a:p>
            <a:pPr>
              <a:lnSpc>
                <a:spcPct val="90000"/>
              </a:lnSpc>
              <a:buFont typeface="Wingdings 3" pitchFamily="2" charset="2"/>
              <a:buChar char=""/>
            </a:pPr>
            <a:r>
              <a:rPr lang="en-US" sz="1100">
                <a:cs typeface="Times New Roman" panose="02020603050405020304" pitchFamily="18" charset="0"/>
              </a:rPr>
              <a:t>Edwards, John, 1994. Multilingualism. London, New York.</a:t>
            </a:r>
          </a:p>
          <a:p>
            <a:pPr>
              <a:lnSpc>
                <a:spcPct val="90000"/>
              </a:lnSpc>
              <a:buFont typeface="Wingdings 3" pitchFamily="2" charset="2"/>
              <a:buChar char=""/>
            </a:pPr>
            <a:r>
              <a:rPr lang="en-US" sz="1100">
                <a:cs typeface="Times New Roman" panose="02020603050405020304" pitchFamily="18" charset="0"/>
              </a:rPr>
              <a:t>Fishman, Joshua, 1991. Reversing language shift: Theoretical and empirical foundations of assistance to threatened languages. Clevedon: Multilingual Matters.</a:t>
            </a:r>
          </a:p>
          <a:p>
            <a:pPr>
              <a:lnSpc>
                <a:spcPct val="90000"/>
              </a:lnSpc>
              <a:buFont typeface="Wingdings 3" pitchFamily="2" charset="2"/>
              <a:buChar char=""/>
            </a:pPr>
            <a:r>
              <a:rPr lang="en-US" sz="1100">
                <a:cs typeface="Times New Roman" panose="02020603050405020304" pitchFamily="18" charset="0"/>
              </a:rPr>
              <a:t>Fishman, Joshua, 2001. Can threatened languages be saved? Reversing language shift, revisited: a 21st century perspective. Clevedon: Multilingual Matters.</a:t>
            </a:r>
          </a:p>
          <a:p>
            <a:pPr>
              <a:lnSpc>
                <a:spcPct val="90000"/>
              </a:lnSpc>
              <a:buFont typeface="Wingdings 3" pitchFamily="2" charset="2"/>
              <a:buChar char=""/>
            </a:pPr>
            <a:r>
              <a:rPr lang="en-US" sz="1100">
                <a:cs typeface="Times New Roman" panose="02020603050405020304" pitchFamily="18" charset="0"/>
              </a:rPr>
              <a:t>Joseph J. E., 2004.  Language and Identity. National, Ethnic, religious. Palgrave Macmillan.</a:t>
            </a:r>
          </a:p>
          <a:p>
            <a:pPr>
              <a:lnSpc>
                <a:spcPct val="90000"/>
              </a:lnSpc>
              <a:buFont typeface="Wingdings 3" pitchFamily="2" charset="2"/>
              <a:buChar char=""/>
            </a:pPr>
            <a:r>
              <a:rPr lang="en-US" sz="1100">
                <a:cs typeface="Times New Roman" panose="02020603050405020304" pitchFamily="18" charset="0"/>
              </a:rPr>
              <a:t>New Speakers of Minority Languages. Linguistic Ideologies and Practices, 2018.ed. Cassie Smith-Christmas et al.  Palgrave Macmillan.</a:t>
            </a:r>
          </a:p>
          <a:p>
            <a:pPr>
              <a:lnSpc>
                <a:spcPct val="90000"/>
              </a:lnSpc>
              <a:buFont typeface="Wingdings 3" pitchFamily="2" charset="2"/>
              <a:buChar char=""/>
            </a:pPr>
            <a:r>
              <a:rPr lang="en-US" sz="1100">
                <a:cs typeface="Times New Roman" panose="02020603050405020304" pitchFamily="18" charset="0"/>
              </a:rPr>
              <a:t>Sallabank, Julia, 2013. Attitudes to Endangered languages. Cambridge University Press.</a:t>
            </a:r>
          </a:p>
          <a:p>
            <a:pPr>
              <a:lnSpc>
                <a:spcPct val="90000"/>
              </a:lnSpc>
              <a:buFont typeface="Wingdings 3" pitchFamily="2" charset="2"/>
              <a:buChar char=""/>
            </a:pPr>
            <a:r>
              <a:rPr lang="en-US" sz="1100">
                <a:cs typeface="Times New Roman" panose="02020603050405020304" pitchFamily="18" charset="0"/>
              </a:rPr>
              <a:t>Smith-Christmas, Cassie, 2016. Family Language Policy: Maintaining an Endangered Language in the Home.</a:t>
            </a:r>
          </a:p>
          <a:p>
            <a:pPr>
              <a:lnSpc>
                <a:spcPct val="90000"/>
              </a:lnSpc>
              <a:buFont typeface="Wingdings 3" pitchFamily="2" charset="2"/>
              <a:buChar char=""/>
            </a:pPr>
            <a:r>
              <a:rPr lang="en-US" sz="1100">
                <a:cs typeface="Times New Roman" panose="02020603050405020304" pitchFamily="18" charset="0"/>
              </a:rPr>
              <a:t>Wright, Susan, 2016. Language Policy and Language Planning. Palgrave Macmillan. </a:t>
            </a:r>
          </a:p>
          <a:p>
            <a:pPr>
              <a:lnSpc>
                <a:spcPct val="90000"/>
              </a:lnSpc>
            </a:pPr>
            <a:r>
              <a:rPr lang="ru-RU" sz="1100"/>
              <a:t>Коведяева 1987 — </a:t>
            </a:r>
            <a:r>
              <a:rPr lang="ru-RU" sz="1100" i="1"/>
              <a:t>Коведяева Е. И.</a:t>
            </a:r>
            <a:r>
              <a:rPr lang="ru-RU" sz="1100"/>
              <a:t> Ареальные исследования по восточным финно-угорским языкам (марийский язык). М., 1987.</a:t>
            </a:r>
          </a:p>
          <a:p>
            <a:pPr>
              <a:lnSpc>
                <a:spcPct val="90000"/>
              </a:lnSpc>
            </a:pPr>
            <a:r>
              <a:rPr lang="ru-RU" sz="1100"/>
              <a:t>Козлова 1978 – </a:t>
            </a:r>
            <a:r>
              <a:rPr lang="ru-RU" sz="1100" i="1"/>
              <a:t>Козлова К. И.</a:t>
            </a:r>
            <a:r>
              <a:rPr lang="ru-RU" sz="1100"/>
              <a:t> Очерки этнической истории марийского народа. М., 1978.</a:t>
            </a:r>
          </a:p>
          <a:p>
            <a:pPr>
              <a:lnSpc>
                <a:spcPct val="90000"/>
              </a:lnSpc>
            </a:pPr>
            <a:r>
              <a:rPr lang="ru-RU" sz="1100"/>
              <a:t>Сепеев 2006 — </a:t>
            </a:r>
            <a:r>
              <a:rPr lang="ru-RU" sz="1100" i="1"/>
              <a:t>Сепеев Г. А.</a:t>
            </a:r>
            <a:r>
              <a:rPr lang="ru-RU" sz="1100"/>
              <a:t> История расселения марийцев. Йошкар-Ола, 2006.</a:t>
            </a:r>
          </a:p>
          <a:p>
            <a:pPr marL="0" indent="0">
              <a:lnSpc>
                <a:spcPct val="90000"/>
              </a:lnSpc>
              <a:buNone/>
            </a:pPr>
            <a:endParaRPr lang="en-US" sz="11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380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DE26CA59-3B35-F34F-BA49-801F231F2A4D}"/>
              </a:ext>
            </a:extLst>
          </p:cNvPr>
          <p:cNvSpPr>
            <a:spLocks noGrp="1"/>
          </p:cNvSpPr>
          <p:nvPr>
            <p:ph type="title"/>
          </p:nvPr>
        </p:nvSpPr>
        <p:spPr>
          <a:xfrm>
            <a:off x="1225061" y="2334602"/>
            <a:ext cx="10515600" cy="1325563"/>
          </a:xfrm>
        </p:spPr>
        <p:txBody>
          <a:bodyPr>
            <a:normAutofit/>
          </a:bodyPr>
          <a:lstStyle/>
          <a:p>
            <a:pPr algn="ctr"/>
            <a:r>
              <a:rPr lang="ru-RU" sz="5400" dirty="0">
                <a:latin typeface="+mn-lt"/>
                <a:cs typeface="Times New Roman" panose="02020603050405020304" pitchFamily="18" charset="0"/>
              </a:rPr>
              <a:t>Благодарю за внимание!</a:t>
            </a:r>
          </a:p>
        </p:txBody>
      </p:sp>
    </p:spTree>
    <p:extLst>
      <p:ext uri="{BB962C8B-B14F-4D97-AF65-F5344CB8AC3E}">
        <p14:creationId xmlns:p14="http://schemas.microsoft.com/office/powerpoint/2010/main" val="399826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Рисунок 4" descr="Изображение выглядит как карта&#10;&#10;Автоматически созданное описание">
            <a:extLst>
              <a:ext uri="{FF2B5EF4-FFF2-40B4-BE49-F238E27FC236}">
                <a16:creationId xmlns:a16="http://schemas.microsoft.com/office/drawing/2014/main" id="{8FB9D077-1E92-9F49-B9DD-5BBAA36BACA4}"/>
              </a:ext>
            </a:extLst>
          </p:cNvPr>
          <p:cNvPicPr>
            <a:picLocks noChangeAspect="1"/>
          </p:cNvPicPr>
          <p:nvPr/>
        </p:nvPicPr>
        <p:blipFill rotWithShape="1">
          <a:blip r:embed="rId2"/>
          <a:srcRect t="2450" b="7550"/>
          <a:stretch/>
        </p:blipFill>
        <p:spPr>
          <a:xfrm>
            <a:off x="20" y="10"/>
            <a:ext cx="12191980" cy="6857990"/>
          </a:xfrm>
          <a:prstGeom prst="rect">
            <a:avLst/>
          </a:prstGeom>
        </p:spPr>
      </p:pic>
    </p:spTree>
    <p:extLst>
      <p:ext uri="{BB962C8B-B14F-4D97-AF65-F5344CB8AC3E}">
        <p14:creationId xmlns:p14="http://schemas.microsoft.com/office/powerpoint/2010/main" val="124616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descr="Изображение выглядит как внешний, трава, дерево, стоит&#10;&#10;Автоматически созданное описание">
            <a:extLst>
              <a:ext uri="{FF2B5EF4-FFF2-40B4-BE49-F238E27FC236}">
                <a16:creationId xmlns:a16="http://schemas.microsoft.com/office/drawing/2014/main" id="{EF36E68D-2A01-494C-A80D-6058A672D7C7}"/>
              </a:ext>
            </a:extLst>
          </p:cNvPr>
          <p:cNvPicPr>
            <a:picLocks noGrp="1" noChangeAspect="1"/>
          </p:cNvPicPr>
          <p:nvPr>
            <p:ph sz="half" idx="1"/>
          </p:nvPr>
        </p:nvPicPr>
        <p:blipFill>
          <a:blip r:embed="rId2"/>
          <a:stretch>
            <a:fillRect/>
          </a:stretch>
        </p:blipFill>
        <p:spPr>
          <a:xfrm>
            <a:off x="967158" y="1212574"/>
            <a:ext cx="5784685" cy="5021316"/>
          </a:xfrm>
        </p:spPr>
      </p:pic>
      <p:pic>
        <p:nvPicPr>
          <p:cNvPr id="10" name="Объект 9" descr="Изображение выглядит как трава, внешний, поле, объект&#10;&#10;Автоматически созданное описание">
            <a:extLst>
              <a:ext uri="{FF2B5EF4-FFF2-40B4-BE49-F238E27FC236}">
                <a16:creationId xmlns:a16="http://schemas.microsoft.com/office/drawing/2014/main" id="{8403C5B2-A9E8-3249-9D81-C0F516FFFEFB}"/>
              </a:ext>
            </a:extLst>
          </p:cNvPr>
          <p:cNvPicPr>
            <a:picLocks noGrp="1" noChangeAspect="1"/>
          </p:cNvPicPr>
          <p:nvPr>
            <p:ph sz="half" idx="2"/>
          </p:nvPr>
        </p:nvPicPr>
        <p:blipFill>
          <a:blip r:embed="rId3"/>
          <a:stretch>
            <a:fillRect/>
          </a:stretch>
        </p:blipFill>
        <p:spPr>
          <a:xfrm>
            <a:off x="7013986" y="871369"/>
            <a:ext cx="5056093" cy="5362521"/>
          </a:xfrm>
        </p:spPr>
      </p:pic>
    </p:spTree>
    <p:extLst>
      <p:ext uri="{BB962C8B-B14F-4D97-AF65-F5344CB8AC3E}">
        <p14:creationId xmlns:p14="http://schemas.microsoft.com/office/powerpoint/2010/main" val="1536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60D27221-1EBF-DE46-908D-D3C8551D30E1}"/>
              </a:ext>
            </a:extLst>
          </p:cNvPr>
          <p:cNvSpPr>
            <a:spLocks noGrp="1"/>
          </p:cNvSpPr>
          <p:nvPr>
            <p:ph type="title"/>
          </p:nvPr>
        </p:nvSpPr>
        <p:spPr>
          <a:xfrm>
            <a:off x="1350236" y="101600"/>
            <a:ext cx="10154378" cy="589280"/>
          </a:xfrm>
        </p:spPr>
        <p:txBody>
          <a:bodyPr>
            <a:noAutofit/>
          </a:bodyPr>
          <a:lstStyle/>
          <a:p>
            <a:pPr algn="ctr"/>
            <a:r>
              <a:rPr lang="en-US" sz="2400" u="sng" dirty="0"/>
              <a:t>Mari language(s)</a:t>
            </a:r>
            <a:endParaRPr lang="ru-RU" sz="2400" u="sng" dirty="0"/>
          </a:p>
        </p:txBody>
      </p:sp>
      <p:sp>
        <p:nvSpPr>
          <p:cNvPr id="6" name="Объект 5">
            <a:extLst>
              <a:ext uri="{FF2B5EF4-FFF2-40B4-BE49-F238E27FC236}">
                <a16:creationId xmlns:a16="http://schemas.microsoft.com/office/drawing/2014/main" id="{65331CD4-C7AB-064E-8602-A86323365DFA}"/>
              </a:ext>
            </a:extLst>
          </p:cNvPr>
          <p:cNvSpPr>
            <a:spLocks noGrp="1"/>
          </p:cNvSpPr>
          <p:nvPr>
            <p:ph idx="1"/>
          </p:nvPr>
        </p:nvSpPr>
        <p:spPr>
          <a:xfrm>
            <a:off x="863600" y="690880"/>
            <a:ext cx="10641012" cy="6065520"/>
          </a:xfrm>
        </p:spPr>
        <p:txBody>
          <a:bodyPr>
            <a:normAutofit fontScale="92500"/>
          </a:bodyPr>
          <a:lstStyle/>
          <a:p>
            <a:pPr algn="just"/>
            <a:endParaRPr lang="en-US" sz="2800" u="sng" dirty="0"/>
          </a:p>
          <a:p>
            <a:pPr algn="just"/>
            <a:r>
              <a:rPr lang="en-US" sz="2800" u="sng" dirty="0"/>
              <a:t>Place in the genetic classification of languages</a:t>
            </a:r>
            <a:r>
              <a:rPr lang="en-US" sz="2800" dirty="0"/>
              <a:t> </a:t>
            </a:r>
          </a:p>
          <a:p>
            <a:pPr marL="0" indent="0" algn="just">
              <a:buNone/>
            </a:pPr>
            <a:endParaRPr lang="en-US" sz="2800" dirty="0"/>
          </a:p>
          <a:p>
            <a:pPr marL="0" indent="0" algn="just">
              <a:buNone/>
            </a:pPr>
            <a:r>
              <a:rPr lang="en-US" sz="2800" dirty="0"/>
              <a:t>Volga group of Finno-Ugric branch of Uralic language family</a:t>
            </a:r>
          </a:p>
          <a:p>
            <a:pPr marL="0" indent="0" algn="just">
              <a:buNone/>
            </a:pPr>
            <a:r>
              <a:rPr lang="en-US" sz="2800" dirty="0"/>
              <a:t> </a:t>
            </a:r>
          </a:p>
          <a:p>
            <a:pPr algn="just"/>
            <a:r>
              <a:rPr lang="en-US" sz="2800" u="sng" dirty="0"/>
              <a:t>Dialects and local idioms (patois)</a:t>
            </a:r>
            <a:endParaRPr lang="en-US" sz="2800" dirty="0"/>
          </a:p>
          <a:p>
            <a:pPr marL="0" indent="0" algn="just">
              <a:buNone/>
            </a:pPr>
            <a:r>
              <a:rPr lang="en-US" sz="2800" dirty="0"/>
              <a:t>The Mari language falls into 4 dialects: Meadow (4), Hill (2), Eastern (12), North-Western (4). All the dialects in turn fall into local idioms</a:t>
            </a:r>
            <a:r>
              <a:rPr lang="ru-RU" sz="2800" dirty="0"/>
              <a:t> (</a:t>
            </a:r>
            <a:r>
              <a:rPr lang="en-US" sz="2800" dirty="0"/>
              <a:t>patois). </a:t>
            </a:r>
          </a:p>
          <a:p>
            <a:pPr marL="0" indent="0" algn="just">
              <a:buNone/>
            </a:pPr>
            <a:endParaRPr lang="en-US" sz="2800" dirty="0"/>
          </a:p>
          <a:p>
            <a:pPr algn="just"/>
            <a:r>
              <a:rPr lang="en-US" sz="2800" dirty="0"/>
              <a:t>There are two </a:t>
            </a:r>
            <a:r>
              <a:rPr lang="en-US" sz="2800" u="sng" dirty="0"/>
              <a:t>literary languages </a:t>
            </a:r>
          </a:p>
          <a:p>
            <a:pPr marL="0" indent="0" algn="just">
              <a:buNone/>
            </a:pPr>
            <a:r>
              <a:rPr lang="en-US" sz="2800" dirty="0"/>
              <a:t>(Hill Mari literary language and Meadow Mari literary language)</a:t>
            </a:r>
          </a:p>
          <a:p>
            <a:pPr marL="0" indent="0" algn="just">
              <a:buNone/>
            </a:pPr>
            <a:endParaRPr lang="en-US" sz="2800" dirty="0"/>
          </a:p>
          <a:p>
            <a:pPr marL="0" indent="0" algn="just">
              <a:buNone/>
            </a:pPr>
            <a:endParaRPr lang="en-US" sz="2800" dirty="0"/>
          </a:p>
          <a:p>
            <a:pPr marL="0" indent="0" algn="just">
              <a:buNone/>
            </a:pPr>
            <a:endParaRPr lang="en-US" sz="2800" dirty="0"/>
          </a:p>
          <a:p>
            <a:pPr marL="0" indent="0" algn="just">
              <a:buNone/>
            </a:pPr>
            <a:endParaRPr lang="en-US" sz="2800" dirty="0"/>
          </a:p>
          <a:p>
            <a:endParaRPr lang="en-US" sz="2800" dirty="0"/>
          </a:p>
          <a:p>
            <a:endParaRPr lang="en-US" dirty="0"/>
          </a:p>
          <a:p>
            <a:endParaRPr lang="ru-RU" dirty="0"/>
          </a:p>
        </p:txBody>
      </p:sp>
    </p:spTree>
    <p:extLst>
      <p:ext uri="{BB962C8B-B14F-4D97-AF65-F5344CB8AC3E}">
        <p14:creationId xmlns:p14="http://schemas.microsoft.com/office/powerpoint/2010/main" val="179095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E71DDB-ECCD-564E-84DC-8A85CEC0F325}"/>
              </a:ext>
            </a:extLst>
          </p:cNvPr>
          <p:cNvSpPr>
            <a:spLocks noGrp="1"/>
          </p:cNvSpPr>
          <p:nvPr>
            <p:ph type="title"/>
          </p:nvPr>
        </p:nvSpPr>
        <p:spPr>
          <a:xfrm>
            <a:off x="2353643" y="306333"/>
            <a:ext cx="9371187" cy="640445"/>
          </a:xfrm>
        </p:spPr>
        <p:txBody>
          <a:bodyPr/>
          <a:lstStyle/>
          <a:p>
            <a:pPr algn="ctr"/>
            <a:r>
              <a:rPr lang="en-US" sz="2800" u="sng" dirty="0"/>
              <a:t>The Legal Status of the Mari Language(s</a:t>
            </a:r>
            <a:r>
              <a:rPr lang="en-US" sz="2800" dirty="0"/>
              <a:t>)</a:t>
            </a:r>
            <a:endParaRPr lang="ru-RU" sz="2800" dirty="0"/>
          </a:p>
        </p:txBody>
      </p:sp>
      <p:sp>
        <p:nvSpPr>
          <p:cNvPr id="3" name="Объект 2">
            <a:extLst>
              <a:ext uri="{FF2B5EF4-FFF2-40B4-BE49-F238E27FC236}">
                <a16:creationId xmlns:a16="http://schemas.microsoft.com/office/drawing/2014/main" id="{17FC9957-AAA0-E847-B5A8-8AA63FF7C5C4}"/>
              </a:ext>
            </a:extLst>
          </p:cNvPr>
          <p:cNvSpPr>
            <a:spLocks noGrp="1"/>
          </p:cNvSpPr>
          <p:nvPr>
            <p:ph idx="1"/>
          </p:nvPr>
        </p:nvSpPr>
        <p:spPr>
          <a:xfrm>
            <a:off x="1396538" y="1034041"/>
            <a:ext cx="10661578" cy="5517626"/>
          </a:xfrm>
        </p:spPr>
        <p:txBody>
          <a:bodyPr>
            <a:normAutofit fontScale="92500" lnSpcReduction="20000"/>
          </a:bodyPr>
          <a:lstStyle/>
          <a:p>
            <a:pPr algn="just"/>
            <a:r>
              <a:rPr lang="en-US" dirty="0"/>
              <a:t>”</a:t>
            </a:r>
            <a:r>
              <a:rPr lang="en-US" u="sng" dirty="0"/>
              <a:t>Mari language (Hill, Meadow) is a state language in the Republic of Mari El</a:t>
            </a:r>
            <a:r>
              <a:rPr lang="en-US" dirty="0"/>
              <a:t>”. </a:t>
            </a:r>
          </a:p>
          <a:p>
            <a:pPr marL="0" indent="0" algn="just">
              <a:buNone/>
            </a:pPr>
            <a:endParaRPr lang="en-US" dirty="0"/>
          </a:p>
          <a:p>
            <a:pPr marL="0" indent="0" algn="just">
              <a:buNone/>
            </a:pPr>
            <a:r>
              <a:rPr lang="en-US" dirty="0"/>
              <a:t>Its legal status is determined by the following legal acts: </a:t>
            </a:r>
          </a:p>
          <a:p>
            <a:pPr marL="0" indent="0" algn="just">
              <a:buNone/>
            </a:pPr>
            <a:r>
              <a:rPr lang="en-US" dirty="0"/>
              <a:t> 1. (The Constitution of the Russian Federation (art 68. : the republics have the right to establish their own own state languages, which shall be used in the bodies of state authority and local self-government, state institutions of the republic, along with the Russian language). </a:t>
            </a:r>
          </a:p>
          <a:p>
            <a:pPr marL="0" indent="0" algn="just">
              <a:buNone/>
            </a:pPr>
            <a:r>
              <a:rPr lang="en-US" dirty="0"/>
              <a:t>2. The Constitution of  the Republic of Mari El (1995), </a:t>
            </a:r>
          </a:p>
          <a:p>
            <a:pPr marL="0" indent="0" algn="just">
              <a:buNone/>
            </a:pPr>
            <a:r>
              <a:rPr lang="en-US" dirty="0"/>
              <a:t>3. the Law “On languages in the Republic of Mari El” (1995)</a:t>
            </a:r>
          </a:p>
          <a:p>
            <a:pPr marL="0" indent="0" algn="just">
              <a:buNone/>
            </a:pPr>
            <a:endParaRPr lang="en-US" dirty="0"/>
          </a:p>
          <a:p>
            <a:pPr algn="just"/>
            <a:r>
              <a:rPr lang="en-US" dirty="0"/>
              <a:t>Historically almost half of Maris live </a:t>
            </a:r>
            <a:r>
              <a:rPr lang="en-US" u="sng" dirty="0"/>
              <a:t>beyond the administrative borders</a:t>
            </a:r>
            <a:r>
              <a:rPr lang="en-US" dirty="0"/>
              <a:t>. </a:t>
            </a:r>
          </a:p>
          <a:p>
            <a:pPr marL="0" indent="0" algn="just">
              <a:buNone/>
            </a:pPr>
            <a:r>
              <a:rPr lang="en-US" dirty="0"/>
              <a:t>In accordance with the provisions of the law “On languages of the Peoples of the Russian Federation” (1991),(art. 3 para 4), in the area of compact residence of population that does not have its own national-territorial entities or that resides beyond such entities, a language of the population of the area can be used in the official spheres of communication along with Russian and the state languages of the republics (as a language of instruction, education and mass media, for example).</a:t>
            </a:r>
          </a:p>
          <a:p>
            <a:pPr marL="0" indent="0" algn="just">
              <a:buNone/>
            </a:pPr>
            <a:endParaRPr lang="en-US" dirty="0"/>
          </a:p>
          <a:p>
            <a:pPr algn="just"/>
            <a:r>
              <a:rPr lang="en-US" dirty="0"/>
              <a:t>The provisions of the above-mentioned law do not include regions where Mari people, though numerous, but disparate, hence the Mari language has no legal status in Moscow region.</a:t>
            </a:r>
          </a:p>
          <a:p>
            <a:pPr algn="just"/>
            <a:endParaRPr lang="en-US" dirty="0"/>
          </a:p>
          <a:p>
            <a:endParaRPr lang="ru-RU" dirty="0"/>
          </a:p>
        </p:txBody>
      </p:sp>
    </p:spTree>
    <p:extLst>
      <p:ext uri="{BB962C8B-B14F-4D97-AF65-F5344CB8AC3E}">
        <p14:creationId xmlns:p14="http://schemas.microsoft.com/office/powerpoint/2010/main" val="3176787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C3E62C0-17E9-D946-BD66-F966209061DA}"/>
              </a:ext>
            </a:extLst>
          </p:cNvPr>
          <p:cNvSpPr>
            <a:spLocks noGrp="1"/>
          </p:cNvSpPr>
          <p:nvPr>
            <p:ph type="title"/>
          </p:nvPr>
        </p:nvSpPr>
        <p:spPr>
          <a:xfrm>
            <a:off x="1097496" y="39573"/>
            <a:ext cx="10723485" cy="665825"/>
          </a:xfrm>
        </p:spPr>
        <p:txBody>
          <a:bodyPr>
            <a:noAutofit/>
          </a:bodyPr>
          <a:lstStyle/>
          <a:p>
            <a:pPr algn="ctr"/>
            <a:r>
              <a:rPr lang="ru-RU" sz="2400" dirty="0">
                <a:latin typeface="Times New Roman" panose="02020603050405020304" pitchFamily="18" charset="0"/>
                <a:cs typeface="Times New Roman" panose="02020603050405020304" pitchFamily="18" charset="0"/>
              </a:rPr>
              <a:t>Социолингвистическое обследование в марийской диаспоре московского региона</a:t>
            </a:r>
          </a:p>
        </p:txBody>
      </p:sp>
      <p:sp>
        <p:nvSpPr>
          <p:cNvPr id="3" name="Объект 2">
            <a:extLst>
              <a:ext uri="{FF2B5EF4-FFF2-40B4-BE49-F238E27FC236}">
                <a16:creationId xmlns:a16="http://schemas.microsoft.com/office/drawing/2014/main" id="{29D819E1-1EDD-E54E-8BB9-AF996D1EAB0F}"/>
              </a:ext>
            </a:extLst>
          </p:cNvPr>
          <p:cNvSpPr>
            <a:spLocks noGrp="1"/>
          </p:cNvSpPr>
          <p:nvPr>
            <p:ph idx="1"/>
          </p:nvPr>
        </p:nvSpPr>
        <p:spPr>
          <a:xfrm>
            <a:off x="781235" y="844659"/>
            <a:ext cx="10572565" cy="3521396"/>
          </a:xfrm>
        </p:spPr>
        <p:txBody>
          <a:bodyPr/>
          <a:lstStyle/>
          <a:p>
            <a:endParaRPr lang="ru-RU" dirty="0"/>
          </a:p>
          <a:p>
            <a:pPr marL="0" indent="0">
              <a:buNone/>
            </a:pPr>
            <a:endParaRPr lang="ru-RU" dirty="0"/>
          </a:p>
        </p:txBody>
      </p:sp>
      <p:sp>
        <p:nvSpPr>
          <p:cNvPr id="7" name="Rectangle 1">
            <a:extLst>
              <a:ext uri="{FF2B5EF4-FFF2-40B4-BE49-F238E27FC236}">
                <a16:creationId xmlns:a16="http://schemas.microsoft.com/office/drawing/2014/main" id="{82BD3A0B-A2DD-B443-BFC8-FBFA905A6A29}"/>
              </a:ext>
            </a:extLst>
          </p:cNvPr>
          <p:cNvSpPr>
            <a:spLocks noChangeArrowheads="1"/>
          </p:cNvSpPr>
          <p:nvPr/>
        </p:nvSpPr>
        <p:spPr bwMode="auto">
          <a:xfrm flipH="1" flipV="1">
            <a:off x="6459239" y="1048226"/>
            <a:ext cx="402528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Таблица 4">
            <a:extLst>
              <a:ext uri="{FF2B5EF4-FFF2-40B4-BE49-F238E27FC236}">
                <a16:creationId xmlns:a16="http://schemas.microsoft.com/office/drawing/2014/main" id="{84FE7319-0532-B64A-9E34-5F0AF65B1136}"/>
              </a:ext>
            </a:extLst>
          </p:cNvPr>
          <p:cNvGraphicFramePr>
            <a:graphicFrameLocks noGrp="1"/>
          </p:cNvGraphicFramePr>
          <p:nvPr>
            <p:extLst>
              <p:ext uri="{D42A27DB-BD31-4B8C-83A1-F6EECF244321}">
                <p14:modId xmlns:p14="http://schemas.microsoft.com/office/powerpoint/2010/main" val="1035343562"/>
              </p:ext>
            </p:extLst>
          </p:nvPr>
        </p:nvGraphicFramePr>
        <p:xfrm>
          <a:off x="1216932" y="897937"/>
          <a:ext cx="9701170" cy="3202447"/>
        </p:xfrm>
        <a:graphic>
          <a:graphicData uri="http://schemas.openxmlformats.org/drawingml/2006/table">
            <a:tbl>
              <a:tblPr firstRow="1" firstCol="1" bandRow="1">
                <a:tableStyleId>{69CF1AB2-1976-4502-BF36-3FF5EA218861}</a:tableStyleId>
              </a:tblPr>
              <a:tblGrid>
                <a:gridCol w="5661663">
                  <a:extLst>
                    <a:ext uri="{9D8B030D-6E8A-4147-A177-3AD203B41FA5}">
                      <a16:colId xmlns:a16="http://schemas.microsoft.com/office/drawing/2014/main" val="4117150803"/>
                    </a:ext>
                  </a:extLst>
                </a:gridCol>
                <a:gridCol w="4039507">
                  <a:extLst>
                    <a:ext uri="{9D8B030D-6E8A-4147-A177-3AD203B41FA5}">
                      <a16:colId xmlns:a16="http://schemas.microsoft.com/office/drawing/2014/main" val="1424717065"/>
                    </a:ext>
                  </a:extLst>
                </a:gridCol>
              </a:tblGrid>
              <a:tr h="535447">
                <a:tc>
                  <a:txBody>
                    <a:bodyPr/>
                    <a:lstStyle/>
                    <a:p>
                      <a:pPr algn="just">
                        <a:spcAft>
                          <a:spcPts val="600"/>
                        </a:spcAft>
                        <a:tabLst>
                          <a:tab pos="4800600" algn="l"/>
                        </a:tabLst>
                      </a:pPr>
                      <a:r>
                        <a:rPr lang="ru-RU" sz="1600" dirty="0">
                          <a:effectLst/>
                        </a:rPr>
                        <a:t>место рождения респондента в выборке</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tabLst>
                          <a:tab pos="4800600" algn="l"/>
                        </a:tabLst>
                      </a:pPr>
                      <a:r>
                        <a:rPr lang="ru-RU" sz="1600" dirty="0">
                          <a:effectLst/>
                        </a:rPr>
                        <a:t>% респондентов в выборке</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2836126"/>
                  </a:ext>
                </a:extLst>
              </a:tr>
              <a:tr h="488299">
                <a:tc>
                  <a:txBody>
                    <a:bodyPr/>
                    <a:lstStyle/>
                    <a:p>
                      <a:pPr algn="ctr">
                        <a:spcAft>
                          <a:spcPts val="600"/>
                        </a:spcAft>
                        <a:tabLst>
                          <a:tab pos="4800600" algn="l"/>
                        </a:tabLst>
                      </a:pPr>
                      <a:r>
                        <a:rPr lang="ru-RU" sz="1600" dirty="0">
                          <a:effectLst/>
                        </a:rPr>
                        <a:t>РМЭ, один из районов распространения лугового марийского</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tabLst>
                          <a:tab pos="4800600" algn="l"/>
                        </a:tabLst>
                      </a:pPr>
                      <a:r>
                        <a:rPr lang="ru-RU" sz="1600">
                          <a:effectLst/>
                        </a:rPr>
                        <a:t> </a:t>
                      </a:r>
                      <a:endParaRPr lang="ru-RU" sz="1800">
                        <a:effectLst/>
                      </a:endParaRPr>
                    </a:p>
                    <a:p>
                      <a:pPr algn="ctr">
                        <a:spcAft>
                          <a:spcPts val="600"/>
                        </a:spcAft>
                        <a:tabLst>
                          <a:tab pos="4800600" algn="l"/>
                        </a:tabLst>
                      </a:pPr>
                      <a:r>
                        <a:rPr lang="ru-RU" sz="1600">
                          <a:effectLst/>
                        </a:rPr>
                        <a:t>58 %</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1432060"/>
                  </a:ext>
                </a:extLst>
              </a:tr>
              <a:tr h="488299">
                <a:tc>
                  <a:txBody>
                    <a:bodyPr/>
                    <a:lstStyle/>
                    <a:p>
                      <a:pPr algn="ctr">
                        <a:spcAft>
                          <a:spcPts val="600"/>
                        </a:spcAft>
                        <a:tabLst>
                          <a:tab pos="4800600" algn="l"/>
                        </a:tabLst>
                      </a:pPr>
                      <a:r>
                        <a:rPr lang="ru-RU" sz="1600" dirty="0">
                          <a:effectLst/>
                        </a:rPr>
                        <a:t>РМЭ, Горномарийский район, район распространения горномарийского</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tabLst>
                          <a:tab pos="4800600" algn="l"/>
                        </a:tabLst>
                      </a:pPr>
                      <a:r>
                        <a:rPr lang="ru-RU" sz="1600" dirty="0">
                          <a:effectLst/>
                        </a:rPr>
                        <a:t> </a:t>
                      </a:r>
                      <a:endParaRPr lang="ru-RU" sz="1800" dirty="0">
                        <a:effectLst/>
                      </a:endParaRPr>
                    </a:p>
                    <a:p>
                      <a:pPr algn="ctr">
                        <a:spcAft>
                          <a:spcPts val="600"/>
                        </a:spcAft>
                        <a:tabLst>
                          <a:tab pos="4800600" algn="l"/>
                        </a:tabLst>
                      </a:pPr>
                      <a:r>
                        <a:rPr lang="ru-RU" sz="1600" dirty="0">
                          <a:effectLst/>
                        </a:rPr>
                        <a:t>13 %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4946346"/>
                  </a:ext>
                </a:extLst>
              </a:tr>
              <a:tr h="488299">
                <a:tc>
                  <a:txBody>
                    <a:bodyPr/>
                    <a:lstStyle/>
                    <a:p>
                      <a:pPr algn="ctr">
                        <a:spcAft>
                          <a:spcPts val="600"/>
                        </a:spcAft>
                        <a:tabLst>
                          <a:tab pos="4800600" algn="l"/>
                        </a:tabLst>
                      </a:pPr>
                      <a:endParaRPr lang="ru-RU" sz="1600" dirty="0">
                        <a:effectLst/>
                      </a:endParaRPr>
                    </a:p>
                    <a:p>
                      <a:pPr algn="ctr">
                        <a:spcAft>
                          <a:spcPts val="600"/>
                        </a:spcAft>
                        <a:tabLst>
                          <a:tab pos="4800600" algn="l"/>
                        </a:tabLst>
                      </a:pPr>
                      <a:r>
                        <a:rPr lang="ru-RU" sz="1600" dirty="0">
                          <a:effectLst/>
                        </a:rPr>
                        <a:t>Республика Башкортостан</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tabLst>
                          <a:tab pos="4800600" algn="l"/>
                        </a:tabLst>
                      </a:pPr>
                      <a:r>
                        <a:rPr lang="ru-RU" sz="1600" dirty="0">
                          <a:effectLst/>
                        </a:rPr>
                        <a:t> </a:t>
                      </a:r>
                      <a:endParaRPr lang="ru-RU" sz="1800" dirty="0">
                        <a:effectLst/>
                      </a:endParaRPr>
                    </a:p>
                    <a:p>
                      <a:pPr algn="ctr">
                        <a:spcAft>
                          <a:spcPts val="600"/>
                        </a:spcAft>
                        <a:tabLst>
                          <a:tab pos="4800600" algn="l"/>
                        </a:tabLst>
                      </a:pPr>
                      <a:r>
                        <a:rPr lang="ru-RU" sz="1600" dirty="0">
                          <a:effectLst/>
                        </a:rPr>
                        <a:t>18 %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2593783"/>
                  </a:ext>
                </a:extLst>
              </a:tr>
              <a:tr h="211157">
                <a:tc>
                  <a:txBody>
                    <a:bodyPr/>
                    <a:lstStyle/>
                    <a:p>
                      <a:pPr algn="ctr">
                        <a:spcAft>
                          <a:spcPts val="600"/>
                        </a:spcAft>
                        <a:tabLst>
                          <a:tab pos="4800600" algn="l"/>
                        </a:tabLst>
                      </a:pPr>
                      <a:r>
                        <a:rPr lang="ru-RU" sz="1600" dirty="0">
                          <a:effectLst/>
                        </a:rPr>
                        <a:t>Республика Татарстан</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tabLst>
                          <a:tab pos="4800600" algn="l"/>
                        </a:tabLst>
                      </a:pPr>
                      <a:r>
                        <a:rPr lang="ru-RU" sz="1600" dirty="0">
                          <a:effectLst/>
                        </a:rPr>
                        <a:t>3 %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41446660"/>
                  </a:ext>
                </a:extLst>
              </a:tr>
              <a:tr h="211157">
                <a:tc>
                  <a:txBody>
                    <a:bodyPr/>
                    <a:lstStyle/>
                    <a:p>
                      <a:pPr algn="ctr">
                        <a:spcAft>
                          <a:spcPts val="600"/>
                        </a:spcAft>
                        <a:tabLst>
                          <a:tab pos="4800600" algn="l"/>
                        </a:tabLst>
                      </a:pPr>
                      <a:r>
                        <a:rPr lang="ru-RU" sz="1600" dirty="0">
                          <a:effectLst/>
                        </a:rPr>
                        <a:t>Кировская область</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tabLst>
                          <a:tab pos="4800600" algn="l"/>
                        </a:tabLst>
                      </a:pPr>
                      <a:r>
                        <a:rPr lang="ru-RU" sz="1600" dirty="0">
                          <a:effectLst/>
                        </a:rPr>
                        <a:t>5 %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48725227"/>
                  </a:ext>
                </a:extLst>
              </a:tr>
              <a:tr h="211157">
                <a:tc>
                  <a:txBody>
                    <a:bodyPr/>
                    <a:lstStyle/>
                    <a:p>
                      <a:pPr algn="ctr">
                        <a:spcAft>
                          <a:spcPts val="600"/>
                        </a:spcAft>
                        <a:tabLst>
                          <a:tab pos="4800600" algn="l"/>
                        </a:tabLst>
                      </a:pPr>
                      <a:r>
                        <a:rPr lang="ru-RU" sz="1600" dirty="0">
                          <a:effectLst/>
                        </a:rPr>
                        <a:t>Свердловская область</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tabLst>
                          <a:tab pos="4800600" algn="l"/>
                        </a:tabLst>
                      </a:pPr>
                      <a:r>
                        <a:rPr lang="ru-RU" sz="1600" dirty="0">
                          <a:effectLst/>
                        </a:rPr>
                        <a:t>2 %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09430725"/>
                  </a:ext>
                </a:extLst>
              </a:tr>
              <a:tr h="211157">
                <a:tc>
                  <a:txBody>
                    <a:bodyPr/>
                    <a:lstStyle/>
                    <a:p>
                      <a:pPr algn="ctr">
                        <a:spcAft>
                          <a:spcPts val="600"/>
                        </a:spcAft>
                        <a:tabLst>
                          <a:tab pos="4800600" algn="l"/>
                        </a:tabLst>
                      </a:pPr>
                      <a:r>
                        <a:rPr lang="ru-RU" sz="1600" dirty="0">
                          <a:effectLst/>
                        </a:rPr>
                        <a:t>районы дисперсного расселения марийцев</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tabLst>
                          <a:tab pos="4800600" algn="l"/>
                        </a:tabLst>
                      </a:pPr>
                      <a:r>
                        <a:rPr lang="ru-RU" sz="1600" dirty="0">
                          <a:effectLst/>
                        </a:rPr>
                        <a:t>1 %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3571011"/>
                  </a:ext>
                </a:extLst>
              </a:tr>
            </a:tbl>
          </a:graphicData>
        </a:graphic>
      </p:graphicFrame>
      <p:graphicFrame>
        <p:nvGraphicFramePr>
          <p:cNvPr id="2" name="Таблица 1">
            <a:extLst>
              <a:ext uri="{FF2B5EF4-FFF2-40B4-BE49-F238E27FC236}">
                <a16:creationId xmlns:a16="http://schemas.microsoft.com/office/drawing/2014/main" id="{10D3D41C-4A38-DC41-8EC4-7ACD58429EBA}"/>
              </a:ext>
            </a:extLst>
          </p:cNvPr>
          <p:cNvGraphicFramePr>
            <a:graphicFrameLocks noGrp="1"/>
          </p:cNvGraphicFramePr>
          <p:nvPr>
            <p:extLst>
              <p:ext uri="{D42A27DB-BD31-4B8C-83A1-F6EECF244321}">
                <p14:modId xmlns:p14="http://schemas.microsoft.com/office/powerpoint/2010/main" val="719003132"/>
              </p:ext>
            </p:extLst>
          </p:nvPr>
        </p:nvGraphicFramePr>
        <p:xfrm>
          <a:off x="1216932" y="4577872"/>
          <a:ext cx="9701170" cy="2055502"/>
        </p:xfrm>
        <a:graphic>
          <a:graphicData uri="http://schemas.openxmlformats.org/drawingml/2006/table">
            <a:tbl>
              <a:tblPr firstRow="1" firstCol="1" bandRow="1">
                <a:tableStyleId>{5C22544A-7EE6-4342-B048-85BDC9FD1C3A}</a:tableStyleId>
              </a:tblPr>
              <a:tblGrid>
                <a:gridCol w="5389270">
                  <a:extLst>
                    <a:ext uri="{9D8B030D-6E8A-4147-A177-3AD203B41FA5}">
                      <a16:colId xmlns:a16="http://schemas.microsoft.com/office/drawing/2014/main" val="1613587866"/>
                    </a:ext>
                  </a:extLst>
                </a:gridCol>
                <a:gridCol w="4311900">
                  <a:extLst>
                    <a:ext uri="{9D8B030D-6E8A-4147-A177-3AD203B41FA5}">
                      <a16:colId xmlns:a16="http://schemas.microsoft.com/office/drawing/2014/main" val="3873682452"/>
                    </a:ext>
                  </a:extLst>
                </a:gridCol>
              </a:tblGrid>
              <a:tr h="649927">
                <a:tc>
                  <a:txBody>
                    <a:bodyPr/>
                    <a:lstStyle/>
                    <a:p>
                      <a:pPr marL="457200" indent="450215" algn="ctr"/>
                      <a:r>
                        <a:rPr lang="ru-RU" sz="1200" dirty="0">
                          <a:effectLst/>
                        </a:rPr>
                        <a:t>когорта в выборке</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indent="450215" algn="just"/>
                      <a:r>
                        <a:rPr lang="ru-RU" sz="1400" b="1" dirty="0">
                          <a:effectLst/>
                        </a:rPr>
                        <a:t>Число респондентов в когорте</a:t>
                      </a:r>
                      <a:endParaRPr lang="ru-RU" sz="1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18222076"/>
                  </a:ext>
                </a:extLst>
              </a:tr>
              <a:tr h="261680">
                <a:tc>
                  <a:txBody>
                    <a:bodyPr/>
                    <a:lstStyle/>
                    <a:p>
                      <a:pPr marL="457200" indent="450215" algn="ctr">
                        <a:lnSpc>
                          <a:spcPct val="150000"/>
                        </a:lnSpc>
                      </a:pPr>
                      <a:r>
                        <a:rPr lang="ru-RU" sz="1200" dirty="0">
                          <a:effectLst/>
                        </a:rPr>
                        <a:t>21-30</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indent="450215" algn="ctr">
                        <a:lnSpc>
                          <a:spcPct val="150000"/>
                        </a:lnSpc>
                      </a:pPr>
                      <a:r>
                        <a:rPr lang="ru-RU" sz="1400" b="1">
                          <a:effectLst/>
                        </a:rPr>
                        <a:t>31</a:t>
                      </a:r>
                      <a:endParaRPr lang="ru-RU" sz="14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2771827"/>
                  </a:ext>
                </a:extLst>
              </a:tr>
              <a:tr h="261680">
                <a:tc>
                  <a:txBody>
                    <a:bodyPr/>
                    <a:lstStyle/>
                    <a:p>
                      <a:pPr marL="457200" indent="450215" algn="ctr">
                        <a:lnSpc>
                          <a:spcPct val="150000"/>
                        </a:lnSpc>
                      </a:pPr>
                      <a:r>
                        <a:rPr lang="ru-RU" sz="1200" dirty="0">
                          <a:effectLst/>
                        </a:rPr>
                        <a:t>31-40</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indent="450215" algn="ctr">
                        <a:lnSpc>
                          <a:spcPct val="150000"/>
                        </a:lnSpc>
                      </a:pPr>
                      <a:r>
                        <a:rPr lang="ru-RU" sz="1400" b="1" dirty="0">
                          <a:effectLst/>
                        </a:rPr>
                        <a:t>26</a:t>
                      </a:r>
                      <a:endParaRPr lang="ru-RU" sz="1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56056507"/>
                  </a:ext>
                </a:extLst>
              </a:tr>
              <a:tr h="261680">
                <a:tc>
                  <a:txBody>
                    <a:bodyPr/>
                    <a:lstStyle/>
                    <a:p>
                      <a:pPr marL="457200" indent="450215" algn="ctr">
                        <a:lnSpc>
                          <a:spcPct val="150000"/>
                        </a:lnSpc>
                      </a:pPr>
                      <a:r>
                        <a:rPr lang="ru-RU" sz="1200" dirty="0">
                          <a:effectLst/>
                        </a:rPr>
                        <a:t>41-50</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indent="450215" algn="ctr">
                        <a:lnSpc>
                          <a:spcPct val="150000"/>
                        </a:lnSpc>
                      </a:pPr>
                      <a:r>
                        <a:rPr lang="ru-RU" sz="1400" b="1" dirty="0">
                          <a:effectLst/>
                        </a:rPr>
                        <a:t>14</a:t>
                      </a:r>
                      <a:endParaRPr lang="ru-RU" sz="1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40827849"/>
                  </a:ext>
                </a:extLst>
              </a:tr>
              <a:tr h="261680">
                <a:tc>
                  <a:txBody>
                    <a:bodyPr/>
                    <a:lstStyle/>
                    <a:p>
                      <a:pPr marL="457200" indent="450215" algn="ctr">
                        <a:lnSpc>
                          <a:spcPct val="150000"/>
                        </a:lnSpc>
                      </a:pPr>
                      <a:r>
                        <a:rPr lang="ru-RU" sz="1200">
                          <a:effectLst/>
                        </a:rPr>
                        <a:t>51-60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indent="450215" algn="ctr">
                        <a:lnSpc>
                          <a:spcPct val="150000"/>
                        </a:lnSpc>
                      </a:pPr>
                      <a:r>
                        <a:rPr lang="ru-RU" sz="1400" b="1" dirty="0">
                          <a:effectLst/>
                        </a:rPr>
                        <a:t>20</a:t>
                      </a:r>
                      <a:endParaRPr lang="ru-RU" sz="1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53675411"/>
                  </a:ext>
                </a:extLst>
              </a:tr>
              <a:tr h="261615">
                <a:tc>
                  <a:txBody>
                    <a:bodyPr/>
                    <a:lstStyle/>
                    <a:p>
                      <a:pPr marL="457200" indent="450215" algn="ctr">
                        <a:lnSpc>
                          <a:spcPct val="150000"/>
                        </a:lnSpc>
                      </a:pPr>
                      <a:r>
                        <a:rPr lang="ru-RU" sz="1200">
                          <a:effectLst/>
                        </a:rPr>
                        <a:t>61-70</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indent="450215" algn="ctr">
                        <a:lnSpc>
                          <a:spcPct val="150000"/>
                        </a:lnSpc>
                      </a:pPr>
                      <a:r>
                        <a:rPr lang="ru-RU" sz="1400" b="1" dirty="0">
                          <a:effectLst/>
                        </a:rPr>
                        <a:t>9</a:t>
                      </a:r>
                      <a:endParaRPr lang="ru-RU" sz="1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29051739"/>
                  </a:ext>
                </a:extLst>
              </a:tr>
            </a:tbl>
          </a:graphicData>
        </a:graphic>
      </p:graphicFrame>
    </p:spTree>
    <p:extLst>
      <p:ext uri="{BB962C8B-B14F-4D97-AF65-F5344CB8AC3E}">
        <p14:creationId xmlns:p14="http://schemas.microsoft.com/office/powerpoint/2010/main" val="20874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4450060-83D7-B543-85D9-14534B1A7C3B}"/>
              </a:ext>
            </a:extLst>
          </p:cNvPr>
          <p:cNvSpPr>
            <a:spLocks noGrp="1"/>
          </p:cNvSpPr>
          <p:nvPr>
            <p:ph type="title"/>
          </p:nvPr>
        </p:nvSpPr>
        <p:spPr>
          <a:xfrm>
            <a:off x="1259893" y="3101093"/>
            <a:ext cx="2454052" cy="3029344"/>
          </a:xfrm>
        </p:spPr>
        <p:txBody>
          <a:bodyPr>
            <a:normAutofit/>
          </a:bodyPr>
          <a:lstStyle/>
          <a:p>
            <a:r>
              <a:rPr lang="en-US" sz="3200" u="sng">
                <a:solidFill>
                  <a:schemeClr val="bg1"/>
                </a:solidFill>
              </a:rPr>
              <a:t>Mari Language practices</a:t>
            </a:r>
            <a:endParaRPr lang="ru-RU" sz="3200" u="sng">
              <a:solidFill>
                <a:schemeClr val="bg1"/>
              </a:solidFill>
            </a:endParaRP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Объект 2">
            <a:extLst>
              <a:ext uri="{FF2B5EF4-FFF2-40B4-BE49-F238E27FC236}">
                <a16:creationId xmlns:a16="http://schemas.microsoft.com/office/drawing/2014/main" id="{EFB1BACD-4B50-4CD7-B5D7-EED0FF91FA42}"/>
              </a:ext>
            </a:extLst>
          </p:cNvPr>
          <p:cNvGraphicFramePr>
            <a:graphicFrameLocks noGrp="1"/>
          </p:cNvGraphicFramePr>
          <p:nvPr>
            <p:ph idx="1"/>
            <p:extLst>
              <p:ext uri="{D42A27DB-BD31-4B8C-83A1-F6EECF244321}">
                <p14:modId xmlns:p14="http://schemas.microsoft.com/office/powerpoint/2010/main" val="3807183141"/>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80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EAA37E-B7BC-E543-9EE0-8EF29FD92FC7}"/>
              </a:ext>
            </a:extLst>
          </p:cNvPr>
          <p:cNvSpPr>
            <a:spLocks noGrp="1"/>
          </p:cNvSpPr>
          <p:nvPr>
            <p:ph type="title"/>
          </p:nvPr>
        </p:nvSpPr>
        <p:spPr>
          <a:xfrm>
            <a:off x="2445027" y="109331"/>
            <a:ext cx="9158977" cy="596347"/>
          </a:xfrm>
        </p:spPr>
        <p:txBody>
          <a:bodyPr>
            <a:normAutofit fontScale="90000"/>
          </a:bodyPr>
          <a:lstStyle/>
          <a:p>
            <a:pPr algn="ctr"/>
            <a:r>
              <a:rPr lang="ru-RU" sz="3100" b="1" dirty="0"/>
              <a:t>Каналы марийского языка для городских детей</a:t>
            </a:r>
            <a:endParaRPr lang="ru-RU" b="1" dirty="0"/>
          </a:p>
        </p:txBody>
      </p:sp>
      <p:sp>
        <p:nvSpPr>
          <p:cNvPr id="3" name="Объект 2">
            <a:extLst>
              <a:ext uri="{FF2B5EF4-FFF2-40B4-BE49-F238E27FC236}">
                <a16:creationId xmlns:a16="http://schemas.microsoft.com/office/drawing/2014/main" id="{A357CEC6-E2EC-1642-AC86-C47E3F41294E}"/>
              </a:ext>
            </a:extLst>
          </p:cNvPr>
          <p:cNvSpPr>
            <a:spLocks noGrp="1"/>
          </p:cNvSpPr>
          <p:nvPr>
            <p:ph idx="1"/>
          </p:nvPr>
        </p:nvSpPr>
        <p:spPr>
          <a:xfrm>
            <a:off x="2276061" y="705679"/>
            <a:ext cx="9228551" cy="5854148"/>
          </a:xfrm>
        </p:spPr>
        <p:txBody>
          <a:bodyPr>
            <a:normAutofit/>
          </a:bodyPr>
          <a:lstStyle/>
          <a:p>
            <a:r>
              <a:rPr lang="ru-RU" u="sng" dirty="0"/>
              <a:t>Внутрисемейное общение</a:t>
            </a:r>
            <a:r>
              <a:rPr lang="en-US" u="sng" dirty="0"/>
              <a:t>:</a:t>
            </a:r>
            <a:endParaRPr lang="ru-RU" u="sng" dirty="0"/>
          </a:p>
          <a:p>
            <a:pPr marL="0" indent="0">
              <a:buNone/>
            </a:pPr>
            <a:endParaRPr lang="ru-RU" dirty="0"/>
          </a:p>
          <a:p>
            <a:pPr>
              <a:buFont typeface="Arial" panose="020B0604020202020204" pitchFamily="34" charset="0"/>
              <a:buChar char="•"/>
            </a:pPr>
            <a:r>
              <a:rPr lang="ru-RU" dirty="0"/>
              <a:t> родители между собой («Я слушал от родителей»). </a:t>
            </a:r>
            <a:r>
              <a:rPr lang="en-US" dirty="0"/>
              <a:t>Dual-lingualism (Smith-Christmas)</a:t>
            </a:r>
            <a:endParaRPr lang="ru-RU" dirty="0"/>
          </a:p>
          <a:p>
            <a:pPr>
              <a:buFont typeface="Arial" panose="020B0604020202020204" pitchFamily="34" charset="0"/>
              <a:buChar char="•"/>
            </a:pPr>
            <a:r>
              <a:rPr lang="ru-RU" dirty="0"/>
              <a:t>Со старшими родственниками в деревне</a:t>
            </a:r>
          </a:p>
          <a:p>
            <a:pPr>
              <a:buFont typeface="Arial" panose="020B0604020202020204" pitchFamily="34" charset="0"/>
              <a:buChar char="•"/>
            </a:pPr>
            <a:r>
              <a:rPr lang="ru-RU" dirty="0"/>
              <a:t>Естественная языковая среда марийской деревни</a:t>
            </a:r>
          </a:p>
          <a:p>
            <a:pPr marL="0" indent="0">
              <a:buNone/>
            </a:pPr>
            <a:endParaRPr lang="ru-RU" dirty="0"/>
          </a:p>
          <a:p>
            <a:r>
              <a:rPr lang="ru-RU" u="sng" dirty="0"/>
              <a:t>В сухом остатке:</a:t>
            </a:r>
          </a:p>
          <a:p>
            <a:pPr marL="0" indent="0">
              <a:buNone/>
            </a:pPr>
            <a:endParaRPr lang="ru-RU" u="sng" dirty="0"/>
          </a:p>
          <a:p>
            <a:pPr>
              <a:buFont typeface="Arial" panose="020B0604020202020204" pitchFamily="34" charset="0"/>
              <a:buChar char="•"/>
            </a:pPr>
            <a:r>
              <a:rPr lang="ru-RU" dirty="0"/>
              <a:t>Ограниченный набор бытовых фраз в форме императивных конструкций</a:t>
            </a:r>
          </a:p>
          <a:p>
            <a:pPr algn="just">
              <a:lnSpc>
                <a:spcPct val="150000"/>
              </a:lnSpc>
              <a:buFont typeface="Arial" panose="020B0604020202020204" pitchFamily="34" charset="0"/>
              <a:buChar char="•"/>
            </a:pPr>
            <a:r>
              <a:rPr lang="ru-RU" dirty="0"/>
              <a:t> «И вот приедешь, и спрашивают, как у индейцев 400 лет назад:  «Ты чей сын?».  Называешься – и всё! И всю родословную уже знают и переключаются на русский с тобой говорить. Достаточно сказать, чей ты сын, и отношение к тебе уже сложено!» (В. С., 41)</a:t>
            </a:r>
            <a:endParaRPr lang="ru-RU" u="sng" dirty="0"/>
          </a:p>
        </p:txBody>
      </p:sp>
    </p:spTree>
    <p:extLst>
      <p:ext uri="{BB962C8B-B14F-4D97-AF65-F5344CB8AC3E}">
        <p14:creationId xmlns:p14="http://schemas.microsoft.com/office/powerpoint/2010/main" val="494711781"/>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17377</TotalTime>
  <Words>2398</Words>
  <Application>Microsoft Macintosh PowerPoint</Application>
  <PresentationFormat>Широкоэкранный</PresentationFormat>
  <Paragraphs>226</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Century Gothic</vt:lpstr>
      <vt:lpstr>Times New Roman</vt:lpstr>
      <vt:lpstr>Wingdings</vt:lpstr>
      <vt:lpstr>Wingdings 3</vt:lpstr>
      <vt:lpstr>Легкий дым</vt:lpstr>
      <vt:lpstr>Раннее освоение марийского языка в марийской диаспоре московского региона</vt:lpstr>
      <vt:lpstr>Величина и расселение этнической группы:</vt:lpstr>
      <vt:lpstr>Презентация PowerPoint</vt:lpstr>
      <vt:lpstr>Презентация PowerPoint</vt:lpstr>
      <vt:lpstr>Mari language(s)</vt:lpstr>
      <vt:lpstr>The Legal Status of the Mari Language(s)</vt:lpstr>
      <vt:lpstr>Социолингвистическое обследование в марийской диаспоре московского региона</vt:lpstr>
      <vt:lpstr>Mari Language practices</vt:lpstr>
      <vt:lpstr>Каналы марийского языка для городских детей</vt:lpstr>
      <vt:lpstr>Moscow Region Maris  </vt:lpstr>
      <vt:lpstr>The bulwarks for the ethnic language acquisition:</vt:lpstr>
      <vt:lpstr>Презентация PowerPoint</vt:lpstr>
      <vt:lpstr>2. Mari village stay in summer  ( immersion tactics and / or shifting responsibility </vt:lpstr>
      <vt:lpstr>3. Ethnic cultural activities in Moscow</vt:lpstr>
      <vt:lpstr>Цитатник   Будущие родители</vt:lpstr>
      <vt:lpstr>Цитатник   Молодые родители</vt:lpstr>
      <vt:lpstr>Цитатник   Опытные родители</vt:lpstr>
      <vt:lpstr>The children’s language competences and issues of proficiency</vt:lpstr>
      <vt:lpstr>Essential Indicators of ‘Mariness’</vt:lpstr>
      <vt:lpstr>Ethnic identity and ethnic language</vt:lpstr>
      <vt:lpstr>Moscow as an Urban setting</vt:lpstr>
      <vt:lpstr>цитатник</vt:lpstr>
      <vt:lpstr>References:</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Этническая песня в жизни московских мари</dc:title>
  <dc:creator>Marina Marina</dc:creator>
  <cp:lastModifiedBy>Marina Marina</cp:lastModifiedBy>
  <cp:revision>105</cp:revision>
  <dcterms:created xsi:type="dcterms:W3CDTF">2020-11-30T08:57:54Z</dcterms:created>
  <dcterms:modified xsi:type="dcterms:W3CDTF">2021-06-06T17:04:27Z</dcterms:modified>
</cp:coreProperties>
</file>