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8" r:id="rId10"/>
    <p:sldId id="263" r:id="rId11"/>
    <p:sldId id="264" r:id="rId12"/>
    <p:sldId id="266" r:id="rId13"/>
  </p:sldIdLst>
  <p:sldSz cx="18288000" cy="10287000"/>
  <p:notesSz cx="6858000" cy="9144000"/>
  <p:embeddedFontLst>
    <p:embeddedFont>
      <p:font typeface="Arial Black" panose="020B06040202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07" autoAdjust="0"/>
  </p:normalViewPr>
  <p:slideViewPr>
    <p:cSldViewPr>
      <p:cViewPr varScale="1">
        <p:scale>
          <a:sx n="82" d="100"/>
          <a:sy n="82" d="100"/>
        </p:scale>
        <p:origin x="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moskviceva:Desktop:&#1044;&#1040;&#1063;&#1040;_&#1056;&#1040;&#1041;&#1054;&#1058;&#1040;:&#1041;&#1080;&#1083;&#1100;&#1073;&#1072;&#1086;:&#1055;&#1056;&#1045;&#1047;&#1045;&#1053;&#1058;&#1040;&#1062;&#1048;&#1071;:&#1054;&#1073;&#1088;&#1072;&#1073;&#1086;&#1090;&#1082;&#1072;%20&#1076;&#1072;&#1085;&#1085;&#1099;&#1093;:&#1052;&#1072;&#1084;&#1077;&#1076;_20_&#1054;&#1073;&#1088;&#1072;&#1073;&#1086;&#1090;&#1082;&#1072;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moskviceva:Desktop:&#1044;&#1040;&#1063;&#1040;_&#1056;&#1040;&#1041;&#1054;&#1058;&#1040;:&#1041;&#1080;&#1083;&#1100;&#1073;&#1072;&#1086;:&#1055;&#1056;&#1045;&#1047;&#1045;&#1053;&#1058;&#1040;&#1062;&#1048;&#1071;:&#1054;&#1073;&#1088;&#1072;&#1073;&#1086;&#1090;&#1082;&#1072;%20&#1076;&#1072;&#1085;&#1085;&#1099;&#1093;:&#1052;&#1072;&#1084;&#1077;&#1076;_20_&#1054;&#1073;&#1088;&#1072;&#1073;&#1086;&#1090;&#1082;&#1072;_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moskviceva:Desktop:&#1044;&#1040;&#1063;&#1040;_&#1056;&#1040;&#1041;&#1054;&#1058;&#1040;:&#1041;&#1080;&#1083;&#1100;&#1073;&#1072;&#1086;:&#1055;&#1056;&#1045;&#1047;&#1045;&#1053;&#1058;&#1040;&#1062;&#1048;&#1071;:&#1054;&#1073;&#1088;&#1072;&#1073;&#1086;&#1090;&#1082;&#1072;%20&#1076;&#1072;&#1085;&#1085;&#1099;&#1093;:&#1052;&#1072;&#1084;&#1077;&#1076;_20_&#1054;&#1073;&#1088;&#1072;&#1073;&#1086;&#1090;&#1082;&#1072;_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vetlana/Downloads/XL_&#1075;&#1088;&#1072;&#1092;&#1080;&#1082;&#108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vetlana/Downloads/XL_&#1075;&#1088;&#1072;&#1092;&#1080;&#1082;&#108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moskviceva:Desktop:&#1044;&#1040;&#1063;&#1040;_&#1056;&#1040;&#1041;&#1054;&#1058;&#1040;:&#1041;&#1080;&#1083;&#1100;&#1073;&#1072;&#1086;:&#1055;&#1056;&#1045;&#1047;&#1045;&#1053;&#1058;&#1040;&#1062;&#1048;&#1071;:&#1054;&#1073;&#1088;&#1072;&#1073;&#1086;&#1090;&#1082;&#1072;%20&#1076;&#1072;&#1085;&#1085;&#1099;&#1093;:&#1052;&#1072;&#1084;&#1077;&#1076;_20_&#1054;&#1073;&#1088;&#1072;&#1073;&#1086;&#1090;&#1082;&#1072;_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moskviceva:Desktop:&#1044;&#1040;&#1063;&#1040;_&#1056;&#1040;&#1041;&#1054;&#1058;&#1040;:&#1041;&#1080;&#1083;&#1100;&#1073;&#1072;&#1086;:&#1055;&#1056;&#1045;&#1047;&#1045;&#1053;&#1058;&#1040;&#1062;&#1048;&#1071;:&#1054;&#1073;&#1088;&#1072;&#1073;&#1086;&#1090;&#1082;&#1072;%20&#1076;&#1072;&#1085;&#1085;&#1099;&#1093;:&#1052;&#1072;&#1084;&#1077;&#1076;_20_&#1054;&#1073;&#1088;&#1072;&#1073;&#1086;&#1090;&#1082;&#1072;_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oskviceva:Desktop:&#1044;&#1040;&#1063;&#1040;_&#1056;&#1040;&#1041;&#1054;&#1058;&#1040;:&#1041;&#1080;&#1083;&#1100;&#1073;&#1072;&#1086;:&#1055;&#1056;&#1045;&#1047;&#1045;&#1053;&#1058;&#1040;&#1062;&#1048;&#1071;:&#1054;&#1073;&#1088;&#1072;&#1073;&#1086;&#1090;&#1082;&#1072;%20&#1076;&#1072;&#1085;&#1085;&#1099;&#1093;:&#1052;&#1072;&#1084;&#1077;&#1076;_20_&#1054;&#1073;&#1088;&#1072;&#1073;&#1086;&#1090;&#1082;&#1072;_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vetlana/Downloads/XL_&#1075;&#1088;&#1072;&#1092;&#1080;&#1082;&#1080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oskviceva:Desktop:&#1044;&#1040;&#1063;&#1040;_&#1056;&#1040;&#1041;&#1054;&#1058;&#1040;:&#1041;&#1080;&#1083;&#1100;&#1073;&#1072;&#1086;:&#1055;&#1056;&#1045;&#1047;&#1045;&#1053;&#1058;&#1040;&#1062;&#1048;&#1071;:&#1054;&#1073;&#1088;&#1072;&#1073;&#1086;&#1090;&#1082;&#1072;%20&#1076;&#1072;&#1085;&#1085;&#1099;&#1093;:&#1052;&#1072;&#1084;&#1077;&#1076;_20_&#1054;&#1073;&#1088;&#1072;&#1073;&#1086;&#1090;&#1082;&#1072;_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791447944007"/>
          <c:y val="0.16018518518518499"/>
          <c:w val="0.60208552055993003"/>
          <c:h val="0.74567949839603398"/>
        </c:manualLayout>
      </c:layout>
      <c:lineChart>
        <c:grouping val="standard"/>
        <c:varyColors val="0"/>
        <c:ser>
          <c:idx val="0"/>
          <c:order val="0"/>
          <c:tx>
            <c:strRef>
              <c:f>Лист2!$D$14</c:f>
              <c:strCache>
                <c:ptCount val="1"/>
                <c:pt idx="0">
                  <c:v>Russian Federation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Лист2!$C$15:$C$22</c:f>
              <c:numCache>
                <c:formatCode>General</c:formatCode>
                <c:ptCount val="8"/>
                <c:pt idx="0">
                  <c:v>1926</c:v>
                </c:pt>
                <c:pt idx="1">
                  <c:v>1939</c:v>
                </c:pt>
                <c:pt idx="2">
                  <c:v>1959</c:v>
                </c:pt>
                <c:pt idx="3">
                  <c:v>1970</c:v>
                </c:pt>
                <c:pt idx="4">
                  <c:v>1979</c:v>
                </c:pt>
                <c:pt idx="5">
                  <c:v>1989</c:v>
                </c:pt>
                <c:pt idx="6">
                  <c:v>2002</c:v>
                </c:pt>
                <c:pt idx="7">
                  <c:v>2010</c:v>
                </c:pt>
              </c:numCache>
            </c:numRef>
          </c:cat>
          <c:val>
            <c:numRef>
              <c:f>Лист2!$D$15:$D$22</c:f>
              <c:numCache>
                <c:formatCode>General</c:formatCode>
                <c:ptCount val="8"/>
                <c:pt idx="1">
                  <c:v>43123</c:v>
                </c:pt>
                <c:pt idx="2">
                  <c:v>72947</c:v>
                </c:pt>
                <c:pt idx="3">
                  <c:v>95689</c:v>
                </c:pt>
                <c:pt idx="4">
                  <c:v>152421</c:v>
                </c:pt>
                <c:pt idx="5">
                  <c:v>335889</c:v>
                </c:pt>
                <c:pt idx="6">
                  <c:v>621840</c:v>
                </c:pt>
                <c:pt idx="7">
                  <c:v>603070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CB-4CB1-9A4A-CEBCC4FB9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350120"/>
        <c:axId val="2131151064"/>
      </c:lineChart>
      <c:catAx>
        <c:axId val="2108350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1151064"/>
        <c:crosses val="autoZero"/>
        <c:auto val="1"/>
        <c:lblAlgn val="ctr"/>
        <c:lblOffset val="100"/>
        <c:noMultiLvlLbl val="0"/>
      </c:catAx>
      <c:valAx>
        <c:axId val="213115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8350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Лист2!$K$64</c:f>
              <c:strCache>
                <c:ptCount val="1"/>
                <c:pt idx="0">
                  <c:v>every day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Лист2!$L$63:$T$63</c:f>
              <c:strCache>
                <c:ptCount val="9"/>
                <c:pt idx="0">
                  <c:v>Reading newspapers</c:v>
                </c:pt>
                <c:pt idx="1">
                  <c:v>Reading books</c:v>
                </c:pt>
                <c:pt idx="2">
                  <c:v>Listening to music</c:v>
                </c:pt>
                <c:pt idx="3">
                  <c:v>Listening radio</c:v>
                </c:pt>
                <c:pt idx="4">
                  <c:v>Watching TV</c:v>
                </c:pt>
                <c:pt idx="5">
                  <c:v>Watching movies</c:v>
                </c:pt>
                <c:pt idx="6">
                  <c:v>Writing sms</c:v>
                </c:pt>
                <c:pt idx="7">
                  <c:v>Communicating in social networks</c:v>
                </c:pt>
                <c:pt idx="8">
                  <c:v>Go to the concerts</c:v>
                </c:pt>
              </c:strCache>
            </c:strRef>
          </c:cat>
          <c:val>
            <c:numRef>
              <c:f>Лист2!$L$64:$T$64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11</c:v>
                </c:pt>
                <c:pt idx="3">
                  <c:v>1</c:v>
                </c:pt>
                <c:pt idx="4">
                  <c:v>4</c:v>
                </c:pt>
                <c:pt idx="5">
                  <c:v>6</c:v>
                </c:pt>
                <c:pt idx="6">
                  <c:v>9</c:v>
                </c:pt>
                <c:pt idx="7">
                  <c:v>6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A-4E77-930B-703002129CAA}"/>
            </c:ext>
          </c:extLst>
        </c:ser>
        <c:ser>
          <c:idx val="1"/>
          <c:order val="1"/>
          <c:tx>
            <c:strRef>
              <c:f>Лист2!$K$65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Лист2!$L$63:$T$63</c:f>
              <c:strCache>
                <c:ptCount val="9"/>
                <c:pt idx="0">
                  <c:v>Reading newspapers</c:v>
                </c:pt>
                <c:pt idx="1">
                  <c:v>Reading books</c:v>
                </c:pt>
                <c:pt idx="2">
                  <c:v>Listening to music</c:v>
                </c:pt>
                <c:pt idx="3">
                  <c:v>Listening radio</c:v>
                </c:pt>
                <c:pt idx="4">
                  <c:v>Watching TV</c:v>
                </c:pt>
                <c:pt idx="5">
                  <c:v>Watching movies</c:v>
                </c:pt>
                <c:pt idx="6">
                  <c:v>Writing sms</c:v>
                </c:pt>
                <c:pt idx="7">
                  <c:v>Communicating in social networks</c:v>
                </c:pt>
                <c:pt idx="8">
                  <c:v>Go to the concerts</c:v>
                </c:pt>
              </c:strCache>
            </c:strRef>
          </c:cat>
          <c:val>
            <c:numRef>
              <c:f>Лист2!$L$65:$T$65</c:f>
              <c:numCache>
                <c:formatCode>General</c:formatCode>
                <c:ptCount val="9"/>
                <c:pt idx="0">
                  <c:v>2</c:v>
                </c:pt>
                <c:pt idx="1">
                  <c:v>7</c:v>
                </c:pt>
                <c:pt idx="2">
                  <c:v>9</c:v>
                </c:pt>
                <c:pt idx="3">
                  <c:v>5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FA-4E77-930B-703002129CAA}"/>
            </c:ext>
          </c:extLst>
        </c:ser>
        <c:ser>
          <c:idx val="2"/>
          <c:order val="2"/>
          <c:tx>
            <c:strRef>
              <c:f>Лист2!$K$66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Лист2!$L$63:$T$63</c:f>
              <c:strCache>
                <c:ptCount val="9"/>
                <c:pt idx="0">
                  <c:v>Reading newspapers</c:v>
                </c:pt>
                <c:pt idx="1">
                  <c:v>Reading books</c:v>
                </c:pt>
                <c:pt idx="2">
                  <c:v>Listening to music</c:v>
                </c:pt>
                <c:pt idx="3">
                  <c:v>Listening radio</c:v>
                </c:pt>
                <c:pt idx="4">
                  <c:v>Watching TV</c:v>
                </c:pt>
                <c:pt idx="5">
                  <c:v>Watching movies</c:v>
                </c:pt>
                <c:pt idx="6">
                  <c:v>Writing sms</c:v>
                </c:pt>
                <c:pt idx="7">
                  <c:v>Communicating in social networks</c:v>
                </c:pt>
                <c:pt idx="8">
                  <c:v>Go to the concerts</c:v>
                </c:pt>
              </c:strCache>
            </c:strRef>
          </c:cat>
          <c:val>
            <c:numRef>
              <c:f>Лист2!$L$66:$T$66</c:f>
              <c:numCache>
                <c:formatCode>General</c:formatCode>
                <c:ptCount val="9"/>
                <c:pt idx="0">
                  <c:v>12</c:v>
                </c:pt>
                <c:pt idx="1">
                  <c:v>10</c:v>
                </c:pt>
                <c:pt idx="2">
                  <c:v>11</c:v>
                </c:pt>
                <c:pt idx="3">
                  <c:v>10</c:v>
                </c:pt>
                <c:pt idx="4">
                  <c:v>11</c:v>
                </c:pt>
                <c:pt idx="5">
                  <c:v>15</c:v>
                </c:pt>
                <c:pt idx="6">
                  <c:v>14</c:v>
                </c:pt>
                <c:pt idx="7">
                  <c:v>13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FA-4E77-930B-703002129CAA}"/>
            </c:ext>
          </c:extLst>
        </c:ser>
        <c:ser>
          <c:idx val="3"/>
          <c:order val="3"/>
          <c:tx>
            <c:strRef>
              <c:f>Лист2!$K$67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Лист2!$L$63:$T$63</c:f>
              <c:strCache>
                <c:ptCount val="9"/>
                <c:pt idx="0">
                  <c:v>Reading newspapers</c:v>
                </c:pt>
                <c:pt idx="1">
                  <c:v>Reading books</c:v>
                </c:pt>
                <c:pt idx="2">
                  <c:v>Listening to music</c:v>
                </c:pt>
                <c:pt idx="3">
                  <c:v>Listening radio</c:v>
                </c:pt>
                <c:pt idx="4">
                  <c:v>Watching TV</c:v>
                </c:pt>
                <c:pt idx="5">
                  <c:v>Watching movies</c:v>
                </c:pt>
                <c:pt idx="6">
                  <c:v>Writing sms</c:v>
                </c:pt>
                <c:pt idx="7">
                  <c:v>Communicating in social networks</c:v>
                </c:pt>
                <c:pt idx="8">
                  <c:v>Go to the concerts</c:v>
                </c:pt>
              </c:strCache>
            </c:strRef>
          </c:cat>
          <c:val>
            <c:numRef>
              <c:f>Лист2!$L$67:$T$67</c:f>
              <c:numCache>
                <c:formatCode>General</c:formatCode>
                <c:ptCount val="9"/>
                <c:pt idx="0">
                  <c:v>16</c:v>
                </c:pt>
                <c:pt idx="1">
                  <c:v>14</c:v>
                </c:pt>
                <c:pt idx="2">
                  <c:v>4</c:v>
                </c:pt>
                <c:pt idx="3">
                  <c:v>16</c:v>
                </c:pt>
                <c:pt idx="4">
                  <c:v>11</c:v>
                </c:pt>
                <c:pt idx="5">
                  <c:v>7</c:v>
                </c:pt>
                <c:pt idx="6">
                  <c:v>6</c:v>
                </c:pt>
                <c:pt idx="7">
                  <c:v>10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FA-4E77-930B-703002129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108158776"/>
        <c:axId val="2108162488"/>
      </c:barChart>
      <c:catAx>
        <c:axId val="2108158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8162488"/>
        <c:crosses val="autoZero"/>
        <c:auto val="1"/>
        <c:lblAlgn val="ctr"/>
        <c:lblOffset val="100"/>
        <c:noMultiLvlLbl val="0"/>
      </c:catAx>
      <c:valAx>
        <c:axId val="2108162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815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986109047689799"/>
          <c:y val="0.14258088609840799"/>
          <c:w val="0.82013890952310198"/>
          <c:h val="0.79668991325217597"/>
        </c:manualLayout>
      </c:layout>
      <c:lineChart>
        <c:grouping val="standard"/>
        <c:varyColors val="0"/>
        <c:ser>
          <c:idx val="0"/>
          <c:order val="0"/>
          <c:tx>
            <c:strRef>
              <c:f>Лист2!$G$15</c:f>
              <c:strCache>
                <c:ptCount val="1"/>
                <c:pt idx="0">
                  <c:v>Moscow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Лист2!$F$16:$F$23</c:f>
              <c:numCache>
                <c:formatCode>General</c:formatCode>
                <c:ptCount val="8"/>
                <c:pt idx="0">
                  <c:v>1926</c:v>
                </c:pt>
                <c:pt idx="1">
                  <c:v>1939</c:v>
                </c:pt>
                <c:pt idx="2">
                  <c:v>1959</c:v>
                </c:pt>
                <c:pt idx="3">
                  <c:v>1970</c:v>
                </c:pt>
                <c:pt idx="4">
                  <c:v>1979</c:v>
                </c:pt>
                <c:pt idx="5">
                  <c:v>1989</c:v>
                </c:pt>
                <c:pt idx="6">
                  <c:v>2002</c:v>
                </c:pt>
                <c:pt idx="7">
                  <c:v>2010</c:v>
                </c:pt>
              </c:numCache>
            </c:numRef>
          </c:cat>
          <c:val>
            <c:numRef>
              <c:f>Лист2!$G$16:$G$23</c:f>
              <c:numCache>
                <c:formatCode>General</c:formatCode>
                <c:ptCount val="8"/>
                <c:pt idx="0">
                  <c:v>224</c:v>
                </c:pt>
                <c:pt idx="1">
                  <c:v>677</c:v>
                </c:pt>
                <c:pt idx="2">
                  <c:v>2528</c:v>
                </c:pt>
                <c:pt idx="3">
                  <c:v>4889</c:v>
                </c:pt>
                <c:pt idx="4">
                  <c:v>12180</c:v>
                </c:pt>
                <c:pt idx="5">
                  <c:v>20727</c:v>
                </c:pt>
                <c:pt idx="6">
                  <c:v>95563</c:v>
                </c:pt>
                <c:pt idx="7">
                  <c:v>57123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97-4188-AE3A-44CF24D1E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1174856"/>
        <c:axId val="2111176728"/>
      </c:lineChart>
      <c:catAx>
        <c:axId val="211117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1176728"/>
        <c:crosses val="autoZero"/>
        <c:auto val="1"/>
        <c:lblAlgn val="ctr"/>
        <c:lblOffset val="100"/>
        <c:noMultiLvlLbl val="0"/>
      </c:catAx>
      <c:valAx>
        <c:axId val="2111176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1174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51-BB44-9E4A-4237B1757F8B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51-BB44-9E4A-4237B1757F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Лист1!$B$21:$B$22</c:f>
              <c:strCache>
                <c:ptCount val="2"/>
                <c:pt idx="0">
                  <c:v>Not RF</c:v>
                </c:pt>
                <c:pt idx="1">
                  <c:v>RF</c:v>
                </c:pt>
              </c:strCache>
            </c:strRef>
          </c:cat>
          <c:val>
            <c:numRef>
              <c:f>Лист1!$C$21:$C$22</c:f>
              <c:numCache>
                <c:formatCode>General</c:formatCode>
                <c:ptCount val="2"/>
                <c:pt idx="0">
                  <c:v>11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51-BB44-9E4A-4237B1757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57-2F4C-87AA-E6C1353BF981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57-2F4C-87AA-E6C1353BF9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Лист1!$B$17:$B$18</c:f>
              <c:strCache>
                <c:ptCount val="2"/>
                <c:pt idx="0">
                  <c:v>Not RF</c:v>
                </c:pt>
                <c:pt idx="1">
                  <c:v>RF</c:v>
                </c:pt>
              </c:strCache>
            </c:strRef>
          </c:cat>
          <c:val>
            <c:numRef>
              <c:f>Лист1!$C$17:$C$18</c:f>
              <c:numCache>
                <c:formatCode>General</c:formatCode>
                <c:ptCount val="2"/>
                <c:pt idx="0">
                  <c:v>34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57-2F4C-87AA-E6C1353BF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68C-4CD9-86D0-88BB07E324E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68C-4CD9-86D0-88BB07E324E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B68C-4CD9-86D0-88BB07E324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Лист2!$K$33:$K$35</c:f>
              <c:strCache>
                <c:ptCount val="3"/>
                <c:pt idx="0">
                  <c:v>RF</c:v>
                </c:pt>
                <c:pt idx="1">
                  <c:v>Azerbaijan</c:v>
                </c:pt>
                <c:pt idx="2">
                  <c:v>Don’t know</c:v>
                </c:pt>
              </c:strCache>
            </c:strRef>
          </c:cat>
          <c:val>
            <c:numRef>
              <c:f>Лист2!$L$33:$L$35</c:f>
              <c:numCache>
                <c:formatCode>General</c:formatCode>
                <c:ptCount val="3"/>
                <c:pt idx="0">
                  <c:v>16</c:v>
                </c:pt>
                <c:pt idx="1">
                  <c:v>4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2-4DB1-ABD3-7538C2B29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62E-4F7C-8D7D-55375F4139B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62E-4F7C-8D7D-55375F4139B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62E-4F7C-8D7D-55375F4139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Лист2!$K$27:$K$29</c:f>
              <c:strCache>
                <c:ptCount val="3"/>
                <c:pt idx="0">
                  <c:v>RF</c:v>
                </c:pt>
                <c:pt idx="1">
                  <c:v>Azerbaijan</c:v>
                </c:pt>
                <c:pt idx="2">
                  <c:v>Geogia</c:v>
                </c:pt>
              </c:strCache>
            </c:strRef>
          </c:cat>
          <c:val>
            <c:numRef>
              <c:f>Лист2!$L$27:$L$29</c:f>
              <c:numCache>
                <c:formatCode>General</c:formatCode>
                <c:ptCount val="3"/>
                <c:pt idx="0">
                  <c:v>22</c:v>
                </c:pt>
                <c:pt idx="1">
                  <c:v>11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6F-42E2-8C11-0B84D37A3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Лист2!$H$42:$H$44</c:f>
              <c:strCache>
                <c:ptCount val="3"/>
                <c:pt idx="0">
                  <c:v>Russian</c:v>
                </c:pt>
                <c:pt idx="1">
                  <c:v>Azerbaijani</c:v>
                </c:pt>
                <c:pt idx="2">
                  <c:v>No differece</c:v>
                </c:pt>
              </c:strCache>
            </c:strRef>
          </c:cat>
          <c:val>
            <c:numRef>
              <c:f>Лист2!$I$42:$I$44</c:f>
              <c:numCache>
                <c:formatCode>General</c:formatCode>
                <c:ptCount val="3"/>
                <c:pt idx="0">
                  <c:v>20</c:v>
                </c:pt>
                <c:pt idx="1">
                  <c:v>3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6-4ACE-9EFC-10D8149F0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4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Лист1!$B$10</c:f>
              <c:strCache>
                <c:ptCount val="1"/>
                <c:pt idx="0">
                  <c:v>Standart Azerbaijani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Лист1!$C$9:$G$9</c:f>
              <c:strCache>
                <c:ptCount val="5"/>
                <c:pt idx="0">
                  <c:v>Grandparents  </c:v>
                </c:pt>
                <c:pt idx="1">
                  <c:v>Parents</c:v>
                </c:pt>
                <c:pt idx="2">
                  <c:v> Brothers and Sisters</c:v>
                </c:pt>
                <c:pt idx="3">
                  <c:v>Friends </c:v>
                </c:pt>
                <c:pt idx="4">
                  <c:v>Colleagues</c:v>
                </c:pt>
              </c:strCache>
            </c:strRef>
          </c:cat>
          <c:val>
            <c:numRef>
              <c:f>Лист1!$C$10:$G$10</c:f>
              <c:numCache>
                <c:formatCode>General</c:formatCode>
                <c:ptCount val="5"/>
                <c:pt idx="0">
                  <c:v>10</c:v>
                </c:pt>
                <c:pt idx="1">
                  <c:v>11</c:v>
                </c:pt>
                <c:pt idx="2">
                  <c:v>9</c:v>
                </c:pt>
                <c:pt idx="3">
                  <c:v>3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7B-C44B-AA05-F65D15BA0B53}"/>
            </c:ext>
          </c:extLst>
        </c:ser>
        <c:ser>
          <c:idx val="1"/>
          <c:order val="1"/>
          <c:tx>
            <c:strRef>
              <c:f>Лист1!$B$11</c:f>
              <c:strCache>
                <c:ptCount val="1"/>
                <c:pt idx="0">
                  <c:v>Dialect of Azerbajani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Лист1!$C$9:$G$9</c:f>
              <c:strCache>
                <c:ptCount val="5"/>
                <c:pt idx="0">
                  <c:v>Grandparents  </c:v>
                </c:pt>
                <c:pt idx="1">
                  <c:v>Parents</c:v>
                </c:pt>
                <c:pt idx="2">
                  <c:v> Brothers and Sisters</c:v>
                </c:pt>
                <c:pt idx="3">
                  <c:v>Friends </c:v>
                </c:pt>
                <c:pt idx="4">
                  <c:v>Colleagues</c:v>
                </c:pt>
              </c:strCache>
            </c:strRef>
          </c:cat>
          <c:val>
            <c:numRef>
              <c:f>Лист1!$C$11:$G$11</c:f>
              <c:numCache>
                <c:formatCode>General</c:formatCode>
                <c:ptCount val="5"/>
                <c:pt idx="0">
                  <c:v>17</c:v>
                </c:pt>
                <c:pt idx="1">
                  <c:v>15</c:v>
                </c:pt>
                <c:pt idx="2">
                  <c:v>12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7B-C44B-AA05-F65D15BA0B53}"/>
            </c:ext>
          </c:extLst>
        </c:ser>
        <c:ser>
          <c:idx val="2"/>
          <c:order val="2"/>
          <c:tx>
            <c:strRef>
              <c:f>Лист1!$B$12</c:f>
              <c:strCache>
                <c:ptCount val="1"/>
                <c:pt idx="0">
                  <c:v>Russian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Лист1!$C$9:$G$9</c:f>
              <c:strCache>
                <c:ptCount val="5"/>
                <c:pt idx="0">
                  <c:v>Grandparents  </c:v>
                </c:pt>
                <c:pt idx="1">
                  <c:v>Parents</c:v>
                </c:pt>
                <c:pt idx="2">
                  <c:v> Brothers and Sisters</c:v>
                </c:pt>
                <c:pt idx="3">
                  <c:v>Friends </c:v>
                </c:pt>
                <c:pt idx="4">
                  <c:v>Colleagues</c:v>
                </c:pt>
              </c:strCache>
            </c:strRef>
          </c:cat>
          <c:val>
            <c:numRef>
              <c:f>Лист1!$C$12:$G$12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14</c:v>
                </c:pt>
                <c:pt idx="3">
                  <c:v>11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7B-C44B-AA05-F65D15BA0B53}"/>
            </c:ext>
          </c:extLst>
        </c:ser>
        <c:ser>
          <c:idx val="3"/>
          <c:order val="3"/>
          <c:tx>
            <c:strRef>
              <c:f>Лист1!$B$13</c:f>
              <c:strCache>
                <c:ptCount val="1"/>
                <c:pt idx="0">
                  <c:v>Code-Switching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Лист1!$C$9:$G$9</c:f>
              <c:strCache>
                <c:ptCount val="5"/>
                <c:pt idx="0">
                  <c:v>Grandparents  </c:v>
                </c:pt>
                <c:pt idx="1">
                  <c:v>Parents</c:v>
                </c:pt>
                <c:pt idx="2">
                  <c:v> Brothers and Sisters</c:v>
                </c:pt>
                <c:pt idx="3">
                  <c:v>Friends </c:v>
                </c:pt>
                <c:pt idx="4">
                  <c:v>Colleagues</c:v>
                </c:pt>
              </c:strCache>
            </c:strRef>
          </c:cat>
          <c:val>
            <c:numRef>
              <c:f>Лист1!$C$13:$G$13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7B-C44B-AA05-F65D15BA0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5091824"/>
        <c:axId val="2055093472"/>
      </c:barChart>
      <c:catAx>
        <c:axId val="205509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5093472"/>
        <c:crosses val="autoZero"/>
        <c:auto val="1"/>
        <c:lblAlgn val="ctr"/>
        <c:lblOffset val="100"/>
        <c:noMultiLvlLbl val="0"/>
      </c:catAx>
      <c:valAx>
        <c:axId val="205509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509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Лист2!$K$53</c:f>
              <c:strCache>
                <c:ptCount val="1"/>
                <c:pt idx="0">
                  <c:v>every day</c:v>
                </c:pt>
              </c:strCache>
            </c:strRef>
          </c:tx>
          <c:invertIfNegative val="0"/>
          <c:cat>
            <c:strRef>
              <c:f>Лист2!$L$52:$P$52</c:f>
              <c:strCache>
                <c:ptCount val="5"/>
                <c:pt idx="0">
                  <c:v>At home</c:v>
                </c:pt>
                <c:pt idx="1">
                  <c:v>At work</c:v>
                </c:pt>
                <c:pt idx="2">
                  <c:v>In cafes and restaurants</c:v>
                </c:pt>
                <c:pt idx="3">
                  <c:v>In shops</c:v>
                </c:pt>
                <c:pt idx="4">
                  <c:v>On the market</c:v>
                </c:pt>
              </c:strCache>
            </c:strRef>
          </c:cat>
          <c:val>
            <c:numRef>
              <c:f>Лист2!$L$53:$P$53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C2-4DAE-868A-DD5D5187665C}"/>
            </c:ext>
          </c:extLst>
        </c:ser>
        <c:ser>
          <c:idx val="1"/>
          <c:order val="1"/>
          <c:tx>
            <c:strRef>
              <c:f>Лист2!$K$54</c:f>
              <c:strCache>
                <c:ptCount val="1"/>
                <c:pt idx="0">
                  <c:v>often</c:v>
                </c:pt>
              </c:strCache>
            </c:strRef>
          </c:tx>
          <c:invertIfNegative val="0"/>
          <c:cat>
            <c:strRef>
              <c:f>Лист2!$L$52:$P$52</c:f>
              <c:strCache>
                <c:ptCount val="5"/>
                <c:pt idx="0">
                  <c:v>At home</c:v>
                </c:pt>
                <c:pt idx="1">
                  <c:v>At work</c:v>
                </c:pt>
                <c:pt idx="2">
                  <c:v>In cafes and restaurants</c:v>
                </c:pt>
                <c:pt idx="3">
                  <c:v>In shops</c:v>
                </c:pt>
                <c:pt idx="4">
                  <c:v>On the market</c:v>
                </c:pt>
              </c:strCache>
            </c:strRef>
          </c:cat>
          <c:val>
            <c:numRef>
              <c:f>Лист2!$L$54:$P$54</c:f>
              <c:numCache>
                <c:formatCode>General</c:formatCode>
                <c:ptCount val="5"/>
                <c:pt idx="0">
                  <c:v>9</c:v>
                </c:pt>
                <c:pt idx="1">
                  <c:v>7</c:v>
                </c:pt>
                <c:pt idx="2">
                  <c:v>8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C2-4DAE-868A-DD5D5187665C}"/>
            </c:ext>
          </c:extLst>
        </c:ser>
        <c:ser>
          <c:idx val="2"/>
          <c:order val="2"/>
          <c:tx>
            <c:strRef>
              <c:f>Лист2!$K$55</c:f>
              <c:strCache>
                <c:ptCount val="1"/>
                <c:pt idx="0">
                  <c:v>sometimes</c:v>
                </c:pt>
              </c:strCache>
            </c:strRef>
          </c:tx>
          <c:invertIfNegative val="0"/>
          <c:cat>
            <c:strRef>
              <c:f>Лист2!$L$52:$P$52</c:f>
              <c:strCache>
                <c:ptCount val="5"/>
                <c:pt idx="0">
                  <c:v>At home</c:v>
                </c:pt>
                <c:pt idx="1">
                  <c:v>At work</c:v>
                </c:pt>
                <c:pt idx="2">
                  <c:v>In cafes and restaurants</c:v>
                </c:pt>
                <c:pt idx="3">
                  <c:v>In shops</c:v>
                </c:pt>
                <c:pt idx="4">
                  <c:v>On the market</c:v>
                </c:pt>
              </c:strCache>
            </c:strRef>
          </c:cat>
          <c:val>
            <c:numRef>
              <c:f>Лист2!$L$55:$P$55</c:f>
              <c:numCache>
                <c:formatCode>General</c:formatCode>
                <c:ptCount val="5"/>
                <c:pt idx="0">
                  <c:v>12</c:v>
                </c:pt>
                <c:pt idx="1">
                  <c:v>6</c:v>
                </c:pt>
                <c:pt idx="2">
                  <c:v>8</c:v>
                </c:pt>
                <c:pt idx="3">
                  <c:v>6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C2-4DAE-868A-DD5D5187665C}"/>
            </c:ext>
          </c:extLst>
        </c:ser>
        <c:ser>
          <c:idx val="3"/>
          <c:order val="3"/>
          <c:tx>
            <c:strRef>
              <c:f>Лист2!$K$56</c:f>
              <c:strCache>
                <c:ptCount val="1"/>
                <c:pt idx="0">
                  <c:v>never</c:v>
                </c:pt>
              </c:strCache>
            </c:strRef>
          </c:tx>
          <c:invertIfNegative val="0"/>
          <c:cat>
            <c:strRef>
              <c:f>Лист2!$L$52:$P$52</c:f>
              <c:strCache>
                <c:ptCount val="5"/>
                <c:pt idx="0">
                  <c:v>At home</c:v>
                </c:pt>
                <c:pt idx="1">
                  <c:v>At work</c:v>
                </c:pt>
                <c:pt idx="2">
                  <c:v>In cafes and restaurants</c:v>
                </c:pt>
                <c:pt idx="3">
                  <c:v>In shops</c:v>
                </c:pt>
                <c:pt idx="4">
                  <c:v>On the market</c:v>
                </c:pt>
              </c:strCache>
            </c:strRef>
          </c:cat>
          <c:val>
            <c:numRef>
              <c:f>Лист2!$L$56:$P$56</c:f>
              <c:numCache>
                <c:formatCode>General</c:formatCode>
                <c:ptCount val="5"/>
                <c:pt idx="0">
                  <c:v>8</c:v>
                </c:pt>
                <c:pt idx="1">
                  <c:v>15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C2-4DAE-868A-DD5D51876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793912"/>
        <c:axId val="2135797032"/>
      </c:barChart>
      <c:catAx>
        <c:axId val="2135793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2135797032"/>
        <c:crosses val="autoZero"/>
        <c:auto val="1"/>
        <c:lblAlgn val="ctr"/>
        <c:lblOffset val="100"/>
        <c:noMultiLvlLbl val="0"/>
      </c:catAx>
      <c:valAx>
        <c:axId val="2135797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57939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503593" y="-1503593"/>
            <a:ext cx="10126514" cy="13133701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48477">
            <a:off x="319548" y="6825079"/>
            <a:ext cx="3206852" cy="1603426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256732" y="1573296"/>
            <a:ext cx="4089823" cy="4073847"/>
            <a:chOff x="0" y="0"/>
            <a:chExt cx="6502400" cy="6477000"/>
          </a:xfrm>
        </p:grpSpPr>
        <p:sp>
          <p:nvSpPr>
            <p:cNvPr id="6" name="Freeform 6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2013" t="1917" r="2110" b="183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043879" y="7139767"/>
            <a:ext cx="3731585" cy="2404632"/>
            <a:chOff x="0" y="0"/>
            <a:chExt cx="4975447" cy="3206176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4975447" cy="2069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 spc="288">
                  <a:solidFill>
                    <a:srgbClr val="000000"/>
                  </a:solidFill>
                  <a:latin typeface="Clear Sans Regular Italics"/>
                </a:rPr>
                <a:t>Svetlana A. Moskvitcheva </a:t>
              </a:r>
            </a:p>
            <a:p>
              <a:pPr>
                <a:lnSpc>
                  <a:spcPts val="4160"/>
                </a:lnSpc>
              </a:pPr>
              <a:endParaRPr lang="en-US" sz="3200" spc="288">
                <a:solidFill>
                  <a:srgbClr val="000000"/>
                </a:solidFill>
                <a:latin typeface="Clear Sans Regular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510851"/>
              <a:ext cx="4975447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527715" y="7139767"/>
            <a:ext cx="3731585" cy="1880757"/>
            <a:chOff x="0" y="0"/>
            <a:chExt cx="4975447" cy="250767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4975447" cy="1371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 spc="288">
                  <a:solidFill>
                    <a:srgbClr val="000000"/>
                  </a:solidFill>
                  <a:latin typeface="Clear Sans Regular Italics"/>
                </a:rPr>
                <a:t>Mammadali M.</a:t>
              </a:r>
            </a:p>
            <a:p>
              <a:pPr>
                <a:lnSpc>
                  <a:spcPts val="4160"/>
                </a:lnSpc>
              </a:pPr>
              <a:r>
                <a:rPr lang="en-US" sz="3200" spc="288">
                  <a:solidFill>
                    <a:srgbClr val="000000"/>
                  </a:solidFill>
                  <a:latin typeface="Clear Sans Regular Italics"/>
                </a:rPr>
                <a:t>Hasanov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812351"/>
              <a:ext cx="4975447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62990" y="206636"/>
            <a:ext cx="10352251" cy="3403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16"/>
              </a:lnSpc>
            </a:pPr>
            <a:r>
              <a:rPr lang="en-US" sz="4513" spc="45" dirty="0">
                <a:solidFill>
                  <a:srgbClr val="F2F0F4"/>
                </a:solidFill>
                <a:latin typeface="Clear Sans Bold"/>
              </a:rPr>
              <a:t>Ways and motivation to transmit </a:t>
            </a:r>
          </a:p>
          <a:p>
            <a:pPr>
              <a:lnSpc>
                <a:spcPts val="5416"/>
              </a:lnSpc>
            </a:pPr>
            <a:r>
              <a:rPr lang="en-US" sz="4513" spc="45" dirty="0">
                <a:solidFill>
                  <a:srgbClr val="F2F0F4"/>
                </a:solidFill>
                <a:latin typeface="Clear Sans Bold"/>
              </a:rPr>
              <a:t>the Azerbaijani language in Moscow Azerbaijani community</a:t>
            </a:r>
          </a:p>
          <a:p>
            <a:pPr>
              <a:lnSpc>
                <a:spcPts val="5416"/>
              </a:lnSpc>
            </a:pPr>
            <a:endParaRPr lang="en-US" sz="4513" spc="45" dirty="0">
              <a:solidFill>
                <a:srgbClr val="F2F0F4"/>
              </a:solidFill>
              <a:latin typeface="Clear Sans Bold"/>
            </a:endParaRPr>
          </a:p>
          <a:p>
            <a:pPr>
              <a:lnSpc>
                <a:spcPts val="5416"/>
              </a:lnSpc>
            </a:pPr>
            <a:endParaRPr lang="en-US" sz="4513" spc="45" dirty="0">
              <a:solidFill>
                <a:srgbClr val="F2F0F4"/>
              </a:solidFill>
              <a:latin typeface="Clear Sans Bold"/>
            </a:endParaRPr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3133701" y="1535196"/>
            <a:ext cx="4089823" cy="4073847"/>
            <a:chOff x="0" y="0"/>
            <a:chExt cx="6502400" cy="6477000"/>
          </a:xfrm>
        </p:grpSpPr>
        <p:sp>
          <p:nvSpPr>
            <p:cNvPr id="16" name="Freeform 16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2013" t="-22120" r="2110" b="-6216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15703704" y="332653"/>
            <a:ext cx="15294592" cy="6815465"/>
          </a:xfrm>
          <a:prstGeom prst="rect">
            <a:avLst/>
          </a:prstGeom>
          <a:solidFill>
            <a:srgbClr val="7ED957"/>
          </a:solidFill>
        </p:spPr>
      </p:sp>
      <p:sp>
        <p:nvSpPr>
          <p:cNvPr id="3" name="TextBox 3"/>
          <p:cNvSpPr txBox="1"/>
          <p:nvPr/>
        </p:nvSpPr>
        <p:spPr>
          <a:xfrm>
            <a:off x="151558" y="206827"/>
            <a:ext cx="18745200" cy="683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17"/>
              </a:lnSpc>
            </a:pPr>
            <a:r>
              <a:rPr lang="en-US" sz="3200" spc="134" dirty="0">
                <a:latin typeface="Clear Sans Bold"/>
              </a:rPr>
              <a:t>Use of the Azerbaijani language (standard and / or dialect) when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6544841" y="843690"/>
            <a:ext cx="1181439" cy="590720"/>
          </a:xfrm>
          <a:prstGeom prst="rect">
            <a:avLst/>
          </a:prstGeom>
        </p:spPr>
      </p:pic>
      <p:graphicFrame>
        <p:nvGraphicFramePr>
          <p:cNvPr id="5" name="Содержимое 3">
            <a:extLst>
              <a:ext uri="{FF2B5EF4-FFF2-40B4-BE49-F238E27FC236}">
                <a16:creationId xmlns:a16="http://schemas.microsoft.com/office/drawing/2014/main" id="{2271720B-E98F-426E-BB35-0801177806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898985"/>
              </p:ext>
            </p:extLst>
          </p:nvPr>
        </p:nvGraphicFramePr>
        <p:xfrm>
          <a:off x="151558" y="2966357"/>
          <a:ext cx="17755442" cy="731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1571711" y="5290099"/>
            <a:ext cx="5601044" cy="280052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43839" y="-1150958"/>
            <a:ext cx="331844" cy="4359315"/>
          </a:xfrm>
          <a:prstGeom prst="rect">
            <a:avLst/>
          </a:prstGeom>
          <a:solidFill>
            <a:srgbClr val="FFDE59"/>
          </a:solidFill>
        </p:spPr>
      </p:sp>
      <p:grpSp>
        <p:nvGrpSpPr>
          <p:cNvPr id="4" name="Group 4"/>
          <p:cNvGrpSpPr/>
          <p:nvPr/>
        </p:nvGrpSpPr>
        <p:grpSpPr>
          <a:xfrm>
            <a:off x="949776" y="7483207"/>
            <a:ext cx="519971" cy="51997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58645" y="1563966"/>
            <a:ext cx="13856610" cy="2007109"/>
            <a:chOff x="0" y="0"/>
            <a:chExt cx="18475481" cy="2676145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18475481" cy="1502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 spc="315">
                  <a:solidFill>
                    <a:srgbClr val="000000"/>
                  </a:solidFill>
                  <a:latin typeface="Clear Sans Regular Bold Italics"/>
                </a:rPr>
                <a:t>Representations regarding the Azerbaijani language</a:t>
              </a:r>
            </a:p>
            <a:p>
              <a:pPr>
                <a:lnSpc>
                  <a:spcPts val="4550"/>
                </a:lnSpc>
              </a:pPr>
              <a:endParaRPr lang="en-US" sz="3500" spc="315">
                <a:solidFill>
                  <a:srgbClr val="000000"/>
                </a:solidFill>
                <a:latin typeface="Clear Sans Regular Bold Itali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66850"/>
              <a:ext cx="18475481" cy="481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1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819400" y="3219841"/>
            <a:ext cx="14517664" cy="5091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12"/>
              </a:lnSpc>
            </a:pPr>
            <a:r>
              <a:rPr lang="en-US" sz="2000" spc="26" dirty="0">
                <a:solidFill>
                  <a:srgbClr val="000000"/>
                </a:solidFill>
                <a:latin typeface="Clear Sans Regular Bold"/>
              </a:rPr>
              <a:t>Need to know Azerbaijani if you live in the Russian Federation: </a:t>
            </a:r>
            <a:r>
              <a:rPr lang="en-US" sz="2800" b="1" spc="26" dirty="0">
                <a:solidFill>
                  <a:srgbClr val="000000"/>
                </a:solidFill>
                <a:latin typeface="Clear Sans Regular Bold"/>
              </a:rPr>
              <a:t>88%</a:t>
            </a:r>
            <a:r>
              <a:rPr lang="en-US" sz="2000" spc="26" dirty="0">
                <a:solidFill>
                  <a:srgbClr val="000000"/>
                </a:solidFill>
                <a:latin typeface="Clear Sans Regular Bold"/>
              </a:rPr>
              <a:t> (yes) 			– </a:t>
            </a:r>
            <a:r>
              <a:rPr lang="en-US" sz="2000" spc="26">
                <a:solidFill>
                  <a:srgbClr val="000000"/>
                </a:solidFill>
                <a:latin typeface="Clear Sans Regular Bold"/>
              </a:rPr>
              <a:t>	</a:t>
            </a:r>
            <a:r>
              <a:rPr lang="en-US" sz="2400" b="1" spc="26">
                <a:solidFill>
                  <a:srgbClr val="000000"/>
                </a:solidFill>
                <a:latin typeface="Clear Sans Regular Bold"/>
              </a:rPr>
              <a:t>78,9%</a:t>
            </a:r>
            <a:r>
              <a:rPr lang="en-US" sz="2000" spc="26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2000" spc="26" dirty="0">
                <a:solidFill>
                  <a:srgbClr val="000000"/>
                </a:solidFill>
                <a:latin typeface="Clear Sans Regular Bold"/>
              </a:rPr>
              <a:t>(all respondents)</a:t>
            </a:r>
          </a:p>
          <a:p>
            <a:pPr>
              <a:lnSpc>
                <a:spcPts val="4012"/>
              </a:lnSpc>
            </a:pPr>
            <a:r>
              <a:rPr lang="en-US" sz="2000" spc="17" dirty="0">
                <a:solidFill>
                  <a:srgbClr val="000000"/>
                </a:solidFill>
                <a:latin typeface="Arimo Bold"/>
              </a:rPr>
              <a:t>Need of courses of Azerbaijani in Russia: </a:t>
            </a:r>
            <a:r>
              <a:rPr lang="en-US" sz="2400" b="1" spc="17" dirty="0">
                <a:solidFill>
                  <a:srgbClr val="000000"/>
                </a:solidFill>
                <a:latin typeface="Arimo Bold"/>
              </a:rPr>
              <a:t>85%</a:t>
            </a:r>
            <a:r>
              <a:rPr lang="en-US" sz="2000" spc="17" dirty="0">
                <a:solidFill>
                  <a:srgbClr val="000000"/>
                </a:solidFill>
                <a:latin typeface="Arimo Bold"/>
              </a:rPr>
              <a:t> (yes)						– 	</a:t>
            </a:r>
            <a:r>
              <a:rPr lang="en-US" sz="2400" b="1" spc="17" dirty="0">
                <a:solidFill>
                  <a:srgbClr val="000000"/>
                </a:solidFill>
                <a:latin typeface="Arimo Bold"/>
              </a:rPr>
              <a:t>65,8%</a:t>
            </a:r>
            <a:r>
              <a:rPr lang="en-US" sz="2000" spc="17" dirty="0">
                <a:solidFill>
                  <a:srgbClr val="000000"/>
                </a:solidFill>
                <a:latin typeface="Arimo Bold"/>
              </a:rPr>
              <a:t> (all respondents)</a:t>
            </a:r>
          </a:p>
          <a:p>
            <a:pPr>
              <a:lnSpc>
                <a:spcPts val="4012"/>
              </a:lnSpc>
            </a:pPr>
            <a:endParaRPr lang="en-US" sz="2000" spc="17" dirty="0">
              <a:solidFill>
                <a:srgbClr val="000000"/>
              </a:solidFill>
              <a:latin typeface="Arimo Bold"/>
            </a:endParaRPr>
          </a:p>
          <a:p>
            <a:pPr>
              <a:lnSpc>
                <a:spcPts val="4012"/>
              </a:lnSpc>
            </a:pPr>
            <a:r>
              <a:rPr lang="en-US" sz="2000" i="1" spc="17" dirty="0">
                <a:solidFill>
                  <a:srgbClr val="000000"/>
                </a:solidFill>
                <a:latin typeface="Arimo Bold"/>
              </a:rPr>
              <a:t>Would you like </a:t>
            </a:r>
          </a:p>
          <a:p>
            <a:pPr>
              <a:lnSpc>
                <a:spcPts val="4012"/>
              </a:lnSpc>
            </a:pPr>
            <a:r>
              <a:rPr lang="en-US" sz="2000" spc="17" dirty="0">
                <a:solidFill>
                  <a:srgbClr val="000000"/>
                </a:solidFill>
                <a:latin typeface="Arimo Bold"/>
              </a:rPr>
              <a:t>•your children to speak Azerbaijani: </a:t>
            </a:r>
            <a:r>
              <a:rPr lang="en-US" sz="2400" b="1" spc="17" dirty="0">
                <a:solidFill>
                  <a:srgbClr val="000000"/>
                </a:solidFill>
                <a:latin typeface="Arimo Bold"/>
              </a:rPr>
              <a:t>88%</a:t>
            </a:r>
            <a:r>
              <a:rPr lang="en-US" sz="2000" spc="17" dirty="0">
                <a:solidFill>
                  <a:srgbClr val="000000"/>
                </a:solidFill>
                <a:latin typeface="Arimo Bold"/>
              </a:rPr>
              <a:t> (yes)						– 	</a:t>
            </a:r>
            <a:r>
              <a:rPr lang="en-US" sz="2400" b="1" spc="17" dirty="0">
                <a:solidFill>
                  <a:srgbClr val="000000"/>
                </a:solidFill>
                <a:latin typeface="Arimo Bold"/>
              </a:rPr>
              <a:t>89,5%</a:t>
            </a:r>
            <a:r>
              <a:rPr lang="en-US" sz="2000" spc="17" dirty="0">
                <a:solidFill>
                  <a:srgbClr val="000000"/>
                </a:solidFill>
                <a:latin typeface="Arimo Bold"/>
              </a:rPr>
              <a:t> (all respondents)</a:t>
            </a:r>
          </a:p>
          <a:p>
            <a:pPr>
              <a:lnSpc>
                <a:spcPts val="4012"/>
              </a:lnSpc>
            </a:pPr>
            <a:r>
              <a:rPr lang="en-US" sz="2000" spc="17" dirty="0">
                <a:solidFill>
                  <a:srgbClr val="000000"/>
                </a:solidFill>
                <a:latin typeface="Arimo Bold"/>
              </a:rPr>
              <a:t>•to have Azerbaijani taught in schools of the Russian Federation as a course: </a:t>
            </a:r>
            <a:r>
              <a:rPr lang="en-US" sz="2400" b="1" spc="17" dirty="0">
                <a:solidFill>
                  <a:srgbClr val="000000"/>
                </a:solidFill>
                <a:latin typeface="Arimo Bold"/>
              </a:rPr>
              <a:t>67%</a:t>
            </a:r>
            <a:r>
              <a:rPr lang="en-US" sz="2000" spc="17" dirty="0">
                <a:solidFill>
                  <a:srgbClr val="000000"/>
                </a:solidFill>
                <a:latin typeface="Arimo Bold"/>
              </a:rPr>
              <a:t> (yes)	–	</a:t>
            </a:r>
            <a:r>
              <a:rPr lang="en-US" sz="2400" b="1" spc="17" dirty="0">
                <a:solidFill>
                  <a:srgbClr val="000000"/>
                </a:solidFill>
                <a:latin typeface="Arimo Bold"/>
              </a:rPr>
              <a:t>51,8%</a:t>
            </a:r>
            <a:r>
              <a:rPr lang="en-US" sz="2000" spc="17" dirty="0">
                <a:solidFill>
                  <a:srgbClr val="000000"/>
                </a:solidFill>
                <a:latin typeface="Arimo Bold"/>
              </a:rPr>
              <a:t> (all respondents)</a:t>
            </a:r>
          </a:p>
          <a:p>
            <a:pPr>
              <a:lnSpc>
                <a:spcPts val="4012"/>
              </a:lnSpc>
            </a:pPr>
            <a:r>
              <a:rPr lang="en-US" sz="2000" spc="17" dirty="0">
                <a:solidFill>
                  <a:srgbClr val="000000"/>
                </a:solidFill>
                <a:latin typeface="Arimo Bold"/>
              </a:rPr>
              <a:t>•to have schools with Russian-Azerbaijani bilingual programs in the Russian Federation: </a:t>
            </a:r>
            <a:r>
              <a:rPr lang="en-US" sz="2400" b="1" spc="17" dirty="0">
                <a:solidFill>
                  <a:srgbClr val="000000"/>
                </a:solidFill>
                <a:latin typeface="Arimo Bold"/>
              </a:rPr>
              <a:t>58%</a:t>
            </a:r>
            <a:r>
              <a:rPr lang="en-US" sz="2000" spc="17" dirty="0">
                <a:solidFill>
                  <a:srgbClr val="000000"/>
                </a:solidFill>
                <a:latin typeface="Arimo Bold"/>
              </a:rPr>
              <a:t> (yes)	</a:t>
            </a:r>
            <a:r>
              <a:rPr lang="en-US" sz="2400" b="1" spc="17" dirty="0">
                <a:solidFill>
                  <a:srgbClr val="000000"/>
                </a:solidFill>
                <a:latin typeface="Arimo Bold"/>
              </a:rPr>
              <a:t>74,6%</a:t>
            </a:r>
            <a:r>
              <a:rPr lang="en-US" sz="2000" spc="17" dirty="0">
                <a:solidFill>
                  <a:srgbClr val="000000"/>
                </a:solidFill>
                <a:latin typeface="Arimo Bold"/>
              </a:rPr>
              <a:t> (all respondents)</a:t>
            </a:r>
          </a:p>
          <a:p>
            <a:pPr>
              <a:lnSpc>
                <a:spcPts val="4012"/>
              </a:lnSpc>
            </a:pPr>
            <a:endParaRPr lang="en-US" sz="2000" spc="17" dirty="0">
              <a:solidFill>
                <a:srgbClr val="000000"/>
              </a:solidFill>
              <a:latin typeface="Arimo Bold"/>
            </a:endParaRPr>
          </a:p>
          <a:p>
            <a:pPr>
              <a:lnSpc>
                <a:spcPts val="4012"/>
              </a:lnSpc>
            </a:pPr>
            <a:r>
              <a:rPr lang="en-US" sz="2000" spc="17" dirty="0">
                <a:solidFill>
                  <a:srgbClr val="000000"/>
                </a:solidFill>
                <a:latin typeface="Arimo Bold"/>
              </a:rPr>
              <a:t>Is it important to know Azerbaijani if you live in the Russian Federation: </a:t>
            </a:r>
            <a:r>
              <a:rPr lang="en-US" sz="2400" b="1" spc="17" dirty="0">
                <a:solidFill>
                  <a:srgbClr val="000000"/>
                </a:solidFill>
                <a:latin typeface="Arimo Bold"/>
              </a:rPr>
              <a:t>82%</a:t>
            </a:r>
            <a:r>
              <a:rPr lang="en-US" sz="2000" spc="17" dirty="0">
                <a:solidFill>
                  <a:srgbClr val="000000"/>
                </a:solidFill>
                <a:latin typeface="Arimo Bold"/>
              </a:rPr>
              <a:t> (yes)		–	</a:t>
            </a:r>
            <a:r>
              <a:rPr lang="en-US" sz="2400" b="1" spc="17" dirty="0">
                <a:solidFill>
                  <a:srgbClr val="000000"/>
                </a:solidFill>
                <a:latin typeface="Arimo Bold"/>
              </a:rPr>
              <a:t>78,9%</a:t>
            </a:r>
            <a:r>
              <a:rPr lang="en-US" sz="2000" spc="17" dirty="0">
                <a:solidFill>
                  <a:srgbClr val="000000"/>
                </a:solidFill>
                <a:latin typeface="Arimo Bold"/>
              </a:rPr>
              <a:t> (all respondents)</a:t>
            </a:r>
          </a:p>
          <a:p>
            <a:pPr>
              <a:lnSpc>
                <a:spcPts val="4312"/>
              </a:lnSpc>
            </a:pPr>
            <a:endParaRPr lang="en-US" sz="1799" spc="17" dirty="0">
              <a:solidFill>
                <a:srgbClr val="000000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619500"/>
            <a:ext cx="10633391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000"/>
              </a:lnSpc>
            </a:pPr>
            <a:r>
              <a:rPr lang="en-US" sz="10000" spc="100">
                <a:solidFill>
                  <a:srgbClr val="F2F0F4"/>
                </a:solidFill>
                <a:latin typeface="Clear Sans Bold"/>
              </a:rPr>
              <a:t>THANK YOU</a:t>
            </a:r>
          </a:p>
        </p:txBody>
      </p:sp>
      <p:sp>
        <p:nvSpPr>
          <p:cNvPr id="3" name="AutoShape 3"/>
          <p:cNvSpPr/>
          <p:nvPr/>
        </p:nvSpPr>
        <p:spPr>
          <a:xfrm rot="-5400000">
            <a:off x="5042686" y="4912471"/>
            <a:ext cx="331844" cy="8359815"/>
          </a:xfrm>
          <a:prstGeom prst="rect">
            <a:avLst/>
          </a:prstGeom>
          <a:solidFill>
            <a:srgbClr val="FFDE59"/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9523220" y="0"/>
            <a:ext cx="8764780" cy="6186283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679699">
            <a:off x="12728127" y="1611357"/>
            <a:ext cx="3206852" cy="16034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598245" y="1191435"/>
            <a:ext cx="1181439" cy="59072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5400000">
            <a:off x="4718696" y="-1488700"/>
            <a:ext cx="331844" cy="6800583"/>
          </a:xfrm>
          <a:prstGeom prst="rect">
            <a:avLst/>
          </a:prstGeom>
          <a:solidFill>
            <a:srgbClr val="7ED957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340802" y="5336766"/>
            <a:ext cx="6148390" cy="532860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8347049"/>
            <a:ext cx="911251" cy="91125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209800" y="590511"/>
            <a:ext cx="15332358" cy="1126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en-US" sz="3400" spc="102" dirty="0">
                <a:solidFill>
                  <a:srgbClr val="000000"/>
                </a:solidFill>
                <a:latin typeface="Clear Sans Bold"/>
              </a:rPr>
              <a:t>Dynamics of growth of the Azerbaijani population</a:t>
            </a:r>
          </a:p>
          <a:p>
            <a:pPr>
              <a:lnSpc>
                <a:spcPts val="4419"/>
              </a:lnSpc>
            </a:pPr>
            <a:r>
              <a:rPr lang="en-US" sz="3400" spc="102" dirty="0">
                <a:solidFill>
                  <a:srgbClr val="000000"/>
                </a:solidFill>
                <a:latin typeface="Clear Sans Bold"/>
              </a:rPr>
              <a:t>in the</a:t>
            </a:r>
            <a:r>
              <a:rPr lang="ru-RU" sz="3400" spc="102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400" spc="102" dirty="0">
                <a:solidFill>
                  <a:srgbClr val="000000"/>
                </a:solidFill>
                <a:latin typeface="Clear Sans Bold"/>
              </a:rPr>
              <a:t>Russian Federation and Moscow according to population censuses</a:t>
            </a:r>
          </a:p>
        </p:txBody>
      </p:sp>
      <p:graphicFrame>
        <p:nvGraphicFramePr>
          <p:cNvPr id="8" name="Содержимое 5">
            <a:extLst>
              <a:ext uri="{FF2B5EF4-FFF2-40B4-BE49-F238E27FC236}">
                <a16:creationId xmlns:a16="http://schemas.microsoft.com/office/drawing/2014/main" id="{F7C37658-1BBC-4966-B868-F389E8BF78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675206"/>
              </p:ext>
            </p:extLst>
          </p:nvPr>
        </p:nvGraphicFramePr>
        <p:xfrm>
          <a:off x="2535583" y="2285931"/>
          <a:ext cx="7787486" cy="714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Содержимое 6">
            <a:extLst>
              <a:ext uri="{FF2B5EF4-FFF2-40B4-BE49-F238E27FC236}">
                <a16:creationId xmlns:a16="http://schemas.microsoft.com/office/drawing/2014/main" id="{26C7C966-8D63-4A13-941D-7B99EFB69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104414"/>
              </p:ext>
            </p:extLst>
          </p:nvPr>
        </p:nvGraphicFramePr>
        <p:xfrm>
          <a:off x="10323069" y="2554267"/>
          <a:ext cx="6934198" cy="661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4710" y="1819157"/>
            <a:ext cx="10673572" cy="6726032"/>
            <a:chOff x="0" y="0"/>
            <a:chExt cx="14231430" cy="8968042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4231425" cy="244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spc="60" dirty="0">
                  <a:solidFill>
                    <a:srgbClr val="000000"/>
                  </a:solidFill>
                  <a:latin typeface="Clear Sans Bold"/>
                </a:rPr>
                <a:t>Principles of respondent selection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527362"/>
              <a:ext cx="14231430" cy="5440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2800" spc="12" dirty="0">
                  <a:solidFill>
                    <a:srgbClr val="000000"/>
                  </a:solidFill>
                  <a:latin typeface="Arimo"/>
                </a:rPr>
                <a:t>• </a:t>
              </a:r>
              <a:r>
                <a:rPr lang="en-US" sz="2800" spc="24" dirty="0">
                  <a:solidFill>
                    <a:srgbClr val="000000"/>
                  </a:solidFill>
                  <a:latin typeface="Clear Sans Regular"/>
                </a:rPr>
                <a:t>150 people interviewed </a:t>
              </a:r>
            </a:p>
            <a:p>
              <a:pPr>
                <a:lnSpc>
                  <a:spcPts val="3600"/>
                </a:lnSpc>
              </a:pPr>
              <a:r>
                <a:rPr lang="en-US" sz="2800" spc="12" dirty="0">
                  <a:solidFill>
                    <a:srgbClr val="000000"/>
                  </a:solidFill>
                  <a:latin typeface="Arimo"/>
                </a:rPr>
                <a:t>•Survey method:  Google forms (50 questions)</a:t>
              </a:r>
            </a:p>
            <a:p>
              <a:pPr>
                <a:lnSpc>
                  <a:spcPts val="3600"/>
                </a:lnSpc>
              </a:pPr>
              <a:r>
                <a:rPr lang="en-US" sz="2800" spc="12" dirty="0">
                  <a:solidFill>
                    <a:srgbClr val="000000"/>
                  </a:solidFill>
                  <a:latin typeface="Arimo"/>
                </a:rPr>
                <a:t>Sampling: </a:t>
              </a:r>
            </a:p>
            <a:p>
              <a:pPr>
                <a:lnSpc>
                  <a:spcPts val="3600"/>
                </a:lnSpc>
              </a:pPr>
              <a:r>
                <a:rPr lang="en-US" sz="2800" spc="12" dirty="0">
                  <a:solidFill>
                    <a:srgbClr val="000000"/>
                  </a:solidFill>
                  <a:latin typeface="Arimo"/>
                </a:rPr>
                <a:t>•age cohort 18 – 29 </a:t>
              </a:r>
            </a:p>
            <a:p>
              <a:pPr>
                <a:lnSpc>
                  <a:spcPts val="3600"/>
                </a:lnSpc>
              </a:pPr>
              <a:r>
                <a:rPr lang="en-US" sz="2800" spc="12" dirty="0">
                  <a:solidFill>
                    <a:srgbClr val="000000"/>
                  </a:solidFill>
                  <a:latin typeface="Arimo"/>
                </a:rPr>
                <a:t>•permanent resident in Moscow</a:t>
              </a:r>
            </a:p>
            <a:p>
              <a:pPr>
                <a:lnSpc>
                  <a:spcPts val="3600"/>
                </a:lnSpc>
              </a:pPr>
              <a:r>
                <a:rPr lang="en-US" sz="2800" spc="12" dirty="0">
                  <a:solidFill>
                    <a:srgbClr val="000000"/>
                  </a:solidFill>
                  <a:latin typeface="Arimo"/>
                </a:rPr>
                <a:t>•residence is not connected with profession (diplomat et al.) </a:t>
              </a:r>
            </a:p>
            <a:p>
              <a:pPr>
                <a:lnSpc>
                  <a:spcPts val="3600"/>
                </a:lnSpc>
              </a:pPr>
              <a:r>
                <a:rPr lang="en-US" sz="2800" spc="12" dirty="0">
                  <a:solidFill>
                    <a:srgbClr val="000000"/>
                  </a:solidFill>
                  <a:latin typeface="Arimo"/>
                </a:rPr>
                <a:t>•Most of life spent in the RF</a:t>
              </a:r>
            </a:p>
            <a:p>
              <a:pPr>
                <a:lnSpc>
                  <a:spcPts val="3600"/>
                </a:lnSpc>
              </a:pPr>
              <a:r>
                <a:rPr lang="en-US" sz="2800" spc="12" dirty="0">
                  <a:solidFill>
                    <a:srgbClr val="000000"/>
                  </a:solidFill>
                  <a:latin typeface="Arimo"/>
                </a:rPr>
                <a:t>Total of 34 respondents  </a:t>
              </a:r>
            </a:p>
            <a:p>
              <a:pPr>
                <a:lnSpc>
                  <a:spcPts val="3600"/>
                </a:lnSpc>
              </a:pPr>
              <a:endParaRPr lang="en-US" sz="1200" spc="12" dirty="0">
                <a:solidFill>
                  <a:srgbClr val="000000"/>
                </a:solidFill>
                <a:latin typeface="Arimo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334493" y="1324060"/>
            <a:ext cx="1181439" cy="59072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0000">
            <a:off x="4588696" y="4773790"/>
            <a:ext cx="331844" cy="8359815"/>
          </a:xfrm>
          <a:prstGeom prst="rect">
            <a:avLst/>
          </a:prstGeom>
          <a:solidFill>
            <a:srgbClr val="7ED957"/>
          </a:solidFill>
        </p:spPr>
      </p:sp>
      <p:sp>
        <p:nvSpPr>
          <p:cNvPr id="7" name="AutoShape 7"/>
          <p:cNvSpPr/>
          <p:nvPr/>
        </p:nvSpPr>
        <p:spPr>
          <a:xfrm>
            <a:off x="13636947" y="6226581"/>
            <a:ext cx="4967043" cy="4269585"/>
          </a:xfrm>
          <a:prstGeom prst="rect">
            <a:avLst/>
          </a:prstGeom>
          <a:solidFill>
            <a:srgbClr val="FFDE59"/>
          </a:solid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629852" y="2972674"/>
            <a:ext cx="6285651" cy="6285626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r="-55641"/>
              </a:stretch>
            </a:blip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-1446087" y="-2533919"/>
            <a:ext cx="4949574" cy="42896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2134573" y="-8185896"/>
            <a:ext cx="331844" cy="18761035"/>
          </a:xfrm>
          <a:prstGeom prst="rect">
            <a:avLst/>
          </a:prstGeom>
          <a:solidFill>
            <a:srgbClr val="000000">
              <a:alpha val="13725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3174584" y="442912"/>
            <a:ext cx="14392823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7699" spc="76" dirty="0">
                <a:solidFill>
                  <a:srgbClr val="F2F0F4"/>
                </a:solidFill>
                <a:latin typeface="Clear Sans Bold"/>
              </a:rPr>
              <a:t>Sociodemographic indicators</a:t>
            </a:r>
          </a:p>
        </p:txBody>
      </p:sp>
      <p:sp>
        <p:nvSpPr>
          <p:cNvPr id="4" name="AutoShape 4"/>
          <p:cNvSpPr/>
          <p:nvPr/>
        </p:nvSpPr>
        <p:spPr>
          <a:xfrm rot="-5400000">
            <a:off x="8978078" y="-288140"/>
            <a:ext cx="331844" cy="18761035"/>
          </a:xfrm>
          <a:prstGeom prst="rect">
            <a:avLst/>
          </a:prstGeom>
          <a:solidFill>
            <a:srgbClr val="000000">
              <a:alpha val="13725"/>
            </a:srgb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1847" y="-1963468"/>
            <a:ext cx="4949574" cy="42896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0759B3-6395-4EA2-AAE5-60C242108DD9}"/>
              </a:ext>
            </a:extLst>
          </p:cNvPr>
          <p:cNvSpPr txBox="1"/>
          <p:nvPr/>
        </p:nvSpPr>
        <p:spPr>
          <a:xfrm>
            <a:off x="1143000" y="2650341"/>
            <a:ext cx="90302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Parents’ country of birth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18BE9F44-E8BD-42DB-BC65-CBBDC5153ED1}"/>
              </a:ext>
            </a:extLst>
          </p:cNvPr>
          <p:cNvSpPr txBox="1">
            <a:spLocks/>
          </p:cNvSpPr>
          <p:nvPr/>
        </p:nvSpPr>
        <p:spPr>
          <a:xfrm>
            <a:off x="9296400" y="2628900"/>
            <a:ext cx="6480175" cy="7572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latin typeface="Arial Black" panose="020B0A04020102020204" pitchFamily="34" charset="0"/>
              </a:rPr>
              <a:t>Parents’ country of residence </a:t>
            </a:r>
            <a:endParaRPr lang="ru-RU" sz="2800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C3B17372-7B96-6D43-A112-8F978276B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728181"/>
              </p:ext>
            </p:extLst>
          </p:nvPr>
        </p:nvGraphicFramePr>
        <p:xfrm>
          <a:off x="9906000" y="3407578"/>
          <a:ext cx="5870575" cy="455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E9EF667C-6891-7240-B287-6320EDCD91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366657"/>
              </p:ext>
            </p:extLst>
          </p:nvPr>
        </p:nvGraphicFramePr>
        <p:xfrm>
          <a:off x="1295401" y="3497738"/>
          <a:ext cx="6556374" cy="436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589035" y="-8217437"/>
            <a:ext cx="2326165" cy="18761035"/>
          </a:xfrm>
          <a:prstGeom prst="rect">
            <a:avLst/>
          </a:prstGeom>
          <a:solidFill>
            <a:srgbClr val="000000">
              <a:alpha val="13725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2514600" y="40680"/>
            <a:ext cx="16424407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GB" sz="7699" spc="76" dirty="0">
                <a:solidFill>
                  <a:srgbClr val="F2F0F4"/>
                </a:solidFill>
                <a:latin typeface="Clear Sans Bold"/>
              </a:rPr>
              <a:t>Respondents’ place of birth and</a:t>
            </a:r>
            <a:r>
              <a:rPr lang="ru-RU" sz="7699" spc="76" dirty="0">
                <a:solidFill>
                  <a:srgbClr val="F2F0F4"/>
                </a:solidFill>
                <a:latin typeface="Clear Sans Bold"/>
              </a:rPr>
              <a:t> </a:t>
            </a:r>
            <a:r>
              <a:rPr lang="en-GB" sz="7699" spc="76" dirty="0">
                <a:solidFill>
                  <a:srgbClr val="F2F0F4"/>
                </a:solidFill>
                <a:latin typeface="Clear Sans Bold"/>
              </a:rPr>
              <a:t>their life prospects</a:t>
            </a:r>
            <a:r>
              <a:rPr lang="ru-RU" sz="7699" spc="76" dirty="0">
                <a:solidFill>
                  <a:srgbClr val="F2F0F4"/>
                </a:solidFill>
                <a:latin typeface="Clear Sans Bold"/>
              </a:rPr>
              <a:t> </a:t>
            </a:r>
            <a:endParaRPr lang="en-US" sz="7699" spc="76" dirty="0">
              <a:solidFill>
                <a:srgbClr val="F2F0F4"/>
              </a:solidFill>
              <a:latin typeface="Clear Sans Bold"/>
            </a:endParaRPr>
          </a:p>
        </p:txBody>
      </p:sp>
      <p:sp>
        <p:nvSpPr>
          <p:cNvPr id="4" name="AutoShape 4"/>
          <p:cNvSpPr/>
          <p:nvPr/>
        </p:nvSpPr>
        <p:spPr>
          <a:xfrm rot="-5400000">
            <a:off x="8882390" y="-383828"/>
            <a:ext cx="523221" cy="18761035"/>
          </a:xfrm>
          <a:prstGeom prst="rect">
            <a:avLst/>
          </a:prstGeom>
          <a:solidFill>
            <a:schemeClr val="bg1">
              <a:alpha val="13725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1847" y="-1963468"/>
            <a:ext cx="4949574" cy="42896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0759B3-6395-4EA2-AAE5-60C242108DD9}"/>
              </a:ext>
            </a:extLst>
          </p:cNvPr>
          <p:cNvSpPr txBox="1"/>
          <p:nvPr/>
        </p:nvSpPr>
        <p:spPr>
          <a:xfrm>
            <a:off x="3297983" y="3580720"/>
            <a:ext cx="90302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Place of birth 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18BE9F44-E8BD-42DB-BC65-CBBDC5153ED1}"/>
              </a:ext>
            </a:extLst>
          </p:cNvPr>
          <p:cNvSpPr txBox="1">
            <a:spLocks/>
          </p:cNvSpPr>
          <p:nvPr/>
        </p:nvSpPr>
        <p:spPr>
          <a:xfrm>
            <a:off x="11815445" y="3452563"/>
            <a:ext cx="6480175" cy="7572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latin typeface="Arial Black" panose="020B0A04020102020204" pitchFamily="34" charset="0"/>
              </a:rPr>
              <a:t>Life prospects </a:t>
            </a:r>
          </a:p>
          <a:p>
            <a:endParaRPr lang="ru-RU" dirty="0"/>
          </a:p>
        </p:txBody>
      </p:sp>
      <p:graphicFrame>
        <p:nvGraphicFramePr>
          <p:cNvPr id="11" name="Содержимое 7">
            <a:extLst>
              <a:ext uri="{FF2B5EF4-FFF2-40B4-BE49-F238E27FC236}">
                <a16:creationId xmlns:a16="http://schemas.microsoft.com/office/drawing/2014/main" id="{9FC75FA6-2B34-4DA7-BC54-077B6DF8BD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972754"/>
              </p:ext>
            </p:extLst>
          </p:nvPr>
        </p:nvGraphicFramePr>
        <p:xfrm>
          <a:off x="9335061" y="3580720"/>
          <a:ext cx="7620000" cy="579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Содержимое 6">
            <a:extLst>
              <a:ext uri="{FF2B5EF4-FFF2-40B4-BE49-F238E27FC236}">
                <a16:creationId xmlns:a16="http://schemas.microsoft.com/office/drawing/2014/main" id="{3638C4AB-4D32-4A7F-B0F9-56B85C6D5D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550998"/>
              </p:ext>
            </p:extLst>
          </p:nvPr>
        </p:nvGraphicFramePr>
        <p:xfrm>
          <a:off x="1332939" y="3986200"/>
          <a:ext cx="6480175" cy="541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5762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354388" y="3353388"/>
            <a:ext cx="6939164" cy="6928061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id="4" name="TextBox 4"/>
          <p:cNvSpPr txBox="1"/>
          <p:nvPr/>
        </p:nvSpPr>
        <p:spPr>
          <a:xfrm rot="-2700000">
            <a:off x="9704873" y="5638177"/>
            <a:ext cx="9275675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6599" spc="65">
                <a:solidFill>
                  <a:srgbClr val="000000"/>
                </a:solidFill>
                <a:latin typeface="Clear Sans Bold"/>
              </a:rPr>
              <a:t>Language proficiency </a:t>
            </a:r>
          </a:p>
        </p:txBody>
      </p:sp>
      <p:sp>
        <p:nvSpPr>
          <p:cNvPr id="5" name="AutoShape 5"/>
          <p:cNvSpPr/>
          <p:nvPr/>
        </p:nvSpPr>
        <p:spPr>
          <a:xfrm rot="-5400000">
            <a:off x="3495536" y="-3582431"/>
            <a:ext cx="331844" cy="8359815"/>
          </a:xfrm>
          <a:prstGeom prst="rect">
            <a:avLst/>
          </a:prstGeom>
          <a:solidFill>
            <a:srgbClr val="7ED957"/>
          </a:solidFill>
        </p:spPr>
      </p:sp>
      <p:grpSp>
        <p:nvGrpSpPr>
          <p:cNvPr id="6" name="Group 6"/>
          <p:cNvGrpSpPr/>
          <p:nvPr/>
        </p:nvGrpSpPr>
        <p:grpSpPr>
          <a:xfrm>
            <a:off x="15371212" y="7370212"/>
            <a:ext cx="1888088" cy="188808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06883" y="1330325"/>
            <a:ext cx="7434483" cy="3657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3299" dirty="0">
                <a:solidFill>
                  <a:srgbClr val="000000"/>
                </a:solidFill>
                <a:latin typeface="Open Sans Bold"/>
              </a:rPr>
              <a:t>AZERBAIJANI</a:t>
            </a:r>
          </a:p>
          <a:p>
            <a:pPr>
              <a:lnSpc>
                <a:spcPts val="4619"/>
              </a:lnSpc>
            </a:pPr>
            <a:r>
              <a:rPr lang="en-US" sz="3299" dirty="0">
                <a:solidFill>
                  <a:srgbClr val="000000"/>
                </a:solidFill>
                <a:latin typeface="Open Sans"/>
              </a:rPr>
              <a:t>• Native (first language learned): 80%</a:t>
            </a:r>
          </a:p>
          <a:p>
            <a:pPr>
              <a:lnSpc>
                <a:spcPts val="4619"/>
              </a:lnSpc>
            </a:pPr>
            <a:r>
              <a:rPr lang="en-US" sz="3299" dirty="0">
                <a:solidFill>
                  <a:srgbClr val="000000"/>
                </a:solidFill>
                <a:latin typeface="Open Sans"/>
              </a:rPr>
              <a:t>• Language of childhood: 88%</a:t>
            </a:r>
          </a:p>
          <a:p>
            <a:pPr>
              <a:lnSpc>
                <a:spcPts val="4619"/>
              </a:lnSpc>
            </a:pPr>
            <a:r>
              <a:rPr lang="en-US" sz="3299" dirty="0">
                <a:solidFill>
                  <a:srgbClr val="000000"/>
                </a:solidFill>
                <a:latin typeface="Open Sans"/>
              </a:rPr>
              <a:t>• Leaned  at home: 91%</a:t>
            </a:r>
          </a:p>
          <a:p>
            <a:pPr>
              <a:lnSpc>
                <a:spcPts val="4619"/>
              </a:lnSpc>
            </a:pPr>
            <a:r>
              <a:rPr lang="en-US" sz="3299" dirty="0">
                <a:solidFill>
                  <a:srgbClr val="000000"/>
                </a:solidFill>
                <a:latin typeface="Open Sans"/>
              </a:rPr>
              <a:t>• kindergarten/school: 9%</a:t>
            </a:r>
          </a:p>
          <a:p>
            <a:pPr algn="ctr">
              <a:lnSpc>
                <a:spcPts val="7280"/>
              </a:lnSpc>
            </a:pPr>
            <a:endParaRPr lang="en-US" sz="199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06883" y="5266555"/>
            <a:ext cx="11451642" cy="4399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3299" dirty="0">
                <a:solidFill>
                  <a:srgbClr val="000000"/>
                </a:solidFill>
                <a:latin typeface="Open Sans Bold"/>
              </a:rPr>
              <a:t>RUSSIAN</a:t>
            </a:r>
          </a:p>
          <a:p>
            <a:pPr>
              <a:lnSpc>
                <a:spcPts val="4619"/>
              </a:lnSpc>
            </a:pPr>
            <a:r>
              <a:rPr lang="en-US" sz="3299" dirty="0">
                <a:solidFill>
                  <a:srgbClr val="000000"/>
                </a:solidFill>
                <a:latin typeface="Open Sans"/>
              </a:rPr>
              <a:t>• Native (first language learned)</a:t>
            </a:r>
            <a:r>
              <a:rPr lang="ru-RU" sz="3299" dirty="0">
                <a:solidFill>
                  <a:srgbClr val="000000"/>
                </a:solidFill>
                <a:latin typeface="Open Sans"/>
              </a:rPr>
              <a:t>:</a:t>
            </a:r>
            <a:r>
              <a:rPr lang="en-US" sz="3299" dirty="0">
                <a:solidFill>
                  <a:srgbClr val="000000"/>
                </a:solidFill>
                <a:latin typeface="Open Sans"/>
              </a:rPr>
              <a:t> 20%</a:t>
            </a:r>
          </a:p>
          <a:p>
            <a:pPr>
              <a:lnSpc>
                <a:spcPts val="4619"/>
              </a:lnSpc>
            </a:pPr>
            <a:r>
              <a:rPr lang="en-US" sz="3299" dirty="0">
                <a:solidFill>
                  <a:srgbClr val="000000"/>
                </a:solidFill>
                <a:latin typeface="Open Sans"/>
              </a:rPr>
              <a:t>• Language of childhood: 87%</a:t>
            </a:r>
          </a:p>
          <a:p>
            <a:pPr>
              <a:lnSpc>
                <a:spcPts val="4619"/>
              </a:lnSpc>
            </a:pPr>
            <a:r>
              <a:rPr lang="en-US" sz="3299" dirty="0">
                <a:solidFill>
                  <a:srgbClr val="000000"/>
                </a:solidFill>
                <a:latin typeface="Open Sans"/>
              </a:rPr>
              <a:t>• Leaned  at home: 52%</a:t>
            </a:r>
          </a:p>
          <a:p>
            <a:pPr>
              <a:lnSpc>
                <a:spcPts val="4619"/>
              </a:lnSpc>
            </a:pPr>
            <a:r>
              <a:rPr lang="en-US" sz="3299" dirty="0">
                <a:solidFill>
                  <a:srgbClr val="000000"/>
                </a:solidFill>
                <a:latin typeface="Open Sans"/>
              </a:rPr>
              <a:t>• Kindergarten/school: 48% </a:t>
            </a:r>
          </a:p>
          <a:p>
            <a:pPr>
              <a:lnSpc>
                <a:spcPts val="4619"/>
              </a:lnSpc>
            </a:pPr>
            <a:endParaRPr lang="en-US" sz="3299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7280"/>
              </a:lnSpc>
            </a:pPr>
            <a:endParaRPr lang="en-US" sz="3299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1120" y="1100783"/>
            <a:ext cx="12376880" cy="999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97"/>
              </a:lnSpc>
            </a:pPr>
            <a:r>
              <a:rPr lang="en-US" sz="6074" spc="182" dirty="0">
                <a:latin typeface="Clear Sans Bold"/>
              </a:rPr>
              <a:t>Most familiar </a:t>
            </a:r>
            <a:r>
              <a:rPr lang="en-US" sz="6074" spc="182" dirty="0">
                <a:solidFill>
                  <a:srgbClr val="000000"/>
                </a:solidFill>
                <a:latin typeface="Clear Sans Bold"/>
              </a:rPr>
              <a:t>Language(s)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733340" y="1324060"/>
            <a:ext cx="1181439" cy="59072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5400000">
            <a:off x="5042686" y="4912471"/>
            <a:ext cx="331844" cy="8359815"/>
          </a:xfrm>
          <a:prstGeom prst="rect">
            <a:avLst/>
          </a:prstGeom>
          <a:solidFill>
            <a:srgbClr val="7ED957"/>
          </a:solidFill>
        </p:spPr>
      </p:sp>
      <p:graphicFrame>
        <p:nvGraphicFramePr>
          <p:cNvPr id="5" name="Содержимое 3">
            <a:extLst>
              <a:ext uri="{FF2B5EF4-FFF2-40B4-BE49-F238E27FC236}">
                <a16:creationId xmlns:a16="http://schemas.microsoft.com/office/drawing/2014/main" id="{71A9BCA3-DB58-46AE-9F8D-015E5078A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446937"/>
              </p:ext>
            </p:extLst>
          </p:nvPr>
        </p:nvGraphicFramePr>
        <p:xfrm>
          <a:off x="2938524" y="2230212"/>
          <a:ext cx="12899984" cy="66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40479" y="1627359"/>
            <a:ext cx="8407040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en-US" sz="3400" spc="102" dirty="0">
                <a:solidFill>
                  <a:srgbClr val="000000"/>
                </a:solidFill>
                <a:latin typeface="Clear Sans Bold"/>
              </a:rPr>
              <a:t>Which language(s) do you speak with</a:t>
            </a:r>
          </a:p>
          <a:p>
            <a:pPr>
              <a:lnSpc>
                <a:spcPts val="4420"/>
              </a:lnSpc>
            </a:pPr>
            <a:endParaRPr lang="en-US" sz="3400" spc="102" dirty="0">
              <a:solidFill>
                <a:srgbClr val="000000"/>
              </a:solidFill>
              <a:latin typeface="Clear Sans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95504" y="482628"/>
            <a:ext cx="1181439" cy="5907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16963940" y="8962940"/>
            <a:ext cx="1181439" cy="5907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401800" y="-2631802"/>
            <a:ext cx="4949574" cy="42896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74787" y="8618220"/>
            <a:ext cx="4949574" cy="428963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91770" y="330630"/>
            <a:ext cx="7104459" cy="84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0"/>
              </a:lnSpc>
              <a:spcBef>
                <a:spcPct val="0"/>
              </a:spcBef>
            </a:pPr>
            <a:r>
              <a:rPr lang="en-US" sz="5300" spc="476">
                <a:solidFill>
                  <a:srgbClr val="000000"/>
                </a:solidFill>
                <a:latin typeface="Clear Sans Regular Bold"/>
              </a:rPr>
              <a:t>Language Practices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BFEE05CF-7F1A-6B4A-AE41-5E6BDEF52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075928"/>
              </p:ext>
            </p:extLst>
          </p:nvPr>
        </p:nvGraphicFramePr>
        <p:xfrm>
          <a:off x="3886198" y="2727179"/>
          <a:ext cx="9677402" cy="5692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95504" y="482628"/>
            <a:ext cx="1181439" cy="5907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16963940" y="8962940"/>
            <a:ext cx="1181439" cy="5907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401800" y="-2631802"/>
            <a:ext cx="4949574" cy="42896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74787" y="8618220"/>
            <a:ext cx="4949574" cy="42896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72883" y="1657830"/>
            <a:ext cx="16942231" cy="1093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en-US" sz="3400" spc="102" dirty="0">
                <a:solidFill>
                  <a:srgbClr val="000000"/>
                </a:solidFill>
                <a:latin typeface="Clear Sans Bold"/>
              </a:rPr>
              <a:t>Situations (domains) of using the standard Azerbaijani language and dialect </a:t>
            </a:r>
          </a:p>
          <a:p>
            <a:pPr>
              <a:lnSpc>
                <a:spcPts val="4420"/>
              </a:lnSpc>
            </a:pPr>
            <a:endParaRPr lang="en-US" sz="3400" spc="102" dirty="0">
              <a:solidFill>
                <a:srgbClr val="000000"/>
              </a:solidFill>
              <a:latin typeface="Clear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91770" y="330630"/>
            <a:ext cx="7104459" cy="847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0"/>
              </a:lnSpc>
              <a:spcBef>
                <a:spcPct val="0"/>
              </a:spcBef>
            </a:pPr>
            <a:r>
              <a:rPr lang="en-US" sz="5300" spc="476">
                <a:solidFill>
                  <a:srgbClr val="000000"/>
                </a:solidFill>
                <a:latin typeface="Clear Sans Regular Bold"/>
              </a:rPr>
              <a:t>Language Practices</a:t>
            </a:r>
          </a:p>
        </p:txBody>
      </p:sp>
      <p:graphicFrame>
        <p:nvGraphicFramePr>
          <p:cNvPr id="11" name="Содержимое 8">
            <a:extLst>
              <a:ext uri="{FF2B5EF4-FFF2-40B4-BE49-F238E27FC236}">
                <a16:creationId xmlns:a16="http://schemas.microsoft.com/office/drawing/2014/main" id="{6B855F0E-67B8-4939-8D4B-607C513457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860760"/>
              </p:ext>
            </p:extLst>
          </p:nvPr>
        </p:nvGraphicFramePr>
        <p:xfrm>
          <a:off x="4152897" y="2552700"/>
          <a:ext cx="9982202" cy="7000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13243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408</Words>
  <Application>Microsoft Macintosh PowerPoint</Application>
  <PresentationFormat>Произвольный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Open Sans</vt:lpstr>
      <vt:lpstr>Calibri</vt:lpstr>
      <vt:lpstr>Clear Sans Regular Italics</vt:lpstr>
      <vt:lpstr>Arimo Bold</vt:lpstr>
      <vt:lpstr>Arimo</vt:lpstr>
      <vt:lpstr>Arial</vt:lpstr>
      <vt:lpstr>Clear Sans Regular</vt:lpstr>
      <vt:lpstr>Clear Sans Bold</vt:lpstr>
      <vt:lpstr>Open Sans Bold</vt:lpstr>
      <vt:lpstr>Clear Sans Regular Bold</vt:lpstr>
      <vt:lpstr>Clear Sans Regular Bold Italics</vt:lpstr>
      <vt:lpstr>Arial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Черная и Синяя Финансовая Презентация Баухаус Пересмотр</dc:title>
  <cp:lastModifiedBy>Светлана Москвича</cp:lastModifiedBy>
  <cp:revision>19</cp:revision>
  <dcterms:created xsi:type="dcterms:W3CDTF">2006-08-16T00:00:00Z</dcterms:created>
  <dcterms:modified xsi:type="dcterms:W3CDTF">2021-03-22T19:05:09Z</dcterms:modified>
  <dc:identifier>DAEZYHD2jVY</dc:identifier>
</cp:coreProperties>
</file>