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5" r:id="rId1"/>
    <p:sldMasterId id="2147483967" r:id="rId2"/>
    <p:sldMasterId id="2147484198" r:id="rId3"/>
  </p:sldMasterIdLst>
  <p:notesMasterIdLst>
    <p:notesMasterId r:id="rId24"/>
  </p:notesMasterIdLst>
  <p:sldIdLst>
    <p:sldId id="458" r:id="rId4"/>
    <p:sldId id="703" r:id="rId5"/>
    <p:sldId id="675" r:id="rId6"/>
    <p:sldId id="678" r:id="rId7"/>
    <p:sldId id="677" r:id="rId8"/>
    <p:sldId id="676" r:id="rId9"/>
    <p:sldId id="710" r:id="rId10"/>
    <p:sldId id="689" r:id="rId11"/>
    <p:sldId id="709" r:id="rId12"/>
    <p:sldId id="616" r:id="rId13"/>
    <p:sldId id="623" r:id="rId14"/>
    <p:sldId id="626" r:id="rId15"/>
    <p:sldId id="707" r:id="rId16"/>
    <p:sldId id="695" r:id="rId17"/>
    <p:sldId id="717" r:id="rId18"/>
    <p:sldId id="698" r:id="rId19"/>
    <p:sldId id="694" r:id="rId20"/>
    <p:sldId id="701" r:id="rId21"/>
    <p:sldId id="718" r:id="rId22"/>
    <p:sldId id="721"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rina Samarina" initials="IS" lastIdx="1" clrIdx="0">
    <p:extLst>
      <p:ext uri="{19B8F6BF-5375-455C-9EA6-DF929625EA0E}">
        <p15:presenceInfo xmlns:p15="http://schemas.microsoft.com/office/powerpoint/2012/main" userId="57421c6e2326c6d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AEF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28" autoAdjust="0"/>
    <p:restoredTop sz="94660"/>
  </p:normalViewPr>
  <p:slideViewPr>
    <p:cSldViewPr>
      <p:cViewPr>
        <p:scale>
          <a:sx n="89" d="100"/>
          <a:sy n="89" d="100"/>
        </p:scale>
        <p:origin x="1298" y="41"/>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ru-RU" altLang="ru-RU"/>
          </a:p>
        </p:txBody>
      </p:sp>
      <p:sp>
        <p:nvSpPr>
          <p:cNvPr id="10854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ru-RU" altLang="ru-RU"/>
          </a:p>
        </p:txBody>
      </p:sp>
      <p:sp>
        <p:nvSpPr>
          <p:cNvPr id="266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854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noProof="0"/>
              <a:t>Образец текста</a:t>
            </a:r>
          </a:p>
          <a:p>
            <a:pPr lvl="1"/>
            <a:r>
              <a:rPr lang="ru-RU" altLang="ru-RU" noProof="0"/>
              <a:t>Второй уровень</a:t>
            </a:r>
          </a:p>
          <a:p>
            <a:pPr lvl="2"/>
            <a:r>
              <a:rPr lang="ru-RU" altLang="ru-RU" noProof="0"/>
              <a:t>Третий уровень</a:t>
            </a:r>
          </a:p>
          <a:p>
            <a:pPr lvl="3"/>
            <a:r>
              <a:rPr lang="ru-RU" altLang="ru-RU" noProof="0"/>
              <a:t>Четвертый уровень</a:t>
            </a:r>
          </a:p>
          <a:p>
            <a:pPr lvl="4"/>
            <a:r>
              <a:rPr lang="ru-RU" altLang="ru-RU" noProof="0"/>
              <a:t>Пятый уровень</a:t>
            </a:r>
          </a:p>
        </p:txBody>
      </p:sp>
      <p:sp>
        <p:nvSpPr>
          <p:cNvPr id="10855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ru-RU" altLang="ru-RU"/>
          </a:p>
        </p:txBody>
      </p:sp>
      <p:sp>
        <p:nvSpPr>
          <p:cNvPr id="10855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atin typeface="Arial" charset="0"/>
              </a:defRPr>
            </a:lvl1pPr>
          </a:lstStyle>
          <a:p>
            <a:pPr>
              <a:defRPr/>
            </a:pPr>
            <a:fld id="{89037B84-1508-49B7-9026-3772699335F1}" type="slidenum">
              <a:rPr lang="ru-RU" altLang="ru-RU"/>
              <a:pPr>
                <a:defRPr/>
              </a:pPr>
              <a:t>‹#›</a:t>
            </a:fld>
            <a:endParaRPr lang="ru-RU" altLang="ru-RU"/>
          </a:p>
        </p:txBody>
      </p:sp>
    </p:spTree>
    <p:extLst>
      <p:ext uri="{BB962C8B-B14F-4D97-AF65-F5344CB8AC3E}">
        <p14:creationId xmlns:p14="http://schemas.microsoft.com/office/powerpoint/2010/main" val="1888379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pPr>
              <a:defRPr/>
            </a:pPr>
            <a:endParaRPr lang="ru-RU" altLang="ru-RU"/>
          </a:p>
        </p:txBody>
      </p:sp>
      <p:sp>
        <p:nvSpPr>
          <p:cNvPr id="5" name="Footer Placeholder 4"/>
          <p:cNvSpPr>
            <a:spLocks noGrp="1"/>
          </p:cNvSpPr>
          <p:nvPr>
            <p:ph type="ftr" sz="quarter" idx="11"/>
          </p:nvPr>
        </p:nvSpPr>
        <p:spPr/>
        <p:txBody>
          <a:bodyPr/>
          <a:lstStyle/>
          <a:p>
            <a:pPr>
              <a:defRPr/>
            </a:pPr>
            <a:endParaRPr lang="ru-RU" altLang="ru-RU"/>
          </a:p>
        </p:txBody>
      </p:sp>
      <p:sp>
        <p:nvSpPr>
          <p:cNvPr id="6" name="Slide Number Placeholder 5"/>
          <p:cNvSpPr>
            <a:spLocks noGrp="1"/>
          </p:cNvSpPr>
          <p:nvPr>
            <p:ph type="sldNum" sz="quarter" idx="12"/>
          </p:nvPr>
        </p:nvSpPr>
        <p:spPr/>
        <p:txBody>
          <a:bodyPr/>
          <a:lstStyle/>
          <a:p>
            <a:pPr>
              <a:defRPr/>
            </a:pPr>
            <a:fld id="{526FE794-40A8-4A91-81FF-02C1F8B62073}" type="slidenum">
              <a:rPr lang="ru-RU" altLang="ru-RU" smtClean="0"/>
              <a:pPr>
                <a:defRPr/>
              </a:pPr>
              <a:t>‹#›</a:t>
            </a:fld>
            <a:endParaRPr lang="ru-RU" altLang="ru-RU"/>
          </a:p>
        </p:txBody>
      </p:sp>
    </p:spTree>
    <p:extLst>
      <p:ext uri="{BB962C8B-B14F-4D97-AF65-F5344CB8AC3E}">
        <p14:creationId xmlns:p14="http://schemas.microsoft.com/office/powerpoint/2010/main" val="794437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a:defRPr/>
            </a:pPr>
            <a:endParaRPr lang="ru-RU" altLang="ru-RU"/>
          </a:p>
        </p:txBody>
      </p:sp>
      <p:sp>
        <p:nvSpPr>
          <p:cNvPr id="5" name="Footer Placeholder 4"/>
          <p:cNvSpPr>
            <a:spLocks noGrp="1"/>
          </p:cNvSpPr>
          <p:nvPr>
            <p:ph type="ftr" sz="quarter" idx="11"/>
          </p:nvPr>
        </p:nvSpPr>
        <p:spPr/>
        <p:txBody>
          <a:bodyPr/>
          <a:lstStyle/>
          <a:p>
            <a:pPr>
              <a:defRPr/>
            </a:pPr>
            <a:endParaRPr lang="ru-RU" altLang="ru-RU"/>
          </a:p>
        </p:txBody>
      </p:sp>
      <p:sp>
        <p:nvSpPr>
          <p:cNvPr id="6" name="Slide Number Placeholder 5"/>
          <p:cNvSpPr>
            <a:spLocks noGrp="1"/>
          </p:cNvSpPr>
          <p:nvPr>
            <p:ph type="sldNum" sz="quarter" idx="12"/>
          </p:nvPr>
        </p:nvSpPr>
        <p:spPr/>
        <p:txBody>
          <a:bodyPr/>
          <a:lstStyle/>
          <a:p>
            <a:pPr>
              <a:defRPr/>
            </a:pPr>
            <a:fld id="{526FE794-40A8-4A91-81FF-02C1F8B62073}" type="slidenum">
              <a:rPr lang="ru-RU" altLang="ru-RU" smtClean="0"/>
              <a:pPr>
                <a:defRPr/>
              </a:pPr>
              <a:t>‹#›</a:t>
            </a:fld>
            <a:endParaRPr lang="ru-RU" altLang="ru-RU"/>
          </a:p>
        </p:txBody>
      </p:sp>
    </p:spTree>
    <p:extLst>
      <p:ext uri="{BB962C8B-B14F-4D97-AF65-F5344CB8AC3E}">
        <p14:creationId xmlns:p14="http://schemas.microsoft.com/office/powerpoint/2010/main" val="1323015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ru-RU"/>
              <a:t>Образец заголовка</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pPr>
              <a:defRPr/>
            </a:pPr>
            <a:endParaRPr lang="ru-RU" altLang="ru-RU"/>
          </a:p>
        </p:txBody>
      </p:sp>
      <p:sp>
        <p:nvSpPr>
          <p:cNvPr id="5" name="Footer Placeholder 4"/>
          <p:cNvSpPr>
            <a:spLocks noGrp="1"/>
          </p:cNvSpPr>
          <p:nvPr>
            <p:ph type="ftr" sz="quarter" idx="11"/>
          </p:nvPr>
        </p:nvSpPr>
        <p:spPr/>
        <p:txBody>
          <a:bodyPr/>
          <a:lstStyle/>
          <a:p>
            <a:pPr>
              <a:defRPr/>
            </a:pPr>
            <a:endParaRPr lang="ru-RU" altLang="ru-RU"/>
          </a:p>
        </p:txBody>
      </p:sp>
      <p:sp>
        <p:nvSpPr>
          <p:cNvPr id="6" name="Slide Number Placeholder 5"/>
          <p:cNvSpPr>
            <a:spLocks noGrp="1"/>
          </p:cNvSpPr>
          <p:nvPr>
            <p:ph type="sldNum" sz="quarter" idx="12"/>
          </p:nvPr>
        </p:nvSpPr>
        <p:spPr/>
        <p:txBody>
          <a:bodyPr/>
          <a:lstStyle/>
          <a:p>
            <a:pPr>
              <a:defRPr/>
            </a:pPr>
            <a:fld id="{526FE794-40A8-4A91-81FF-02C1F8B62073}" type="slidenum">
              <a:rPr lang="ru-RU" altLang="ru-RU" smtClean="0"/>
              <a:pPr>
                <a:defRPr/>
              </a:pPr>
              <a:t>‹#›</a:t>
            </a:fld>
            <a:endParaRPr lang="ru-RU" altLang="ru-RU"/>
          </a:p>
        </p:txBody>
      </p:sp>
    </p:spTree>
    <p:extLst>
      <p:ext uri="{BB962C8B-B14F-4D97-AF65-F5344CB8AC3E}">
        <p14:creationId xmlns:p14="http://schemas.microsoft.com/office/powerpoint/2010/main" val="34094029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pPr>
              <a:defRPr/>
            </a:pPr>
            <a:endParaRPr lang="ru-RU" altLang="ru-RU"/>
          </a:p>
        </p:txBody>
      </p:sp>
      <p:sp>
        <p:nvSpPr>
          <p:cNvPr id="5" name="Footer Placeholder 4"/>
          <p:cNvSpPr>
            <a:spLocks noGrp="1"/>
          </p:cNvSpPr>
          <p:nvPr>
            <p:ph type="ftr" sz="quarter" idx="11"/>
          </p:nvPr>
        </p:nvSpPr>
        <p:spPr/>
        <p:txBody>
          <a:bodyPr/>
          <a:lstStyle/>
          <a:p>
            <a:pPr>
              <a:defRPr/>
            </a:pPr>
            <a:endParaRPr lang="ru-RU" altLang="ru-RU"/>
          </a:p>
        </p:txBody>
      </p:sp>
      <p:sp>
        <p:nvSpPr>
          <p:cNvPr id="6" name="Slide Number Placeholder 5"/>
          <p:cNvSpPr>
            <a:spLocks noGrp="1"/>
          </p:cNvSpPr>
          <p:nvPr>
            <p:ph type="sldNum" sz="quarter" idx="12"/>
          </p:nvPr>
        </p:nvSpPr>
        <p:spPr/>
        <p:txBody>
          <a:bodyPr/>
          <a:lstStyle/>
          <a:p>
            <a:pPr>
              <a:defRPr/>
            </a:pPr>
            <a:fld id="{526FE794-40A8-4A91-81FF-02C1F8B62073}" type="slidenum">
              <a:rPr lang="ru-RU" altLang="ru-RU" smtClean="0"/>
              <a:pPr>
                <a:defRPr/>
              </a:pPr>
              <a:t>‹#›</a:t>
            </a:fld>
            <a:endParaRPr lang="ru-RU" altLang="ru-RU"/>
          </a:p>
        </p:txBody>
      </p:sp>
    </p:spTree>
    <p:extLst>
      <p:ext uri="{BB962C8B-B14F-4D97-AF65-F5344CB8AC3E}">
        <p14:creationId xmlns:p14="http://schemas.microsoft.com/office/powerpoint/2010/main" val="3475611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a:defRPr/>
            </a:pPr>
            <a:endParaRPr lang="ru-RU" altLang="ru-RU"/>
          </a:p>
        </p:txBody>
      </p:sp>
      <p:sp>
        <p:nvSpPr>
          <p:cNvPr id="5" name="Footer Placeholder 4"/>
          <p:cNvSpPr>
            <a:spLocks noGrp="1"/>
          </p:cNvSpPr>
          <p:nvPr>
            <p:ph type="ftr" sz="quarter" idx="11"/>
          </p:nvPr>
        </p:nvSpPr>
        <p:spPr/>
        <p:txBody>
          <a:bodyPr/>
          <a:lstStyle/>
          <a:p>
            <a:pPr>
              <a:defRPr/>
            </a:pPr>
            <a:endParaRPr lang="ru-RU" altLang="ru-RU"/>
          </a:p>
        </p:txBody>
      </p:sp>
      <p:sp>
        <p:nvSpPr>
          <p:cNvPr id="6" name="Slide Number Placeholder 5"/>
          <p:cNvSpPr>
            <a:spLocks noGrp="1"/>
          </p:cNvSpPr>
          <p:nvPr>
            <p:ph type="sldNum" sz="quarter" idx="12"/>
          </p:nvPr>
        </p:nvSpPr>
        <p:spPr/>
        <p:txBody>
          <a:bodyPr/>
          <a:lstStyle/>
          <a:p>
            <a:pPr>
              <a:defRPr/>
            </a:pPr>
            <a:fld id="{526FE794-40A8-4A91-81FF-02C1F8B62073}" type="slidenum">
              <a:rPr lang="ru-RU" altLang="ru-RU" smtClean="0"/>
              <a:pPr>
                <a:defRPr/>
              </a:pPr>
              <a:t>‹#›</a:t>
            </a:fld>
            <a:endParaRPr lang="ru-RU" altLang="ru-RU"/>
          </a:p>
        </p:txBody>
      </p:sp>
    </p:spTree>
    <p:extLst>
      <p:ext uri="{BB962C8B-B14F-4D97-AF65-F5344CB8AC3E}">
        <p14:creationId xmlns:p14="http://schemas.microsoft.com/office/powerpoint/2010/main" val="21033652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ru-RU"/>
              <a:t>Образец заголовка</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endParaRPr lang="ru-RU" altLang="ru-RU"/>
          </a:p>
        </p:txBody>
      </p:sp>
      <p:sp>
        <p:nvSpPr>
          <p:cNvPr id="5" name="Footer Placeholder 4"/>
          <p:cNvSpPr>
            <a:spLocks noGrp="1"/>
          </p:cNvSpPr>
          <p:nvPr>
            <p:ph type="ftr" sz="quarter" idx="11"/>
          </p:nvPr>
        </p:nvSpPr>
        <p:spPr/>
        <p:txBody>
          <a:bodyPr/>
          <a:lstStyle/>
          <a:p>
            <a:pPr>
              <a:defRPr/>
            </a:pPr>
            <a:endParaRPr lang="ru-RU" altLang="ru-RU"/>
          </a:p>
        </p:txBody>
      </p:sp>
      <p:sp>
        <p:nvSpPr>
          <p:cNvPr id="6" name="Slide Number Placeholder 5"/>
          <p:cNvSpPr>
            <a:spLocks noGrp="1"/>
          </p:cNvSpPr>
          <p:nvPr>
            <p:ph type="sldNum" sz="quarter" idx="12"/>
          </p:nvPr>
        </p:nvSpPr>
        <p:spPr/>
        <p:txBody>
          <a:bodyPr/>
          <a:lstStyle/>
          <a:p>
            <a:pPr>
              <a:defRPr/>
            </a:pPr>
            <a:fld id="{526FE794-40A8-4A91-81FF-02C1F8B62073}" type="slidenum">
              <a:rPr lang="ru-RU" altLang="ru-RU" smtClean="0"/>
              <a:pPr>
                <a:defRPr/>
              </a:pPr>
              <a:t>‹#›</a:t>
            </a:fld>
            <a:endParaRPr lang="ru-RU" altLang="ru-RU"/>
          </a:p>
        </p:txBody>
      </p:sp>
    </p:spTree>
    <p:extLst>
      <p:ext uri="{BB962C8B-B14F-4D97-AF65-F5344CB8AC3E}">
        <p14:creationId xmlns:p14="http://schemas.microsoft.com/office/powerpoint/2010/main" val="3910406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pPr>
              <a:defRPr/>
            </a:pPr>
            <a:endParaRPr lang="ru-RU" altLang="ru-RU"/>
          </a:p>
        </p:txBody>
      </p:sp>
      <p:sp>
        <p:nvSpPr>
          <p:cNvPr id="6" name="Footer Placeholder 5"/>
          <p:cNvSpPr>
            <a:spLocks noGrp="1"/>
          </p:cNvSpPr>
          <p:nvPr>
            <p:ph type="ftr" sz="quarter" idx="11"/>
          </p:nvPr>
        </p:nvSpPr>
        <p:spPr/>
        <p:txBody>
          <a:bodyPr/>
          <a:lstStyle/>
          <a:p>
            <a:pPr>
              <a:defRPr/>
            </a:pPr>
            <a:endParaRPr lang="ru-RU" altLang="ru-RU"/>
          </a:p>
        </p:txBody>
      </p:sp>
      <p:sp>
        <p:nvSpPr>
          <p:cNvPr id="7" name="Slide Number Placeholder 6"/>
          <p:cNvSpPr>
            <a:spLocks noGrp="1"/>
          </p:cNvSpPr>
          <p:nvPr>
            <p:ph type="sldNum" sz="quarter" idx="12"/>
          </p:nvPr>
        </p:nvSpPr>
        <p:spPr/>
        <p:txBody>
          <a:bodyPr/>
          <a:lstStyle/>
          <a:p>
            <a:pPr>
              <a:defRPr/>
            </a:pPr>
            <a:fld id="{526FE794-40A8-4A91-81FF-02C1F8B62073}" type="slidenum">
              <a:rPr lang="ru-RU" altLang="ru-RU" smtClean="0"/>
              <a:pPr>
                <a:defRPr/>
              </a:pPr>
              <a:t>‹#›</a:t>
            </a:fld>
            <a:endParaRPr lang="ru-RU" altLang="ru-RU"/>
          </a:p>
        </p:txBody>
      </p:sp>
    </p:spTree>
    <p:extLst>
      <p:ext uri="{BB962C8B-B14F-4D97-AF65-F5344CB8AC3E}">
        <p14:creationId xmlns:p14="http://schemas.microsoft.com/office/powerpoint/2010/main" val="2196226731"/>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Content Placeholder 3"/>
          <p:cNvSpPr>
            <a:spLocks noGrp="1"/>
          </p:cNvSpPr>
          <p:nvPr>
            <p:ph sz="half" idx="2"/>
          </p:nvPr>
        </p:nvSpPr>
        <p:spPr>
          <a:xfrm>
            <a:off x="633845" y="2507551"/>
            <a:ext cx="3867150" cy="36805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Content Placeholder 5"/>
          <p:cNvSpPr>
            <a:spLocks noGrp="1"/>
          </p:cNvSpPr>
          <p:nvPr>
            <p:ph sz="quarter" idx="4"/>
          </p:nvPr>
        </p:nvSpPr>
        <p:spPr>
          <a:xfrm>
            <a:off x="4629150" y="2507551"/>
            <a:ext cx="3886201" cy="36805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Date Placeholder 6"/>
          <p:cNvSpPr>
            <a:spLocks noGrp="1"/>
          </p:cNvSpPr>
          <p:nvPr>
            <p:ph type="dt" sz="half" idx="10"/>
          </p:nvPr>
        </p:nvSpPr>
        <p:spPr/>
        <p:txBody>
          <a:bodyPr/>
          <a:lstStyle/>
          <a:p>
            <a:pPr>
              <a:defRPr/>
            </a:pPr>
            <a:endParaRPr lang="ru-RU" altLang="ru-RU"/>
          </a:p>
        </p:txBody>
      </p:sp>
      <p:sp>
        <p:nvSpPr>
          <p:cNvPr id="8" name="Footer Placeholder 7"/>
          <p:cNvSpPr>
            <a:spLocks noGrp="1"/>
          </p:cNvSpPr>
          <p:nvPr>
            <p:ph type="ftr" sz="quarter" idx="11"/>
          </p:nvPr>
        </p:nvSpPr>
        <p:spPr/>
        <p:txBody>
          <a:bodyPr/>
          <a:lstStyle/>
          <a:p>
            <a:pPr>
              <a:defRPr/>
            </a:pPr>
            <a:endParaRPr lang="ru-RU" altLang="ru-RU"/>
          </a:p>
        </p:txBody>
      </p:sp>
      <p:sp>
        <p:nvSpPr>
          <p:cNvPr id="9" name="Slide Number Placeholder 8"/>
          <p:cNvSpPr>
            <a:spLocks noGrp="1"/>
          </p:cNvSpPr>
          <p:nvPr>
            <p:ph type="sldNum" sz="quarter" idx="12"/>
          </p:nvPr>
        </p:nvSpPr>
        <p:spPr/>
        <p:txBody>
          <a:bodyPr/>
          <a:lstStyle/>
          <a:p>
            <a:pPr>
              <a:defRPr/>
            </a:pPr>
            <a:fld id="{526FE794-40A8-4A91-81FF-02C1F8B62073}" type="slidenum">
              <a:rPr lang="ru-RU" altLang="ru-RU" smtClean="0"/>
              <a:pPr>
                <a:defRPr/>
              </a:pPr>
              <a:t>‹#›</a:t>
            </a:fld>
            <a:endParaRPr lang="ru-RU" altLang="ru-RU"/>
          </a:p>
        </p:txBody>
      </p:sp>
      <p:sp>
        <p:nvSpPr>
          <p:cNvPr id="10" name="Title 9"/>
          <p:cNvSpPr>
            <a:spLocks noGrp="1"/>
          </p:cNvSpPr>
          <p:nvPr>
            <p:ph type="title"/>
          </p:nvPr>
        </p:nvSpPr>
        <p:spPr/>
        <p:txBody>
          <a:bodyPr/>
          <a:lstStyle/>
          <a:p>
            <a:r>
              <a:rPr lang="ru-RU"/>
              <a:t>Образец заголовка</a:t>
            </a:r>
            <a:endParaRPr lang="en-US" dirty="0"/>
          </a:p>
        </p:txBody>
      </p:sp>
    </p:spTree>
    <p:extLst>
      <p:ext uri="{BB962C8B-B14F-4D97-AF65-F5344CB8AC3E}">
        <p14:creationId xmlns:p14="http://schemas.microsoft.com/office/powerpoint/2010/main" val="318695527"/>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Только заголовок">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ru-RU" altLang="ru-RU"/>
          </a:p>
        </p:txBody>
      </p:sp>
      <p:sp>
        <p:nvSpPr>
          <p:cNvPr id="4" name="Footer Placeholder 3"/>
          <p:cNvSpPr>
            <a:spLocks noGrp="1"/>
          </p:cNvSpPr>
          <p:nvPr>
            <p:ph type="ftr" sz="quarter" idx="11"/>
          </p:nvPr>
        </p:nvSpPr>
        <p:spPr/>
        <p:txBody>
          <a:bodyPr/>
          <a:lstStyle/>
          <a:p>
            <a:pPr>
              <a:defRPr/>
            </a:pPr>
            <a:endParaRPr lang="ru-RU" altLang="ru-RU"/>
          </a:p>
        </p:txBody>
      </p:sp>
      <p:sp>
        <p:nvSpPr>
          <p:cNvPr id="5" name="Slide Number Placeholder 4"/>
          <p:cNvSpPr>
            <a:spLocks noGrp="1"/>
          </p:cNvSpPr>
          <p:nvPr>
            <p:ph type="sldNum" sz="quarter" idx="12"/>
          </p:nvPr>
        </p:nvSpPr>
        <p:spPr/>
        <p:txBody>
          <a:bodyPr/>
          <a:lstStyle/>
          <a:p>
            <a:pPr>
              <a:defRPr/>
            </a:pPr>
            <a:fld id="{526FE794-40A8-4A91-81FF-02C1F8B62073}" type="slidenum">
              <a:rPr lang="ru-RU" altLang="ru-RU" smtClean="0"/>
              <a:pPr>
                <a:defRPr/>
              </a:pPr>
              <a:t>‹#›</a:t>
            </a:fld>
            <a:endParaRPr lang="ru-RU" altLang="ru-RU"/>
          </a:p>
        </p:txBody>
      </p:sp>
      <p:sp>
        <p:nvSpPr>
          <p:cNvPr id="6" name="Title 5"/>
          <p:cNvSpPr>
            <a:spLocks noGrp="1"/>
          </p:cNvSpPr>
          <p:nvPr>
            <p:ph type="title"/>
          </p:nvPr>
        </p:nvSpPr>
        <p:spPr/>
        <p:txBody>
          <a:bodyPr/>
          <a:lstStyle/>
          <a:p>
            <a:r>
              <a:rPr lang="ru-RU"/>
              <a:t>Образец заголовка</a:t>
            </a:r>
            <a:endParaRPr lang="en-US"/>
          </a:p>
        </p:txBody>
      </p:sp>
    </p:spTree>
    <p:extLst>
      <p:ext uri="{BB962C8B-B14F-4D97-AF65-F5344CB8AC3E}">
        <p14:creationId xmlns:p14="http://schemas.microsoft.com/office/powerpoint/2010/main" val="2985130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ru-RU" altLang="ru-RU"/>
          </a:p>
        </p:txBody>
      </p:sp>
      <p:sp>
        <p:nvSpPr>
          <p:cNvPr id="3" name="Footer Placeholder 2"/>
          <p:cNvSpPr>
            <a:spLocks noGrp="1"/>
          </p:cNvSpPr>
          <p:nvPr>
            <p:ph type="ftr" sz="quarter" idx="11"/>
          </p:nvPr>
        </p:nvSpPr>
        <p:spPr/>
        <p:txBody>
          <a:bodyPr/>
          <a:lstStyle/>
          <a:p>
            <a:pPr>
              <a:defRPr/>
            </a:pPr>
            <a:endParaRPr lang="ru-RU" altLang="ru-RU"/>
          </a:p>
        </p:txBody>
      </p:sp>
      <p:sp>
        <p:nvSpPr>
          <p:cNvPr id="4" name="Slide Number Placeholder 3"/>
          <p:cNvSpPr>
            <a:spLocks noGrp="1"/>
          </p:cNvSpPr>
          <p:nvPr>
            <p:ph type="sldNum" sz="quarter" idx="12"/>
          </p:nvPr>
        </p:nvSpPr>
        <p:spPr/>
        <p:txBody>
          <a:bodyPr/>
          <a:lstStyle/>
          <a:p>
            <a:pPr>
              <a:defRPr/>
            </a:pPr>
            <a:fld id="{526FE794-40A8-4A91-81FF-02C1F8B62073}" type="slidenum">
              <a:rPr lang="ru-RU" altLang="ru-RU" smtClean="0"/>
              <a:pPr>
                <a:defRPr/>
              </a:pPr>
              <a:t>‹#›</a:t>
            </a:fld>
            <a:endParaRPr lang="ru-RU" altLang="ru-RU"/>
          </a:p>
        </p:txBody>
      </p:sp>
    </p:spTree>
    <p:extLst>
      <p:ext uri="{BB962C8B-B14F-4D97-AF65-F5344CB8AC3E}">
        <p14:creationId xmlns:p14="http://schemas.microsoft.com/office/powerpoint/2010/main" val="33569235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ru-RU"/>
              <a:t>Образец заголовка</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a:t>Образец текста</a:t>
            </a:r>
          </a:p>
        </p:txBody>
      </p:sp>
      <p:sp>
        <p:nvSpPr>
          <p:cNvPr id="5" name="Date Placeholder 4"/>
          <p:cNvSpPr>
            <a:spLocks noGrp="1"/>
          </p:cNvSpPr>
          <p:nvPr>
            <p:ph type="dt" sz="half" idx="10"/>
          </p:nvPr>
        </p:nvSpPr>
        <p:spPr/>
        <p:txBody>
          <a:bodyPr/>
          <a:lstStyle/>
          <a:p>
            <a:pPr>
              <a:defRPr/>
            </a:pPr>
            <a:endParaRPr lang="ru-RU" altLang="ru-RU"/>
          </a:p>
        </p:txBody>
      </p:sp>
      <p:sp>
        <p:nvSpPr>
          <p:cNvPr id="6" name="Footer Placeholder 5"/>
          <p:cNvSpPr>
            <a:spLocks noGrp="1"/>
          </p:cNvSpPr>
          <p:nvPr>
            <p:ph type="ftr" sz="quarter" idx="11"/>
          </p:nvPr>
        </p:nvSpPr>
        <p:spPr/>
        <p:txBody>
          <a:bodyPr/>
          <a:lstStyle/>
          <a:p>
            <a:pPr>
              <a:defRPr/>
            </a:pPr>
            <a:endParaRPr lang="ru-RU" altLang="ru-RU"/>
          </a:p>
        </p:txBody>
      </p:sp>
      <p:sp>
        <p:nvSpPr>
          <p:cNvPr id="7" name="Slide Number Placeholder 6"/>
          <p:cNvSpPr>
            <a:spLocks noGrp="1"/>
          </p:cNvSpPr>
          <p:nvPr>
            <p:ph type="sldNum" sz="quarter" idx="12"/>
          </p:nvPr>
        </p:nvSpPr>
        <p:spPr/>
        <p:txBody>
          <a:bodyPr/>
          <a:lstStyle/>
          <a:p>
            <a:pPr>
              <a:defRPr/>
            </a:pPr>
            <a:fld id="{526FE794-40A8-4A91-81FF-02C1F8B62073}" type="slidenum">
              <a:rPr lang="ru-RU" altLang="ru-RU" smtClean="0"/>
              <a:pPr>
                <a:defRPr/>
              </a:pPr>
              <a:t>‹#›</a:t>
            </a:fld>
            <a:endParaRPr lang="ru-RU" altLang="ru-RU"/>
          </a:p>
        </p:txBody>
      </p:sp>
    </p:spTree>
    <p:extLst>
      <p:ext uri="{BB962C8B-B14F-4D97-AF65-F5344CB8AC3E}">
        <p14:creationId xmlns:p14="http://schemas.microsoft.com/office/powerpoint/2010/main" val="2024568931"/>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a:defRPr/>
            </a:pPr>
            <a:endParaRPr lang="ru-RU" altLang="ru-RU"/>
          </a:p>
        </p:txBody>
      </p:sp>
      <p:sp>
        <p:nvSpPr>
          <p:cNvPr id="5" name="Footer Placeholder 4"/>
          <p:cNvSpPr>
            <a:spLocks noGrp="1"/>
          </p:cNvSpPr>
          <p:nvPr>
            <p:ph type="ftr" sz="quarter" idx="11"/>
          </p:nvPr>
        </p:nvSpPr>
        <p:spPr/>
        <p:txBody>
          <a:bodyPr/>
          <a:lstStyle/>
          <a:p>
            <a:pPr>
              <a:defRPr/>
            </a:pPr>
            <a:endParaRPr lang="ru-RU" altLang="ru-RU"/>
          </a:p>
        </p:txBody>
      </p:sp>
      <p:sp>
        <p:nvSpPr>
          <p:cNvPr id="6" name="Slide Number Placeholder 5"/>
          <p:cNvSpPr>
            <a:spLocks noGrp="1"/>
          </p:cNvSpPr>
          <p:nvPr>
            <p:ph type="sldNum" sz="quarter" idx="12"/>
          </p:nvPr>
        </p:nvSpPr>
        <p:spPr/>
        <p:txBody>
          <a:bodyPr/>
          <a:lstStyle/>
          <a:p>
            <a:pPr>
              <a:defRPr/>
            </a:pPr>
            <a:fld id="{526FE794-40A8-4A91-81FF-02C1F8B62073}" type="slidenum">
              <a:rPr lang="ru-RU" altLang="ru-RU" smtClean="0"/>
              <a:pPr>
                <a:defRPr/>
              </a:pPr>
              <a:t>‹#›</a:t>
            </a:fld>
            <a:endParaRPr lang="ru-RU" altLang="ru-RU"/>
          </a:p>
        </p:txBody>
      </p:sp>
    </p:spTree>
    <p:extLst>
      <p:ext uri="{BB962C8B-B14F-4D97-AF65-F5344CB8AC3E}">
        <p14:creationId xmlns:p14="http://schemas.microsoft.com/office/powerpoint/2010/main" val="23447731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ru-RU"/>
              <a:t>Образец заголовка</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ru-RU"/>
              <a:t>Вставка рисунка</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a:t>Образец текста</a:t>
            </a:r>
          </a:p>
        </p:txBody>
      </p:sp>
      <p:sp>
        <p:nvSpPr>
          <p:cNvPr id="5" name="Date Placeholder 4"/>
          <p:cNvSpPr>
            <a:spLocks noGrp="1"/>
          </p:cNvSpPr>
          <p:nvPr>
            <p:ph type="dt" sz="half" idx="10"/>
          </p:nvPr>
        </p:nvSpPr>
        <p:spPr/>
        <p:txBody>
          <a:bodyPr/>
          <a:lstStyle/>
          <a:p>
            <a:pPr>
              <a:defRPr/>
            </a:pPr>
            <a:endParaRPr lang="ru-RU" altLang="ru-RU"/>
          </a:p>
        </p:txBody>
      </p:sp>
      <p:sp>
        <p:nvSpPr>
          <p:cNvPr id="6" name="Footer Placeholder 5"/>
          <p:cNvSpPr>
            <a:spLocks noGrp="1"/>
          </p:cNvSpPr>
          <p:nvPr>
            <p:ph type="ftr" sz="quarter" idx="11"/>
          </p:nvPr>
        </p:nvSpPr>
        <p:spPr/>
        <p:txBody>
          <a:bodyPr/>
          <a:lstStyle/>
          <a:p>
            <a:pPr>
              <a:defRPr/>
            </a:pPr>
            <a:endParaRPr lang="ru-RU" altLang="ru-RU"/>
          </a:p>
        </p:txBody>
      </p:sp>
      <p:sp>
        <p:nvSpPr>
          <p:cNvPr id="7" name="Slide Number Placeholder 6"/>
          <p:cNvSpPr>
            <a:spLocks noGrp="1"/>
          </p:cNvSpPr>
          <p:nvPr>
            <p:ph type="sldNum" sz="quarter" idx="12"/>
          </p:nvPr>
        </p:nvSpPr>
        <p:spPr/>
        <p:txBody>
          <a:bodyPr/>
          <a:lstStyle/>
          <a:p>
            <a:pPr>
              <a:defRPr/>
            </a:pPr>
            <a:fld id="{526FE794-40A8-4A91-81FF-02C1F8B62073}" type="slidenum">
              <a:rPr lang="ru-RU" altLang="ru-RU" smtClean="0"/>
              <a:pPr>
                <a:defRPr/>
              </a:pPr>
              <a:t>‹#›</a:t>
            </a:fld>
            <a:endParaRPr lang="ru-RU" altLang="ru-RU"/>
          </a:p>
        </p:txBody>
      </p:sp>
    </p:spTree>
    <p:extLst>
      <p:ext uri="{BB962C8B-B14F-4D97-AF65-F5344CB8AC3E}">
        <p14:creationId xmlns:p14="http://schemas.microsoft.com/office/powerpoint/2010/main" val="30212513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a:defRPr/>
            </a:pPr>
            <a:endParaRPr lang="ru-RU" altLang="ru-RU"/>
          </a:p>
        </p:txBody>
      </p:sp>
      <p:sp>
        <p:nvSpPr>
          <p:cNvPr id="5" name="Footer Placeholder 4"/>
          <p:cNvSpPr>
            <a:spLocks noGrp="1"/>
          </p:cNvSpPr>
          <p:nvPr>
            <p:ph type="ftr" sz="quarter" idx="11"/>
          </p:nvPr>
        </p:nvSpPr>
        <p:spPr/>
        <p:txBody>
          <a:bodyPr/>
          <a:lstStyle/>
          <a:p>
            <a:pPr>
              <a:defRPr/>
            </a:pPr>
            <a:endParaRPr lang="ru-RU" altLang="ru-RU"/>
          </a:p>
        </p:txBody>
      </p:sp>
      <p:sp>
        <p:nvSpPr>
          <p:cNvPr id="6" name="Slide Number Placeholder 5"/>
          <p:cNvSpPr>
            <a:spLocks noGrp="1"/>
          </p:cNvSpPr>
          <p:nvPr>
            <p:ph type="sldNum" sz="quarter" idx="12"/>
          </p:nvPr>
        </p:nvSpPr>
        <p:spPr/>
        <p:txBody>
          <a:bodyPr/>
          <a:lstStyle/>
          <a:p>
            <a:pPr>
              <a:defRPr/>
            </a:pPr>
            <a:fld id="{526FE794-40A8-4A91-81FF-02C1F8B62073}" type="slidenum">
              <a:rPr lang="ru-RU" altLang="ru-RU" smtClean="0"/>
              <a:pPr>
                <a:defRPr/>
              </a:pPr>
              <a:t>‹#›</a:t>
            </a:fld>
            <a:endParaRPr lang="ru-RU" altLang="ru-RU"/>
          </a:p>
        </p:txBody>
      </p:sp>
    </p:spTree>
    <p:extLst>
      <p:ext uri="{BB962C8B-B14F-4D97-AF65-F5344CB8AC3E}">
        <p14:creationId xmlns:p14="http://schemas.microsoft.com/office/powerpoint/2010/main" val="40065976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ru-RU"/>
              <a:t>Образец заголовка</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pPr>
              <a:defRPr/>
            </a:pPr>
            <a:endParaRPr lang="ru-RU" altLang="ru-RU"/>
          </a:p>
        </p:txBody>
      </p:sp>
      <p:sp>
        <p:nvSpPr>
          <p:cNvPr id="5" name="Footer Placeholder 4"/>
          <p:cNvSpPr>
            <a:spLocks noGrp="1"/>
          </p:cNvSpPr>
          <p:nvPr>
            <p:ph type="ftr" sz="quarter" idx="11"/>
          </p:nvPr>
        </p:nvSpPr>
        <p:spPr/>
        <p:txBody>
          <a:bodyPr/>
          <a:lstStyle/>
          <a:p>
            <a:pPr>
              <a:defRPr/>
            </a:pPr>
            <a:endParaRPr lang="ru-RU" altLang="ru-RU"/>
          </a:p>
        </p:txBody>
      </p:sp>
      <p:sp>
        <p:nvSpPr>
          <p:cNvPr id="6" name="Slide Number Placeholder 5"/>
          <p:cNvSpPr>
            <a:spLocks noGrp="1"/>
          </p:cNvSpPr>
          <p:nvPr>
            <p:ph type="sldNum" sz="quarter" idx="12"/>
          </p:nvPr>
        </p:nvSpPr>
        <p:spPr/>
        <p:txBody>
          <a:bodyPr/>
          <a:lstStyle/>
          <a:p>
            <a:pPr>
              <a:defRPr/>
            </a:pPr>
            <a:fld id="{526FE794-40A8-4A91-81FF-02C1F8B62073}" type="slidenum">
              <a:rPr lang="ru-RU" altLang="ru-RU" smtClean="0"/>
              <a:pPr>
                <a:defRPr/>
              </a:pPr>
              <a:t>‹#›</a:t>
            </a:fld>
            <a:endParaRPr lang="ru-RU" altLang="ru-RU"/>
          </a:p>
        </p:txBody>
      </p:sp>
    </p:spTree>
    <p:extLst>
      <p:ext uri="{BB962C8B-B14F-4D97-AF65-F5344CB8AC3E}">
        <p14:creationId xmlns:p14="http://schemas.microsoft.com/office/powerpoint/2010/main" val="4113756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pPr>
              <a:defRPr/>
            </a:pPr>
            <a:endParaRPr lang="ru-RU" altLang="ru-RU"/>
          </a:p>
        </p:txBody>
      </p:sp>
      <p:sp>
        <p:nvSpPr>
          <p:cNvPr id="5" name="Footer Placeholder 4"/>
          <p:cNvSpPr>
            <a:spLocks noGrp="1"/>
          </p:cNvSpPr>
          <p:nvPr>
            <p:ph type="ftr" sz="quarter" idx="11"/>
          </p:nvPr>
        </p:nvSpPr>
        <p:spPr/>
        <p:txBody>
          <a:bodyPr/>
          <a:lstStyle/>
          <a:p>
            <a:pPr>
              <a:defRPr/>
            </a:pPr>
            <a:endParaRPr lang="ru-RU" altLang="ru-RU"/>
          </a:p>
        </p:txBody>
      </p:sp>
      <p:sp>
        <p:nvSpPr>
          <p:cNvPr id="6" name="Slide Number Placeholder 5"/>
          <p:cNvSpPr>
            <a:spLocks noGrp="1"/>
          </p:cNvSpPr>
          <p:nvPr>
            <p:ph type="sldNum" sz="quarter" idx="12"/>
          </p:nvPr>
        </p:nvSpPr>
        <p:spPr/>
        <p:txBody>
          <a:bodyPr/>
          <a:lstStyle/>
          <a:p>
            <a:pPr>
              <a:defRPr/>
            </a:pPr>
            <a:fld id="{526FE794-40A8-4A91-81FF-02C1F8B62073}" type="slidenum">
              <a:rPr lang="ru-RU" altLang="ru-RU" smtClean="0"/>
              <a:pPr>
                <a:defRPr/>
              </a:pPr>
              <a:t>‹#›</a:t>
            </a:fld>
            <a:endParaRPr lang="ru-RU" altLang="ru-RU"/>
          </a:p>
        </p:txBody>
      </p:sp>
    </p:spTree>
    <p:extLst>
      <p:ext uri="{BB962C8B-B14F-4D97-AF65-F5344CB8AC3E}">
        <p14:creationId xmlns:p14="http://schemas.microsoft.com/office/powerpoint/2010/main" val="31979905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a:defRPr/>
            </a:pPr>
            <a:endParaRPr lang="ru-RU" altLang="ru-RU"/>
          </a:p>
        </p:txBody>
      </p:sp>
      <p:sp>
        <p:nvSpPr>
          <p:cNvPr id="5" name="Footer Placeholder 4"/>
          <p:cNvSpPr>
            <a:spLocks noGrp="1"/>
          </p:cNvSpPr>
          <p:nvPr>
            <p:ph type="ftr" sz="quarter" idx="11"/>
          </p:nvPr>
        </p:nvSpPr>
        <p:spPr/>
        <p:txBody>
          <a:bodyPr/>
          <a:lstStyle/>
          <a:p>
            <a:pPr>
              <a:defRPr/>
            </a:pPr>
            <a:endParaRPr lang="ru-RU" altLang="ru-RU"/>
          </a:p>
        </p:txBody>
      </p:sp>
      <p:sp>
        <p:nvSpPr>
          <p:cNvPr id="6" name="Slide Number Placeholder 5"/>
          <p:cNvSpPr>
            <a:spLocks noGrp="1"/>
          </p:cNvSpPr>
          <p:nvPr>
            <p:ph type="sldNum" sz="quarter" idx="12"/>
          </p:nvPr>
        </p:nvSpPr>
        <p:spPr/>
        <p:txBody>
          <a:bodyPr/>
          <a:lstStyle/>
          <a:p>
            <a:pPr>
              <a:defRPr/>
            </a:pPr>
            <a:fld id="{526FE794-40A8-4A91-81FF-02C1F8B62073}" type="slidenum">
              <a:rPr lang="ru-RU" altLang="ru-RU" smtClean="0"/>
              <a:pPr>
                <a:defRPr/>
              </a:pPr>
              <a:t>‹#›</a:t>
            </a:fld>
            <a:endParaRPr lang="ru-RU" altLang="ru-RU"/>
          </a:p>
        </p:txBody>
      </p:sp>
    </p:spTree>
    <p:extLst>
      <p:ext uri="{BB962C8B-B14F-4D97-AF65-F5344CB8AC3E}">
        <p14:creationId xmlns:p14="http://schemas.microsoft.com/office/powerpoint/2010/main" val="1272553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ru-RU"/>
              <a:t>Образец заголовка</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endParaRPr lang="ru-RU" altLang="ru-RU"/>
          </a:p>
        </p:txBody>
      </p:sp>
      <p:sp>
        <p:nvSpPr>
          <p:cNvPr id="5" name="Footer Placeholder 4"/>
          <p:cNvSpPr>
            <a:spLocks noGrp="1"/>
          </p:cNvSpPr>
          <p:nvPr>
            <p:ph type="ftr" sz="quarter" idx="11"/>
          </p:nvPr>
        </p:nvSpPr>
        <p:spPr/>
        <p:txBody>
          <a:bodyPr/>
          <a:lstStyle/>
          <a:p>
            <a:pPr>
              <a:defRPr/>
            </a:pPr>
            <a:endParaRPr lang="ru-RU" altLang="ru-RU"/>
          </a:p>
        </p:txBody>
      </p:sp>
      <p:sp>
        <p:nvSpPr>
          <p:cNvPr id="6" name="Slide Number Placeholder 5"/>
          <p:cNvSpPr>
            <a:spLocks noGrp="1"/>
          </p:cNvSpPr>
          <p:nvPr>
            <p:ph type="sldNum" sz="quarter" idx="12"/>
          </p:nvPr>
        </p:nvSpPr>
        <p:spPr/>
        <p:txBody>
          <a:bodyPr/>
          <a:lstStyle/>
          <a:p>
            <a:pPr>
              <a:defRPr/>
            </a:pPr>
            <a:fld id="{526FE794-40A8-4A91-81FF-02C1F8B62073}" type="slidenum">
              <a:rPr lang="ru-RU" altLang="ru-RU" smtClean="0"/>
              <a:pPr>
                <a:defRPr/>
              </a:pPr>
              <a:t>‹#›</a:t>
            </a:fld>
            <a:endParaRPr lang="ru-RU" altLang="ru-RU"/>
          </a:p>
        </p:txBody>
      </p:sp>
    </p:spTree>
    <p:extLst>
      <p:ext uri="{BB962C8B-B14F-4D97-AF65-F5344CB8AC3E}">
        <p14:creationId xmlns:p14="http://schemas.microsoft.com/office/powerpoint/2010/main" val="7813010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pPr>
              <a:defRPr/>
            </a:pPr>
            <a:endParaRPr lang="ru-RU" altLang="ru-RU"/>
          </a:p>
        </p:txBody>
      </p:sp>
      <p:sp>
        <p:nvSpPr>
          <p:cNvPr id="6" name="Footer Placeholder 5"/>
          <p:cNvSpPr>
            <a:spLocks noGrp="1"/>
          </p:cNvSpPr>
          <p:nvPr>
            <p:ph type="ftr" sz="quarter" idx="11"/>
          </p:nvPr>
        </p:nvSpPr>
        <p:spPr/>
        <p:txBody>
          <a:bodyPr/>
          <a:lstStyle/>
          <a:p>
            <a:pPr>
              <a:defRPr/>
            </a:pPr>
            <a:endParaRPr lang="ru-RU" altLang="ru-RU"/>
          </a:p>
        </p:txBody>
      </p:sp>
      <p:sp>
        <p:nvSpPr>
          <p:cNvPr id="7" name="Slide Number Placeholder 6"/>
          <p:cNvSpPr>
            <a:spLocks noGrp="1"/>
          </p:cNvSpPr>
          <p:nvPr>
            <p:ph type="sldNum" sz="quarter" idx="12"/>
          </p:nvPr>
        </p:nvSpPr>
        <p:spPr/>
        <p:txBody>
          <a:bodyPr/>
          <a:lstStyle/>
          <a:p>
            <a:pPr>
              <a:defRPr/>
            </a:pPr>
            <a:fld id="{526FE794-40A8-4A91-81FF-02C1F8B62073}" type="slidenum">
              <a:rPr lang="ru-RU" altLang="ru-RU" smtClean="0"/>
              <a:pPr>
                <a:defRPr/>
              </a:pPr>
              <a:t>‹#›</a:t>
            </a:fld>
            <a:endParaRPr lang="ru-RU" altLang="ru-RU"/>
          </a:p>
        </p:txBody>
      </p:sp>
    </p:spTree>
    <p:extLst>
      <p:ext uri="{BB962C8B-B14F-4D97-AF65-F5344CB8AC3E}">
        <p14:creationId xmlns:p14="http://schemas.microsoft.com/office/powerpoint/2010/main" val="1858476043"/>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Content Placeholder 3"/>
          <p:cNvSpPr>
            <a:spLocks noGrp="1"/>
          </p:cNvSpPr>
          <p:nvPr>
            <p:ph sz="half" idx="2"/>
          </p:nvPr>
        </p:nvSpPr>
        <p:spPr>
          <a:xfrm>
            <a:off x="633845" y="2507551"/>
            <a:ext cx="3867150" cy="36805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Content Placeholder 5"/>
          <p:cNvSpPr>
            <a:spLocks noGrp="1"/>
          </p:cNvSpPr>
          <p:nvPr>
            <p:ph sz="quarter" idx="4"/>
          </p:nvPr>
        </p:nvSpPr>
        <p:spPr>
          <a:xfrm>
            <a:off x="4629150" y="2507551"/>
            <a:ext cx="3886201" cy="36805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Date Placeholder 6"/>
          <p:cNvSpPr>
            <a:spLocks noGrp="1"/>
          </p:cNvSpPr>
          <p:nvPr>
            <p:ph type="dt" sz="half" idx="10"/>
          </p:nvPr>
        </p:nvSpPr>
        <p:spPr/>
        <p:txBody>
          <a:bodyPr/>
          <a:lstStyle/>
          <a:p>
            <a:pPr>
              <a:defRPr/>
            </a:pPr>
            <a:endParaRPr lang="ru-RU" altLang="ru-RU"/>
          </a:p>
        </p:txBody>
      </p:sp>
      <p:sp>
        <p:nvSpPr>
          <p:cNvPr id="8" name="Footer Placeholder 7"/>
          <p:cNvSpPr>
            <a:spLocks noGrp="1"/>
          </p:cNvSpPr>
          <p:nvPr>
            <p:ph type="ftr" sz="quarter" idx="11"/>
          </p:nvPr>
        </p:nvSpPr>
        <p:spPr/>
        <p:txBody>
          <a:bodyPr/>
          <a:lstStyle/>
          <a:p>
            <a:pPr>
              <a:defRPr/>
            </a:pPr>
            <a:endParaRPr lang="ru-RU" altLang="ru-RU"/>
          </a:p>
        </p:txBody>
      </p:sp>
      <p:sp>
        <p:nvSpPr>
          <p:cNvPr id="9" name="Slide Number Placeholder 8"/>
          <p:cNvSpPr>
            <a:spLocks noGrp="1"/>
          </p:cNvSpPr>
          <p:nvPr>
            <p:ph type="sldNum" sz="quarter" idx="12"/>
          </p:nvPr>
        </p:nvSpPr>
        <p:spPr/>
        <p:txBody>
          <a:bodyPr/>
          <a:lstStyle/>
          <a:p>
            <a:pPr>
              <a:defRPr/>
            </a:pPr>
            <a:fld id="{526FE794-40A8-4A91-81FF-02C1F8B62073}" type="slidenum">
              <a:rPr lang="ru-RU" altLang="ru-RU" smtClean="0"/>
              <a:pPr>
                <a:defRPr/>
              </a:pPr>
              <a:t>‹#›</a:t>
            </a:fld>
            <a:endParaRPr lang="ru-RU" altLang="ru-RU"/>
          </a:p>
        </p:txBody>
      </p:sp>
      <p:sp>
        <p:nvSpPr>
          <p:cNvPr id="10" name="Title 9"/>
          <p:cNvSpPr>
            <a:spLocks noGrp="1"/>
          </p:cNvSpPr>
          <p:nvPr>
            <p:ph type="title"/>
          </p:nvPr>
        </p:nvSpPr>
        <p:spPr/>
        <p:txBody>
          <a:bodyPr/>
          <a:lstStyle/>
          <a:p>
            <a:r>
              <a:rPr lang="ru-RU"/>
              <a:t>Образец заголовка</a:t>
            </a:r>
            <a:endParaRPr lang="en-US" dirty="0"/>
          </a:p>
        </p:txBody>
      </p:sp>
    </p:spTree>
    <p:extLst>
      <p:ext uri="{BB962C8B-B14F-4D97-AF65-F5344CB8AC3E}">
        <p14:creationId xmlns:p14="http://schemas.microsoft.com/office/powerpoint/2010/main" val="1565941440"/>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Только заголовок">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ru-RU" altLang="ru-RU"/>
          </a:p>
        </p:txBody>
      </p:sp>
      <p:sp>
        <p:nvSpPr>
          <p:cNvPr id="4" name="Footer Placeholder 3"/>
          <p:cNvSpPr>
            <a:spLocks noGrp="1"/>
          </p:cNvSpPr>
          <p:nvPr>
            <p:ph type="ftr" sz="quarter" idx="11"/>
          </p:nvPr>
        </p:nvSpPr>
        <p:spPr/>
        <p:txBody>
          <a:bodyPr/>
          <a:lstStyle/>
          <a:p>
            <a:pPr>
              <a:defRPr/>
            </a:pPr>
            <a:endParaRPr lang="ru-RU" altLang="ru-RU"/>
          </a:p>
        </p:txBody>
      </p:sp>
      <p:sp>
        <p:nvSpPr>
          <p:cNvPr id="5" name="Slide Number Placeholder 4"/>
          <p:cNvSpPr>
            <a:spLocks noGrp="1"/>
          </p:cNvSpPr>
          <p:nvPr>
            <p:ph type="sldNum" sz="quarter" idx="12"/>
          </p:nvPr>
        </p:nvSpPr>
        <p:spPr/>
        <p:txBody>
          <a:bodyPr/>
          <a:lstStyle/>
          <a:p>
            <a:pPr>
              <a:defRPr/>
            </a:pPr>
            <a:fld id="{526FE794-40A8-4A91-81FF-02C1F8B62073}" type="slidenum">
              <a:rPr lang="ru-RU" altLang="ru-RU" smtClean="0"/>
              <a:pPr>
                <a:defRPr/>
              </a:pPr>
              <a:t>‹#›</a:t>
            </a:fld>
            <a:endParaRPr lang="ru-RU" altLang="ru-RU"/>
          </a:p>
        </p:txBody>
      </p:sp>
      <p:sp>
        <p:nvSpPr>
          <p:cNvPr id="6" name="Title 5"/>
          <p:cNvSpPr>
            <a:spLocks noGrp="1"/>
          </p:cNvSpPr>
          <p:nvPr>
            <p:ph type="title"/>
          </p:nvPr>
        </p:nvSpPr>
        <p:spPr/>
        <p:txBody>
          <a:bodyPr/>
          <a:lstStyle/>
          <a:p>
            <a:r>
              <a:rPr lang="ru-RU"/>
              <a:t>Образец заголовка</a:t>
            </a:r>
            <a:endParaRPr lang="en-US"/>
          </a:p>
        </p:txBody>
      </p:sp>
    </p:spTree>
    <p:extLst>
      <p:ext uri="{BB962C8B-B14F-4D97-AF65-F5344CB8AC3E}">
        <p14:creationId xmlns:p14="http://schemas.microsoft.com/office/powerpoint/2010/main" val="32456962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ru-RU" altLang="ru-RU"/>
          </a:p>
        </p:txBody>
      </p:sp>
      <p:sp>
        <p:nvSpPr>
          <p:cNvPr id="3" name="Footer Placeholder 2"/>
          <p:cNvSpPr>
            <a:spLocks noGrp="1"/>
          </p:cNvSpPr>
          <p:nvPr>
            <p:ph type="ftr" sz="quarter" idx="11"/>
          </p:nvPr>
        </p:nvSpPr>
        <p:spPr/>
        <p:txBody>
          <a:bodyPr/>
          <a:lstStyle/>
          <a:p>
            <a:pPr>
              <a:defRPr/>
            </a:pPr>
            <a:endParaRPr lang="ru-RU" altLang="ru-RU"/>
          </a:p>
        </p:txBody>
      </p:sp>
      <p:sp>
        <p:nvSpPr>
          <p:cNvPr id="4" name="Slide Number Placeholder 3"/>
          <p:cNvSpPr>
            <a:spLocks noGrp="1"/>
          </p:cNvSpPr>
          <p:nvPr>
            <p:ph type="sldNum" sz="quarter" idx="12"/>
          </p:nvPr>
        </p:nvSpPr>
        <p:spPr/>
        <p:txBody>
          <a:bodyPr/>
          <a:lstStyle/>
          <a:p>
            <a:pPr>
              <a:defRPr/>
            </a:pPr>
            <a:fld id="{526FE794-40A8-4A91-81FF-02C1F8B62073}" type="slidenum">
              <a:rPr lang="ru-RU" altLang="ru-RU" smtClean="0"/>
              <a:pPr>
                <a:defRPr/>
              </a:pPr>
              <a:t>‹#›</a:t>
            </a:fld>
            <a:endParaRPr lang="ru-RU" altLang="ru-RU"/>
          </a:p>
        </p:txBody>
      </p:sp>
    </p:spTree>
    <p:extLst>
      <p:ext uri="{BB962C8B-B14F-4D97-AF65-F5344CB8AC3E}">
        <p14:creationId xmlns:p14="http://schemas.microsoft.com/office/powerpoint/2010/main" val="162327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ru-RU"/>
              <a:t>Образец заголовка</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endParaRPr lang="ru-RU" altLang="ru-RU"/>
          </a:p>
        </p:txBody>
      </p:sp>
      <p:sp>
        <p:nvSpPr>
          <p:cNvPr id="5" name="Footer Placeholder 4"/>
          <p:cNvSpPr>
            <a:spLocks noGrp="1"/>
          </p:cNvSpPr>
          <p:nvPr>
            <p:ph type="ftr" sz="quarter" idx="11"/>
          </p:nvPr>
        </p:nvSpPr>
        <p:spPr/>
        <p:txBody>
          <a:bodyPr/>
          <a:lstStyle/>
          <a:p>
            <a:pPr>
              <a:defRPr/>
            </a:pPr>
            <a:endParaRPr lang="ru-RU" altLang="ru-RU"/>
          </a:p>
        </p:txBody>
      </p:sp>
      <p:sp>
        <p:nvSpPr>
          <p:cNvPr id="6" name="Slide Number Placeholder 5"/>
          <p:cNvSpPr>
            <a:spLocks noGrp="1"/>
          </p:cNvSpPr>
          <p:nvPr>
            <p:ph type="sldNum" sz="quarter" idx="12"/>
          </p:nvPr>
        </p:nvSpPr>
        <p:spPr/>
        <p:txBody>
          <a:bodyPr/>
          <a:lstStyle/>
          <a:p>
            <a:pPr>
              <a:defRPr/>
            </a:pPr>
            <a:fld id="{526FE794-40A8-4A91-81FF-02C1F8B62073}" type="slidenum">
              <a:rPr lang="ru-RU" altLang="ru-RU" smtClean="0"/>
              <a:pPr>
                <a:defRPr/>
              </a:pPr>
              <a:t>‹#›</a:t>
            </a:fld>
            <a:endParaRPr lang="ru-RU" altLang="ru-RU"/>
          </a:p>
        </p:txBody>
      </p:sp>
    </p:spTree>
    <p:extLst>
      <p:ext uri="{BB962C8B-B14F-4D97-AF65-F5344CB8AC3E}">
        <p14:creationId xmlns:p14="http://schemas.microsoft.com/office/powerpoint/2010/main" val="5243264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ru-RU"/>
              <a:t>Образец заголовка</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a:t>Образец текста</a:t>
            </a:r>
          </a:p>
        </p:txBody>
      </p:sp>
      <p:sp>
        <p:nvSpPr>
          <p:cNvPr id="5" name="Date Placeholder 4"/>
          <p:cNvSpPr>
            <a:spLocks noGrp="1"/>
          </p:cNvSpPr>
          <p:nvPr>
            <p:ph type="dt" sz="half" idx="10"/>
          </p:nvPr>
        </p:nvSpPr>
        <p:spPr/>
        <p:txBody>
          <a:bodyPr/>
          <a:lstStyle/>
          <a:p>
            <a:pPr>
              <a:defRPr/>
            </a:pPr>
            <a:endParaRPr lang="ru-RU" altLang="ru-RU"/>
          </a:p>
        </p:txBody>
      </p:sp>
      <p:sp>
        <p:nvSpPr>
          <p:cNvPr id="6" name="Footer Placeholder 5"/>
          <p:cNvSpPr>
            <a:spLocks noGrp="1"/>
          </p:cNvSpPr>
          <p:nvPr>
            <p:ph type="ftr" sz="quarter" idx="11"/>
          </p:nvPr>
        </p:nvSpPr>
        <p:spPr/>
        <p:txBody>
          <a:bodyPr/>
          <a:lstStyle/>
          <a:p>
            <a:pPr>
              <a:defRPr/>
            </a:pPr>
            <a:endParaRPr lang="ru-RU" altLang="ru-RU"/>
          </a:p>
        </p:txBody>
      </p:sp>
      <p:sp>
        <p:nvSpPr>
          <p:cNvPr id="7" name="Slide Number Placeholder 6"/>
          <p:cNvSpPr>
            <a:spLocks noGrp="1"/>
          </p:cNvSpPr>
          <p:nvPr>
            <p:ph type="sldNum" sz="quarter" idx="12"/>
          </p:nvPr>
        </p:nvSpPr>
        <p:spPr/>
        <p:txBody>
          <a:bodyPr/>
          <a:lstStyle/>
          <a:p>
            <a:pPr>
              <a:defRPr/>
            </a:pPr>
            <a:fld id="{526FE794-40A8-4A91-81FF-02C1F8B62073}" type="slidenum">
              <a:rPr lang="ru-RU" altLang="ru-RU" smtClean="0"/>
              <a:pPr>
                <a:defRPr/>
              </a:pPr>
              <a:t>‹#›</a:t>
            </a:fld>
            <a:endParaRPr lang="ru-RU" altLang="ru-RU"/>
          </a:p>
        </p:txBody>
      </p:sp>
    </p:spTree>
    <p:extLst>
      <p:ext uri="{BB962C8B-B14F-4D97-AF65-F5344CB8AC3E}">
        <p14:creationId xmlns:p14="http://schemas.microsoft.com/office/powerpoint/2010/main" val="3073316088"/>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ru-RU"/>
              <a:t>Образец заголовка</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ru-RU"/>
              <a:t>Вставка рисунка</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a:t>Образец текста</a:t>
            </a:r>
          </a:p>
        </p:txBody>
      </p:sp>
      <p:sp>
        <p:nvSpPr>
          <p:cNvPr id="5" name="Date Placeholder 4"/>
          <p:cNvSpPr>
            <a:spLocks noGrp="1"/>
          </p:cNvSpPr>
          <p:nvPr>
            <p:ph type="dt" sz="half" idx="10"/>
          </p:nvPr>
        </p:nvSpPr>
        <p:spPr/>
        <p:txBody>
          <a:bodyPr/>
          <a:lstStyle/>
          <a:p>
            <a:pPr>
              <a:defRPr/>
            </a:pPr>
            <a:endParaRPr lang="ru-RU" altLang="ru-RU"/>
          </a:p>
        </p:txBody>
      </p:sp>
      <p:sp>
        <p:nvSpPr>
          <p:cNvPr id="6" name="Footer Placeholder 5"/>
          <p:cNvSpPr>
            <a:spLocks noGrp="1"/>
          </p:cNvSpPr>
          <p:nvPr>
            <p:ph type="ftr" sz="quarter" idx="11"/>
          </p:nvPr>
        </p:nvSpPr>
        <p:spPr/>
        <p:txBody>
          <a:bodyPr/>
          <a:lstStyle/>
          <a:p>
            <a:pPr>
              <a:defRPr/>
            </a:pPr>
            <a:endParaRPr lang="ru-RU" altLang="ru-RU"/>
          </a:p>
        </p:txBody>
      </p:sp>
      <p:sp>
        <p:nvSpPr>
          <p:cNvPr id="7" name="Slide Number Placeholder 6"/>
          <p:cNvSpPr>
            <a:spLocks noGrp="1"/>
          </p:cNvSpPr>
          <p:nvPr>
            <p:ph type="sldNum" sz="quarter" idx="12"/>
          </p:nvPr>
        </p:nvSpPr>
        <p:spPr/>
        <p:txBody>
          <a:bodyPr/>
          <a:lstStyle/>
          <a:p>
            <a:pPr>
              <a:defRPr/>
            </a:pPr>
            <a:fld id="{526FE794-40A8-4A91-81FF-02C1F8B62073}" type="slidenum">
              <a:rPr lang="ru-RU" altLang="ru-RU" smtClean="0"/>
              <a:pPr>
                <a:defRPr/>
              </a:pPr>
              <a:t>‹#›</a:t>
            </a:fld>
            <a:endParaRPr lang="ru-RU" altLang="ru-RU"/>
          </a:p>
        </p:txBody>
      </p:sp>
    </p:spTree>
    <p:extLst>
      <p:ext uri="{BB962C8B-B14F-4D97-AF65-F5344CB8AC3E}">
        <p14:creationId xmlns:p14="http://schemas.microsoft.com/office/powerpoint/2010/main" val="13448766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a:defRPr/>
            </a:pPr>
            <a:endParaRPr lang="ru-RU" altLang="ru-RU"/>
          </a:p>
        </p:txBody>
      </p:sp>
      <p:sp>
        <p:nvSpPr>
          <p:cNvPr id="5" name="Footer Placeholder 4"/>
          <p:cNvSpPr>
            <a:spLocks noGrp="1"/>
          </p:cNvSpPr>
          <p:nvPr>
            <p:ph type="ftr" sz="quarter" idx="11"/>
          </p:nvPr>
        </p:nvSpPr>
        <p:spPr/>
        <p:txBody>
          <a:bodyPr/>
          <a:lstStyle/>
          <a:p>
            <a:pPr>
              <a:defRPr/>
            </a:pPr>
            <a:endParaRPr lang="ru-RU" altLang="ru-RU"/>
          </a:p>
        </p:txBody>
      </p:sp>
      <p:sp>
        <p:nvSpPr>
          <p:cNvPr id="6" name="Slide Number Placeholder 5"/>
          <p:cNvSpPr>
            <a:spLocks noGrp="1"/>
          </p:cNvSpPr>
          <p:nvPr>
            <p:ph type="sldNum" sz="quarter" idx="12"/>
          </p:nvPr>
        </p:nvSpPr>
        <p:spPr/>
        <p:txBody>
          <a:bodyPr/>
          <a:lstStyle/>
          <a:p>
            <a:pPr>
              <a:defRPr/>
            </a:pPr>
            <a:fld id="{526FE794-40A8-4A91-81FF-02C1F8B62073}" type="slidenum">
              <a:rPr lang="ru-RU" altLang="ru-RU" smtClean="0"/>
              <a:pPr>
                <a:defRPr/>
              </a:pPr>
              <a:t>‹#›</a:t>
            </a:fld>
            <a:endParaRPr lang="ru-RU" altLang="ru-RU"/>
          </a:p>
        </p:txBody>
      </p:sp>
    </p:spTree>
    <p:extLst>
      <p:ext uri="{BB962C8B-B14F-4D97-AF65-F5344CB8AC3E}">
        <p14:creationId xmlns:p14="http://schemas.microsoft.com/office/powerpoint/2010/main" val="26954508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ru-RU"/>
              <a:t>Образец заголовка</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pPr>
              <a:defRPr/>
            </a:pPr>
            <a:endParaRPr lang="ru-RU" altLang="ru-RU"/>
          </a:p>
        </p:txBody>
      </p:sp>
      <p:sp>
        <p:nvSpPr>
          <p:cNvPr id="5" name="Footer Placeholder 4"/>
          <p:cNvSpPr>
            <a:spLocks noGrp="1"/>
          </p:cNvSpPr>
          <p:nvPr>
            <p:ph type="ftr" sz="quarter" idx="11"/>
          </p:nvPr>
        </p:nvSpPr>
        <p:spPr/>
        <p:txBody>
          <a:bodyPr/>
          <a:lstStyle/>
          <a:p>
            <a:pPr>
              <a:defRPr/>
            </a:pPr>
            <a:endParaRPr lang="ru-RU" altLang="ru-RU"/>
          </a:p>
        </p:txBody>
      </p:sp>
      <p:sp>
        <p:nvSpPr>
          <p:cNvPr id="6" name="Slide Number Placeholder 5"/>
          <p:cNvSpPr>
            <a:spLocks noGrp="1"/>
          </p:cNvSpPr>
          <p:nvPr>
            <p:ph type="sldNum" sz="quarter" idx="12"/>
          </p:nvPr>
        </p:nvSpPr>
        <p:spPr/>
        <p:txBody>
          <a:bodyPr/>
          <a:lstStyle/>
          <a:p>
            <a:pPr>
              <a:defRPr/>
            </a:pPr>
            <a:fld id="{526FE794-40A8-4A91-81FF-02C1F8B62073}" type="slidenum">
              <a:rPr lang="ru-RU" altLang="ru-RU" smtClean="0"/>
              <a:pPr>
                <a:defRPr/>
              </a:pPr>
              <a:t>‹#›</a:t>
            </a:fld>
            <a:endParaRPr lang="ru-RU" altLang="ru-RU"/>
          </a:p>
        </p:txBody>
      </p:sp>
    </p:spTree>
    <p:extLst>
      <p:ext uri="{BB962C8B-B14F-4D97-AF65-F5344CB8AC3E}">
        <p14:creationId xmlns:p14="http://schemas.microsoft.com/office/powerpoint/2010/main" val="4095896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pPr>
              <a:defRPr/>
            </a:pPr>
            <a:endParaRPr lang="ru-RU" altLang="ru-RU"/>
          </a:p>
        </p:txBody>
      </p:sp>
      <p:sp>
        <p:nvSpPr>
          <p:cNvPr id="6" name="Footer Placeholder 5"/>
          <p:cNvSpPr>
            <a:spLocks noGrp="1"/>
          </p:cNvSpPr>
          <p:nvPr>
            <p:ph type="ftr" sz="quarter" idx="11"/>
          </p:nvPr>
        </p:nvSpPr>
        <p:spPr/>
        <p:txBody>
          <a:bodyPr/>
          <a:lstStyle/>
          <a:p>
            <a:pPr>
              <a:defRPr/>
            </a:pPr>
            <a:endParaRPr lang="ru-RU" altLang="ru-RU"/>
          </a:p>
        </p:txBody>
      </p:sp>
      <p:sp>
        <p:nvSpPr>
          <p:cNvPr id="7" name="Slide Number Placeholder 6"/>
          <p:cNvSpPr>
            <a:spLocks noGrp="1"/>
          </p:cNvSpPr>
          <p:nvPr>
            <p:ph type="sldNum" sz="quarter" idx="12"/>
          </p:nvPr>
        </p:nvSpPr>
        <p:spPr/>
        <p:txBody>
          <a:bodyPr/>
          <a:lstStyle/>
          <a:p>
            <a:pPr>
              <a:defRPr/>
            </a:pPr>
            <a:fld id="{526FE794-40A8-4A91-81FF-02C1F8B62073}" type="slidenum">
              <a:rPr lang="ru-RU" altLang="ru-RU" smtClean="0"/>
              <a:pPr>
                <a:defRPr/>
              </a:pPr>
              <a:t>‹#›</a:t>
            </a:fld>
            <a:endParaRPr lang="ru-RU" altLang="ru-RU"/>
          </a:p>
        </p:txBody>
      </p:sp>
    </p:spTree>
    <p:extLst>
      <p:ext uri="{BB962C8B-B14F-4D97-AF65-F5344CB8AC3E}">
        <p14:creationId xmlns:p14="http://schemas.microsoft.com/office/powerpoint/2010/main" val="145780709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Content Placeholder 3"/>
          <p:cNvSpPr>
            <a:spLocks noGrp="1"/>
          </p:cNvSpPr>
          <p:nvPr>
            <p:ph sz="half" idx="2"/>
          </p:nvPr>
        </p:nvSpPr>
        <p:spPr>
          <a:xfrm>
            <a:off x="633845" y="2507551"/>
            <a:ext cx="3867150" cy="36805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Content Placeholder 5"/>
          <p:cNvSpPr>
            <a:spLocks noGrp="1"/>
          </p:cNvSpPr>
          <p:nvPr>
            <p:ph sz="quarter" idx="4"/>
          </p:nvPr>
        </p:nvSpPr>
        <p:spPr>
          <a:xfrm>
            <a:off x="4629150" y="2507551"/>
            <a:ext cx="3886201" cy="36805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Date Placeholder 6"/>
          <p:cNvSpPr>
            <a:spLocks noGrp="1"/>
          </p:cNvSpPr>
          <p:nvPr>
            <p:ph type="dt" sz="half" idx="10"/>
          </p:nvPr>
        </p:nvSpPr>
        <p:spPr/>
        <p:txBody>
          <a:bodyPr/>
          <a:lstStyle/>
          <a:p>
            <a:pPr>
              <a:defRPr/>
            </a:pPr>
            <a:endParaRPr lang="ru-RU" altLang="ru-RU"/>
          </a:p>
        </p:txBody>
      </p:sp>
      <p:sp>
        <p:nvSpPr>
          <p:cNvPr id="8" name="Footer Placeholder 7"/>
          <p:cNvSpPr>
            <a:spLocks noGrp="1"/>
          </p:cNvSpPr>
          <p:nvPr>
            <p:ph type="ftr" sz="quarter" idx="11"/>
          </p:nvPr>
        </p:nvSpPr>
        <p:spPr/>
        <p:txBody>
          <a:bodyPr/>
          <a:lstStyle/>
          <a:p>
            <a:pPr>
              <a:defRPr/>
            </a:pPr>
            <a:endParaRPr lang="ru-RU" altLang="ru-RU"/>
          </a:p>
        </p:txBody>
      </p:sp>
      <p:sp>
        <p:nvSpPr>
          <p:cNvPr id="9" name="Slide Number Placeholder 8"/>
          <p:cNvSpPr>
            <a:spLocks noGrp="1"/>
          </p:cNvSpPr>
          <p:nvPr>
            <p:ph type="sldNum" sz="quarter" idx="12"/>
          </p:nvPr>
        </p:nvSpPr>
        <p:spPr/>
        <p:txBody>
          <a:bodyPr/>
          <a:lstStyle/>
          <a:p>
            <a:pPr>
              <a:defRPr/>
            </a:pPr>
            <a:fld id="{526FE794-40A8-4A91-81FF-02C1F8B62073}" type="slidenum">
              <a:rPr lang="ru-RU" altLang="ru-RU" smtClean="0"/>
              <a:pPr>
                <a:defRPr/>
              </a:pPr>
              <a:t>‹#›</a:t>
            </a:fld>
            <a:endParaRPr lang="ru-RU" altLang="ru-RU"/>
          </a:p>
        </p:txBody>
      </p:sp>
      <p:sp>
        <p:nvSpPr>
          <p:cNvPr id="10" name="Title 9"/>
          <p:cNvSpPr>
            <a:spLocks noGrp="1"/>
          </p:cNvSpPr>
          <p:nvPr>
            <p:ph type="title"/>
          </p:nvPr>
        </p:nvSpPr>
        <p:spPr/>
        <p:txBody>
          <a:bodyPr/>
          <a:lstStyle/>
          <a:p>
            <a:r>
              <a:rPr lang="ru-RU"/>
              <a:t>Образец заголовка</a:t>
            </a:r>
            <a:endParaRPr lang="en-US" dirty="0"/>
          </a:p>
        </p:txBody>
      </p:sp>
    </p:spTree>
    <p:extLst>
      <p:ext uri="{BB962C8B-B14F-4D97-AF65-F5344CB8AC3E}">
        <p14:creationId xmlns:p14="http://schemas.microsoft.com/office/powerpoint/2010/main" val="255161502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Только заголовок">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ru-RU" altLang="ru-RU"/>
          </a:p>
        </p:txBody>
      </p:sp>
      <p:sp>
        <p:nvSpPr>
          <p:cNvPr id="4" name="Footer Placeholder 3"/>
          <p:cNvSpPr>
            <a:spLocks noGrp="1"/>
          </p:cNvSpPr>
          <p:nvPr>
            <p:ph type="ftr" sz="quarter" idx="11"/>
          </p:nvPr>
        </p:nvSpPr>
        <p:spPr/>
        <p:txBody>
          <a:bodyPr/>
          <a:lstStyle/>
          <a:p>
            <a:pPr>
              <a:defRPr/>
            </a:pPr>
            <a:endParaRPr lang="ru-RU" altLang="ru-RU"/>
          </a:p>
        </p:txBody>
      </p:sp>
      <p:sp>
        <p:nvSpPr>
          <p:cNvPr id="5" name="Slide Number Placeholder 4"/>
          <p:cNvSpPr>
            <a:spLocks noGrp="1"/>
          </p:cNvSpPr>
          <p:nvPr>
            <p:ph type="sldNum" sz="quarter" idx="12"/>
          </p:nvPr>
        </p:nvSpPr>
        <p:spPr/>
        <p:txBody>
          <a:bodyPr/>
          <a:lstStyle/>
          <a:p>
            <a:pPr>
              <a:defRPr/>
            </a:pPr>
            <a:fld id="{526FE794-40A8-4A91-81FF-02C1F8B62073}" type="slidenum">
              <a:rPr lang="ru-RU" altLang="ru-RU" smtClean="0"/>
              <a:pPr>
                <a:defRPr/>
              </a:pPr>
              <a:t>‹#›</a:t>
            </a:fld>
            <a:endParaRPr lang="ru-RU" altLang="ru-RU"/>
          </a:p>
        </p:txBody>
      </p:sp>
      <p:sp>
        <p:nvSpPr>
          <p:cNvPr id="6" name="Title 5"/>
          <p:cNvSpPr>
            <a:spLocks noGrp="1"/>
          </p:cNvSpPr>
          <p:nvPr>
            <p:ph type="title"/>
          </p:nvPr>
        </p:nvSpPr>
        <p:spPr/>
        <p:txBody>
          <a:bodyPr/>
          <a:lstStyle/>
          <a:p>
            <a:r>
              <a:rPr lang="ru-RU"/>
              <a:t>Образец заголовка</a:t>
            </a:r>
            <a:endParaRPr lang="en-US"/>
          </a:p>
        </p:txBody>
      </p:sp>
    </p:spTree>
    <p:extLst>
      <p:ext uri="{BB962C8B-B14F-4D97-AF65-F5344CB8AC3E}">
        <p14:creationId xmlns:p14="http://schemas.microsoft.com/office/powerpoint/2010/main" val="170665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ru-RU" altLang="ru-RU"/>
          </a:p>
        </p:txBody>
      </p:sp>
      <p:sp>
        <p:nvSpPr>
          <p:cNvPr id="3" name="Footer Placeholder 2"/>
          <p:cNvSpPr>
            <a:spLocks noGrp="1"/>
          </p:cNvSpPr>
          <p:nvPr>
            <p:ph type="ftr" sz="quarter" idx="11"/>
          </p:nvPr>
        </p:nvSpPr>
        <p:spPr/>
        <p:txBody>
          <a:bodyPr/>
          <a:lstStyle/>
          <a:p>
            <a:pPr>
              <a:defRPr/>
            </a:pPr>
            <a:endParaRPr lang="ru-RU" altLang="ru-RU"/>
          </a:p>
        </p:txBody>
      </p:sp>
      <p:sp>
        <p:nvSpPr>
          <p:cNvPr id="4" name="Slide Number Placeholder 3"/>
          <p:cNvSpPr>
            <a:spLocks noGrp="1"/>
          </p:cNvSpPr>
          <p:nvPr>
            <p:ph type="sldNum" sz="quarter" idx="12"/>
          </p:nvPr>
        </p:nvSpPr>
        <p:spPr/>
        <p:txBody>
          <a:bodyPr/>
          <a:lstStyle/>
          <a:p>
            <a:pPr>
              <a:defRPr/>
            </a:pPr>
            <a:fld id="{526FE794-40A8-4A91-81FF-02C1F8B62073}" type="slidenum">
              <a:rPr lang="ru-RU" altLang="ru-RU" smtClean="0"/>
              <a:pPr>
                <a:defRPr/>
              </a:pPr>
              <a:t>‹#›</a:t>
            </a:fld>
            <a:endParaRPr lang="ru-RU" altLang="ru-RU"/>
          </a:p>
        </p:txBody>
      </p:sp>
    </p:spTree>
    <p:extLst>
      <p:ext uri="{BB962C8B-B14F-4D97-AF65-F5344CB8AC3E}">
        <p14:creationId xmlns:p14="http://schemas.microsoft.com/office/powerpoint/2010/main" val="770871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ru-RU"/>
              <a:t>Образец заголовка</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a:t>Образец текста</a:t>
            </a:r>
          </a:p>
        </p:txBody>
      </p:sp>
      <p:sp>
        <p:nvSpPr>
          <p:cNvPr id="5" name="Date Placeholder 4"/>
          <p:cNvSpPr>
            <a:spLocks noGrp="1"/>
          </p:cNvSpPr>
          <p:nvPr>
            <p:ph type="dt" sz="half" idx="10"/>
          </p:nvPr>
        </p:nvSpPr>
        <p:spPr/>
        <p:txBody>
          <a:bodyPr/>
          <a:lstStyle/>
          <a:p>
            <a:pPr>
              <a:defRPr/>
            </a:pPr>
            <a:endParaRPr lang="ru-RU" altLang="ru-RU"/>
          </a:p>
        </p:txBody>
      </p:sp>
      <p:sp>
        <p:nvSpPr>
          <p:cNvPr id="6" name="Footer Placeholder 5"/>
          <p:cNvSpPr>
            <a:spLocks noGrp="1"/>
          </p:cNvSpPr>
          <p:nvPr>
            <p:ph type="ftr" sz="quarter" idx="11"/>
          </p:nvPr>
        </p:nvSpPr>
        <p:spPr/>
        <p:txBody>
          <a:bodyPr/>
          <a:lstStyle/>
          <a:p>
            <a:pPr>
              <a:defRPr/>
            </a:pPr>
            <a:endParaRPr lang="ru-RU" altLang="ru-RU"/>
          </a:p>
        </p:txBody>
      </p:sp>
      <p:sp>
        <p:nvSpPr>
          <p:cNvPr id="7" name="Slide Number Placeholder 6"/>
          <p:cNvSpPr>
            <a:spLocks noGrp="1"/>
          </p:cNvSpPr>
          <p:nvPr>
            <p:ph type="sldNum" sz="quarter" idx="12"/>
          </p:nvPr>
        </p:nvSpPr>
        <p:spPr/>
        <p:txBody>
          <a:bodyPr/>
          <a:lstStyle/>
          <a:p>
            <a:pPr>
              <a:defRPr/>
            </a:pPr>
            <a:fld id="{526FE794-40A8-4A91-81FF-02C1F8B62073}" type="slidenum">
              <a:rPr lang="ru-RU" altLang="ru-RU" smtClean="0"/>
              <a:pPr>
                <a:defRPr/>
              </a:pPr>
              <a:t>‹#›</a:t>
            </a:fld>
            <a:endParaRPr lang="ru-RU" altLang="ru-RU"/>
          </a:p>
        </p:txBody>
      </p:sp>
    </p:spTree>
    <p:extLst>
      <p:ext uri="{BB962C8B-B14F-4D97-AF65-F5344CB8AC3E}">
        <p14:creationId xmlns:p14="http://schemas.microsoft.com/office/powerpoint/2010/main" val="330635164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ru-RU"/>
              <a:t>Образец заголовка</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ru-RU"/>
              <a:t>Вставка рисунка</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a:t>Образец текста</a:t>
            </a:r>
          </a:p>
        </p:txBody>
      </p:sp>
      <p:sp>
        <p:nvSpPr>
          <p:cNvPr id="5" name="Date Placeholder 4"/>
          <p:cNvSpPr>
            <a:spLocks noGrp="1"/>
          </p:cNvSpPr>
          <p:nvPr>
            <p:ph type="dt" sz="half" idx="10"/>
          </p:nvPr>
        </p:nvSpPr>
        <p:spPr/>
        <p:txBody>
          <a:bodyPr/>
          <a:lstStyle/>
          <a:p>
            <a:pPr>
              <a:defRPr/>
            </a:pPr>
            <a:endParaRPr lang="ru-RU" altLang="ru-RU"/>
          </a:p>
        </p:txBody>
      </p:sp>
      <p:sp>
        <p:nvSpPr>
          <p:cNvPr id="6" name="Footer Placeholder 5"/>
          <p:cNvSpPr>
            <a:spLocks noGrp="1"/>
          </p:cNvSpPr>
          <p:nvPr>
            <p:ph type="ftr" sz="quarter" idx="11"/>
          </p:nvPr>
        </p:nvSpPr>
        <p:spPr/>
        <p:txBody>
          <a:bodyPr/>
          <a:lstStyle/>
          <a:p>
            <a:pPr>
              <a:defRPr/>
            </a:pPr>
            <a:endParaRPr lang="ru-RU" altLang="ru-RU"/>
          </a:p>
        </p:txBody>
      </p:sp>
      <p:sp>
        <p:nvSpPr>
          <p:cNvPr id="7" name="Slide Number Placeholder 6"/>
          <p:cNvSpPr>
            <a:spLocks noGrp="1"/>
          </p:cNvSpPr>
          <p:nvPr>
            <p:ph type="sldNum" sz="quarter" idx="12"/>
          </p:nvPr>
        </p:nvSpPr>
        <p:spPr/>
        <p:txBody>
          <a:bodyPr/>
          <a:lstStyle/>
          <a:p>
            <a:pPr>
              <a:defRPr/>
            </a:pPr>
            <a:fld id="{526FE794-40A8-4A91-81FF-02C1F8B62073}" type="slidenum">
              <a:rPr lang="ru-RU" altLang="ru-RU" smtClean="0"/>
              <a:pPr>
                <a:defRPr/>
              </a:pPr>
              <a:t>‹#›</a:t>
            </a:fld>
            <a:endParaRPr lang="ru-RU" altLang="ru-RU"/>
          </a:p>
        </p:txBody>
      </p:sp>
    </p:spTree>
    <p:extLst>
      <p:ext uri="{BB962C8B-B14F-4D97-AF65-F5344CB8AC3E}">
        <p14:creationId xmlns:p14="http://schemas.microsoft.com/office/powerpoint/2010/main" val="1070942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pPr>
              <a:defRPr/>
            </a:pPr>
            <a:endParaRPr lang="ru-RU" alt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pPr>
              <a:defRPr/>
            </a:pPr>
            <a:endParaRPr lang="ru-RU" altLang="ru-RU"/>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pPr>
              <a:defRPr/>
            </a:pPr>
            <a:fld id="{526FE794-40A8-4A91-81FF-02C1F8B62073}" type="slidenum">
              <a:rPr lang="ru-RU" altLang="ru-RU" smtClean="0"/>
              <a:pPr>
                <a:defRPr/>
              </a:pPr>
              <a:t>‹#›</a:t>
            </a:fld>
            <a:endParaRPr lang="ru-RU" altLang="ru-RU"/>
          </a:p>
        </p:txBody>
      </p:sp>
    </p:spTree>
    <p:extLst>
      <p:ext uri="{BB962C8B-B14F-4D97-AF65-F5344CB8AC3E}">
        <p14:creationId xmlns:p14="http://schemas.microsoft.com/office/powerpoint/2010/main" val="4193992057"/>
      </p:ext>
    </p:extLst>
  </p:cSld>
  <p:clrMap bg1="lt1" tx1="dk1" bg2="lt2" tx2="dk2" accent1="accent1" accent2="accent2" accent3="accent3" accent4="accent4" accent5="accent5" accent6="accent6" hlink="hlink" folHlink="folHlink"/>
  <p:sldLayoutIdLst>
    <p:sldLayoutId id="2147483956" r:id="rId1"/>
    <p:sldLayoutId id="2147483957" r:id="rId2"/>
    <p:sldLayoutId id="2147483958" r:id="rId3"/>
    <p:sldLayoutId id="2147483959" r:id="rId4"/>
    <p:sldLayoutId id="2147483960" r:id="rId5"/>
    <p:sldLayoutId id="2147483961" r:id="rId6"/>
    <p:sldLayoutId id="2147483962" r:id="rId7"/>
    <p:sldLayoutId id="2147483963" r:id="rId8"/>
    <p:sldLayoutId id="2147483964" r:id="rId9"/>
    <p:sldLayoutId id="2147483965" r:id="rId10"/>
    <p:sldLayoutId id="214748396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pPr>
              <a:defRPr/>
            </a:pPr>
            <a:endParaRPr lang="ru-RU" alt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pPr>
              <a:defRPr/>
            </a:pPr>
            <a:endParaRPr lang="ru-RU" altLang="ru-RU"/>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pPr>
              <a:defRPr/>
            </a:pPr>
            <a:fld id="{526FE794-40A8-4A91-81FF-02C1F8B62073}" type="slidenum">
              <a:rPr lang="ru-RU" altLang="ru-RU" smtClean="0"/>
              <a:pPr>
                <a:defRPr/>
              </a:pPr>
              <a:t>‹#›</a:t>
            </a:fld>
            <a:endParaRPr lang="ru-RU" altLang="ru-RU"/>
          </a:p>
        </p:txBody>
      </p:sp>
    </p:spTree>
    <p:extLst>
      <p:ext uri="{BB962C8B-B14F-4D97-AF65-F5344CB8AC3E}">
        <p14:creationId xmlns:p14="http://schemas.microsoft.com/office/powerpoint/2010/main" val="4118396329"/>
      </p:ext>
    </p:extLst>
  </p:cSld>
  <p:clrMap bg1="lt1" tx1="dk1" bg2="lt2" tx2="dk2" accent1="accent1" accent2="accent2" accent3="accent3" accent4="accent4" accent5="accent5" accent6="accent6" hlink="hlink" folHlink="folHlink"/>
  <p:sldLayoutIdLst>
    <p:sldLayoutId id="2147483968" r:id="rId1"/>
    <p:sldLayoutId id="2147483969" r:id="rId2"/>
    <p:sldLayoutId id="2147483970" r:id="rId3"/>
    <p:sldLayoutId id="2147483971" r:id="rId4"/>
    <p:sldLayoutId id="2147483972" r:id="rId5"/>
    <p:sldLayoutId id="2147483973" r:id="rId6"/>
    <p:sldLayoutId id="2147483974" r:id="rId7"/>
    <p:sldLayoutId id="2147483975" r:id="rId8"/>
    <p:sldLayoutId id="2147483976" r:id="rId9"/>
    <p:sldLayoutId id="2147483977" r:id="rId10"/>
    <p:sldLayoutId id="214748397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pPr>
              <a:defRPr/>
            </a:pPr>
            <a:endParaRPr lang="ru-RU" alt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pPr>
              <a:defRPr/>
            </a:pPr>
            <a:endParaRPr lang="ru-RU" altLang="ru-RU"/>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pPr>
              <a:defRPr/>
            </a:pPr>
            <a:fld id="{526FE794-40A8-4A91-81FF-02C1F8B62073}" type="slidenum">
              <a:rPr lang="ru-RU" altLang="ru-RU" smtClean="0"/>
              <a:pPr>
                <a:defRPr/>
              </a:pPr>
              <a:t>‹#›</a:t>
            </a:fld>
            <a:endParaRPr lang="ru-RU" altLang="ru-RU"/>
          </a:p>
        </p:txBody>
      </p:sp>
    </p:spTree>
    <p:extLst>
      <p:ext uri="{BB962C8B-B14F-4D97-AF65-F5344CB8AC3E}">
        <p14:creationId xmlns:p14="http://schemas.microsoft.com/office/powerpoint/2010/main" val="2252052641"/>
      </p:ext>
    </p:extLst>
  </p:cSld>
  <p:clrMap bg1="lt1" tx1="dk1" bg2="lt2" tx2="dk2" accent1="accent1" accent2="accent2" accent3="accent3" accent4="accent4" accent5="accent5" accent6="accent6" hlink="hlink" folHlink="folHlink"/>
  <p:sldLayoutIdLst>
    <p:sldLayoutId id="2147484199" r:id="rId1"/>
    <p:sldLayoutId id="2147484200" r:id="rId2"/>
    <p:sldLayoutId id="2147484201" r:id="rId3"/>
    <p:sldLayoutId id="2147484202" r:id="rId4"/>
    <p:sldLayoutId id="2147484203" r:id="rId5"/>
    <p:sldLayoutId id="2147484204" r:id="rId6"/>
    <p:sldLayoutId id="2147484205" r:id="rId7"/>
    <p:sldLayoutId id="2147484206" r:id="rId8"/>
    <p:sldLayoutId id="2147484207" r:id="rId9"/>
    <p:sldLayoutId id="2147484208" r:id="rId10"/>
    <p:sldLayoutId id="214748420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cdn.tuoitre.vn/2017/051dc35f-1512958928201.jpg"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static.tuoitre.vn/tto/i/s626/2017/01/05/f4e20f0e.jpg"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s://vietnam.opendevelopmentmekong.net/dataset/?id=thong-tin-dan-s-dan-t-c-thi-u-s-2015&amp;search_query=P3R5cGU9YWxsJnM9RXRobmljK21pbm9yaXR5K3BvcHVsYXRpb24mdGF4b25vbXk9YWxsJm1ldGFkYXRhX2NyZWF0ZWQ9YWxsJnR5cGU9YWxsJnNvcnRpbmc9c2NvcmU="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522C503F-AF1D-4D9E-B5B9-CE6B596C2FAD}"/>
              </a:ext>
            </a:extLst>
          </p:cNvPr>
          <p:cNvSpPr/>
          <p:nvPr/>
        </p:nvSpPr>
        <p:spPr>
          <a:xfrm>
            <a:off x="1043608" y="116633"/>
            <a:ext cx="7956376" cy="307777"/>
          </a:xfrm>
          <a:prstGeom prst="rect">
            <a:avLst/>
          </a:prstGeom>
        </p:spPr>
        <p:txBody>
          <a:bodyPr wrap="square">
            <a:spAutoFit/>
          </a:bodyPr>
          <a:lstStyle/>
          <a:p>
            <a:pPr algn="ctr" fontAlgn="base"/>
            <a:endParaRPr lang="ru-RU" sz="1400" dirty="0"/>
          </a:p>
        </p:txBody>
      </p:sp>
      <p:sp>
        <p:nvSpPr>
          <p:cNvPr id="4" name="Прямоугольник 3">
            <a:extLst>
              <a:ext uri="{FF2B5EF4-FFF2-40B4-BE49-F238E27FC236}">
                <a16:creationId xmlns:a16="http://schemas.microsoft.com/office/drawing/2014/main" id="{3B9A50DF-AED7-4097-B09A-24BFB09DD82A}"/>
              </a:ext>
            </a:extLst>
          </p:cNvPr>
          <p:cNvSpPr/>
          <p:nvPr/>
        </p:nvSpPr>
        <p:spPr>
          <a:xfrm>
            <a:off x="1330040" y="703060"/>
            <a:ext cx="7704856" cy="2123658"/>
          </a:xfrm>
          <a:prstGeom prst="rect">
            <a:avLst/>
          </a:prstGeom>
        </p:spPr>
        <p:txBody>
          <a:bodyPr wrap="square">
            <a:spAutoFit/>
          </a:bodyPr>
          <a:lstStyle/>
          <a:p>
            <a:endParaRPr lang="en-US" dirty="0">
              <a:latin typeface="Times New Roman" panose="02020603050405020304" pitchFamily="18" charset="0"/>
              <a:ea typeface="Calibri" panose="020F0502020204030204" pitchFamily="34" charset="0"/>
              <a:cs typeface="DokChampa" panose="020B0604020202020204" pitchFamily="34" charset="-34"/>
            </a:endParaRPr>
          </a:p>
          <a:p>
            <a:endParaRPr lang="ru-RU" dirty="0">
              <a:latin typeface="Times New Roman" panose="02020603050405020304" pitchFamily="18" charset="0"/>
              <a:ea typeface="Calibri" panose="020F0502020204030204" pitchFamily="34" charset="0"/>
              <a:cs typeface="DokChampa" panose="020B0604020202020204" pitchFamily="34" charset="-34"/>
            </a:endParaRPr>
          </a:p>
          <a:p>
            <a:r>
              <a:rPr lang="ru-RU" sz="1600" dirty="0">
                <a:latin typeface="Times New Roman" panose="02020603050405020304" pitchFamily="18" charset="0"/>
                <a:ea typeface="Calibri" panose="020F0502020204030204" pitchFamily="34" charset="0"/>
                <a:cs typeface="DokChampa" panose="020B0604020202020204" pitchFamily="34" charset="-34"/>
              </a:rPr>
              <a:t>Ирина Владимировна Самарина</a:t>
            </a:r>
            <a:endParaRPr lang="en-US" sz="1600" dirty="0">
              <a:latin typeface="Times New Roman" panose="02020603050405020304" pitchFamily="18" charset="0"/>
              <a:ea typeface="Calibri" panose="020F0502020204030204" pitchFamily="34" charset="0"/>
              <a:cs typeface="DokChampa" panose="020B0604020202020204" pitchFamily="34" charset="-34"/>
            </a:endParaRPr>
          </a:p>
          <a:p>
            <a:r>
              <a:rPr lang="ru-RU" sz="1400" dirty="0">
                <a:latin typeface="Times New Roman" panose="02020603050405020304" pitchFamily="18" charset="0"/>
                <a:ea typeface="Calibri" panose="020F0502020204030204" pitchFamily="34" charset="0"/>
                <a:cs typeface="DokChampa" panose="020B0604020202020204" pitchFamily="34" charset="-34"/>
              </a:rPr>
              <a:t>Институт языкознания РАН</a:t>
            </a:r>
            <a:endParaRPr lang="en-US" sz="1400" dirty="0">
              <a:latin typeface="Times New Roman" panose="02020603050405020304" pitchFamily="18" charset="0"/>
              <a:ea typeface="Calibri" panose="020F0502020204030204" pitchFamily="34" charset="0"/>
              <a:cs typeface="DokChampa" panose="020B0604020202020204" pitchFamily="34" charset="-34"/>
            </a:endParaRPr>
          </a:p>
          <a:p>
            <a:r>
              <a:rPr lang="ru-RU" sz="1400" dirty="0" err="1">
                <a:latin typeface="Times New Roman" panose="02020603050405020304" pitchFamily="18" charset="0"/>
                <a:ea typeface="Calibri" panose="020F0502020204030204" pitchFamily="34" charset="0"/>
                <a:cs typeface="DokChampa" panose="020B0604020202020204" pitchFamily="34" charset="-34"/>
              </a:rPr>
              <a:t>НИУ</a:t>
            </a:r>
            <a:r>
              <a:rPr lang="ru-RU" sz="1400" dirty="0">
                <a:latin typeface="Times New Roman" panose="02020603050405020304" pitchFamily="18" charset="0"/>
                <a:ea typeface="Calibri" panose="020F0502020204030204" pitchFamily="34" charset="0"/>
                <a:cs typeface="DokChampa" panose="020B0604020202020204" pitchFamily="34" charset="-34"/>
              </a:rPr>
              <a:t> ВШЭ</a:t>
            </a:r>
          </a:p>
          <a:p>
            <a:pPr algn="ctr"/>
            <a:endParaRPr lang="en-US" sz="1400" dirty="0">
              <a:latin typeface="Times New Roman" panose="02020603050405020304" pitchFamily="18" charset="0"/>
              <a:ea typeface="Calibri" panose="020F0502020204030204" pitchFamily="34" charset="0"/>
              <a:cs typeface="DokChampa" panose="020B0604020202020204" pitchFamily="34" charset="-34"/>
            </a:endParaRPr>
          </a:p>
          <a:p>
            <a:r>
              <a:rPr lang="ru-RU" sz="1800" b="1" dirty="0">
                <a:effectLst/>
                <a:latin typeface="Times New Roman" panose="02020603050405020304" pitchFamily="18" charset="0"/>
                <a:ea typeface="Calibri" panose="020F0502020204030204" pitchFamily="34" charset="0"/>
                <a:cs typeface="DokChampa" panose="020B0604020202020204" pitchFamily="34" charset="-34"/>
              </a:rPr>
              <a:t>Малочисленные народы Вьетнама:</a:t>
            </a:r>
            <a:br>
              <a:rPr lang="ru-RU" sz="1800" b="1" dirty="0">
                <a:effectLst/>
                <a:latin typeface="Times New Roman" panose="02020603050405020304" pitchFamily="18" charset="0"/>
                <a:ea typeface="Calibri" panose="020F0502020204030204" pitchFamily="34" charset="0"/>
                <a:cs typeface="DokChampa" panose="020B0604020202020204" pitchFamily="34" charset="-34"/>
              </a:rPr>
            </a:br>
            <a:r>
              <a:rPr lang="ru-RU" sz="1800" b="1" dirty="0">
                <a:effectLst/>
                <a:latin typeface="Times New Roman" panose="02020603050405020304" pitchFamily="18" charset="0"/>
                <a:ea typeface="Calibri" panose="020F0502020204030204" pitchFamily="34" charset="0"/>
                <a:cs typeface="DokChampa" panose="020B0604020202020204" pitchFamily="34" charset="-34"/>
              </a:rPr>
              <a:t>ситуация с передачей этнических языков младшим поколениям</a:t>
            </a:r>
            <a:endParaRPr lang="ru-RU" sz="2400" b="1" cap="small" dirty="0">
              <a:effectLst/>
              <a:latin typeface="Times New Roman" panose="02020603050405020304" pitchFamily="18" charset="0"/>
              <a:ea typeface="Calibri" panose="020F0502020204030204" pitchFamily="34" charset="0"/>
              <a:cs typeface="DokChampa" panose="020B0604020202020204" pitchFamily="34" charset="-34"/>
            </a:endParaRPr>
          </a:p>
        </p:txBody>
      </p:sp>
      <p:sp>
        <p:nvSpPr>
          <p:cNvPr id="5" name="Прямоугольник 4">
            <a:extLst>
              <a:ext uri="{FF2B5EF4-FFF2-40B4-BE49-F238E27FC236}">
                <a16:creationId xmlns:a16="http://schemas.microsoft.com/office/drawing/2014/main" id="{82631637-546A-49AF-B66E-36484193EC40}"/>
              </a:ext>
            </a:extLst>
          </p:cNvPr>
          <p:cNvSpPr/>
          <p:nvPr/>
        </p:nvSpPr>
        <p:spPr>
          <a:xfrm>
            <a:off x="4716016" y="2924944"/>
            <a:ext cx="4572000" cy="369332"/>
          </a:xfrm>
          <a:prstGeom prst="rect">
            <a:avLst/>
          </a:prstGeom>
        </p:spPr>
        <p:txBody>
          <a:bodyPr>
            <a:spAutoFit/>
          </a:bodyPr>
          <a:lstStyle/>
          <a:p>
            <a:pPr algn="ctr"/>
            <a:endParaRPr lang="ru-RU" dirty="0">
              <a:solidFill>
                <a:srgbClr val="0070C0"/>
              </a:solidFill>
            </a:endParaRPr>
          </a:p>
        </p:txBody>
      </p:sp>
      <p:sp>
        <p:nvSpPr>
          <p:cNvPr id="6" name="Прямоугольник 5">
            <a:extLst>
              <a:ext uri="{FF2B5EF4-FFF2-40B4-BE49-F238E27FC236}">
                <a16:creationId xmlns:a16="http://schemas.microsoft.com/office/drawing/2014/main" id="{DB2194D7-26B3-4336-99BF-974D52FC906C}"/>
              </a:ext>
            </a:extLst>
          </p:cNvPr>
          <p:cNvSpPr/>
          <p:nvPr/>
        </p:nvSpPr>
        <p:spPr>
          <a:xfrm>
            <a:off x="7097613" y="3717032"/>
            <a:ext cx="184731" cy="369332"/>
          </a:xfrm>
          <a:prstGeom prst="rect">
            <a:avLst/>
          </a:prstGeom>
        </p:spPr>
        <p:txBody>
          <a:bodyPr wrap="none">
            <a:spAutoFit/>
          </a:bodyPr>
          <a:lstStyle/>
          <a:p>
            <a:pPr algn="ctr"/>
            <a:endParaRPr lang="en-US" dirty="0"/>
          </a:p>
        </p:txBody>
      </p:sp>
      <p:sp>
        <p:nvSpPr>
          <p:cNvPr id="8" name="Прямоугольник 7">
            <a:extLst>
              <a:ext uri="{FF2B5EF4-FFF2-40B4-BE49-F238E27FC236}">
                <a16:creationId xmlns:a16="http://schemas.microsoft.com/office/drawing/2014/main" id="{002F27B4-BB65-4417-8F4F-25E487D174B4}"/>
              </a:ext>
            </a:extLst>
          </p:cNvPr>
          <p:cNvSpPr/>
          <p:nvPr/>
        </p:nvSpPr>
        <p:spPr>
          <a:xfrm>
            <a:off x="1835696" y="3591345"/>
            <a:ext cx="1997968" cy="369332"/>
          </a:xfrm>
          <a:prstGeom prst="rect">
            <a:avLst/>
          </a:prstGeom>
        </p:spPr>
        <p:txBody>
          <a:bodyPr wrap="square">
            <a:spAutoFit/>
          </a:bodyPr>
          <a:lstStyle/>
          <a:p>
            <a:pPr algn="ctr"/>
            <a:endParaRPr lang="ru-RU" dirty="0"/>
          </a:p>
        </p:txBody>
      </p:sp>
      <p:sp>
        <p:nvSpPr>
          <p:cNvPr id="10" name="TextBox 9">
            <a:extLst>
              <a:ext uri="{FF2B5EF4-FFF2-40B4-BE49-F238E27FC236}">
                <a16:creationId xmlns:a16="http://schemas.microsoft.com/office/drawing/2014/main" id="{DE3A739C-ABA4-46C1-8654-003A73663D90}"/>
              </a:ext>
            </a:extLst>
          </p:cNvPr>
          <p:cNvSpPr txBox="1"/>
          <p:nvPr/>
        </p:nvSpPr>
        <p:spPr>
          <a:xfrm>
            <a:off x="0" y="-25373"/>
            <a:ext cx="8748465" cy="1138773"/>
          </a:xfrm>
          <a:prstGeom prst="rect">
            <a:avLst/>
          </a:prstGeom>
          <a:noFill/>
        </p:spPr>
        <p:txBody>
          <a:bodyPr wrap="square">
            <a:spAutoFit/>
          </a:bodyPr>
          <a:lstStyle/>
          <a:p>
            <a:pPr indent="215900" algn="ctr"/>
            <a:r>
              <a:rPr lang="ru-RU" sz="1800" b="1" i="0" dirty="0">
                <a:effectLst/>
                <a:latin typeface="Times New Roman" panose="02020603050405020304" pitchFamily="18" charset="0"/>
                <a:cs typeface="Times New Roman" panose="02020603050405020304" pitchFamily="18" charset="0"/>
              </a:rPr>
              <a:t> Коллоквиум </a:t>
            </a:r>
            <a:endParaRPr lang="en-US" sz="1800" b="1" i="0" dirty="0">
              <a:effectLst/>
              <a:latin typeface="Times New Roman" panose="02020603050405020304" pitchFamily="18" charset="0"/>
              <a:cs typeface="Times New Roman" panose="02020603050405020304" pitchFamily="18" charset="0"/>
            </a:endParaRPr>
          </a:p>
          <a:p>
            <a:pPr indent="215900" algn="ctr"/>
            <a:r>
              <a:rPr lang="ru-RU" sz="1800" b="1" i="0" dirty="0">
                <a:effectLst/>
                <a:latin typeface="Times New Roman" panose="02020603050405020304" pitchFamily="18" charset="0"/>
                <a:cs typeface="Times New Roman" panose="02020603050405020304" pitchFamily="18" charset="0"/>
              </a:rPr>
              <a:t>«Судьба языкового наследия: передано младшим поколениям или утрачено?»</a:t>
            </a:r>
          </a:p>
          <a:p>
            <a:pPr indent="215900" algn="ctr"/>
            <a:r>
              <a:rPr lang="ru-RU" sz="1200" cap="all" dirty="0">
                <a:effectLst/>
                <a:latin typeface="Times New Roman" panose="02020603050405020304" pitchFamily="18" charset="0"/>
                <a:ea typeface="Calibri" panose="020F0502020204030204" pitchFamily="34" charset="0"/>
                <a:cs typeface="DokChampa" panose="020B0604020202020204" pitchFamily="34" charset="-34"/>
              </a:rPr>
              <a:t>Институт языкознания РАН. </a:t>
            </a:r>
            <a:r>
              <a:rPr lang="en-US" sz="1200" dirty="0">
                <a:effectLst/>
                <a:latin typeface="Times New Roman" panose="02020603050405020304" pitchFamily="18" charset="0"/>
                <a:ea typeface="Calibri" panose="020F0502020204030204" pitchFamily="34" charset="0"/>
                <a:cs typeface="DokChampa" panose="020B0604020202020204" pitchFamily="34" charset="-34"/>
              </a:rPr>
              <a:t>26</a:t>
            </a:r>
            <a:r>
              <a:rPr lang="ru-RU" sz="1200" dirty="0">
                <a:latin typeface="Times New Roman" panose="02020603050405020304" pitchFamily="18" charset="0"/>
                <a:ea typeface="Calibri" panose="020F0502020204030204" pitchFamily="34" charset="0"/>
                <a:cs typeface="DokChampa" panose="020B0604020202020204" pitchFamily="34" charset="-34"/>
              </a:rPr>
              <a:t>.05.2021. (Онлайн</a:t>
            </a:r>
            <a:r>
              <a:rPr lang="ru-RU" sz="1400" dirty="0">
                <a:latin typeface="Times New Roman" panose="02020603050405020304" pitchFamily="18" charset="0"/>
                <a:ea typeface="Calibri" panose="020F0502020204030204" pitchFamily="34" charset="0"/>
                <a:cs typeface="DokChampa" panose="020B0604020202020204" pitchFamily="34" charset="-34"/>
              </a:rPr>
              <a:t>)</a:t>
            </a:r>
            <a:endParaRPr lang="en-US" sz="1400" dirty="0">
              <a:effectLst/>
              <a:latin typeface="Times New Roman" panose="02020603050405020304" pitchFamily="18" charset="0"/>
              <a:ea typeface="Calibri" panose="020F0502020204030204" pitchFamily="34" charset="0"/>
              <a:cs typeface="DokChampa" panose="020B0604020202020204" pitchFamily="34" charset="-34"/>
            </a:endParaRPr>
          </a:p>
          <a:p>
            <a:pPr indent="215900" algn="ctr"/>
            <a:r>
              <a:rPr lang="ru-RU" sz="1800" b="1" i="0" dirty="0">
                <a:effectLst/>
                <a:latin typeface="Times New Roman" panose="02020603050405020304" pitchFamily="18" charset="0"/>
                <a:cs typeface="Times New Roman" panose="02020603050405020304" pitchFamily="18" charset="0"/>
              </a:rPr>
              <a:t> </a:t>
            </a:r>
            <a:endParaRPr lang="en-US" sz="1800" b="1" i="0" dirty="0">
              <a:effectLst/>
              <a:latin typeface="Times New Roman" panose="02020603050405020304" pitchFamily="18" charset="0"/>
              <a:cs typeface="Times New Roman" panose="02020603050405020304" pitchFamily="18" charset="0"/>
            </a:endParaRPr>
          </a:p>
        </p:txBody>
      </p:sp>
      <p:pic>
        <p:nvPicPr>
          <p:cNvPr id="9" name="Picture 4" descr="DSCN9080">
            <a:extLst>
              <a:ext uri="{FF2B5EF4-FFF2-40B4-BE49-F238E27FC236}">
                <a16:creationId xmlns:a16="http://schemas.microsoft.com/office/drawing/2014/main" id="{541A1D3C-C677-40AC-83B8-572AD8835A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00" y="2952973"/>
            <a:ext cx="2915816" cy="3887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DSCN9201">
            <a:extLst>
              <a:ext uri="{FF2B5EF4-FFF2-40B4-BE49-F238E27FC236}">
                <a16:creationId xmlns:a16="http://schemas.microsoft.com/office/drawing/2014/main" id="{A4C6E1CC-48C1-44E4-92EA-4138BAA311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3501008"/>
            <a:ext cx="2224088" cy="296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descr="DSCN9176">
            <a:extLst>
              <a:ext uri="{FF2B5EF4-FFF2-40B4-BE49-F238E27FC236}">
                <a16:creationId xmlns:a16="http://schemas.microsoft.com/office/drawing/2014/main" id="{85B01261-109D-4C9B-B676-45C9F6A034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176" y="2881952"/>
            <a:ext cx="2969081" cy="3958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77385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93745B65-826B-430D-98C0-33C6B28E1F90}"/>
              </a:ext>
            </a:extLst>
          </p:cNvPr>
          <p:cNvGraphicFramePr>
            <a:graphicFrameLocks noGrp="1"/>
          </p:cNvGraphicFramePr>
          <p:nvPr>
            <p:extLst>
              <p:ext uri="{D42A27DB-BD31-4B8C-83A1-F6EECF244321}">
                <p14:modId xmlns:p14="http://schemas.microsoft.com/office/powerpoint/2010/main" val="3418513890"/>
              </p:ext>
            </p:extLst>
          </p:nvPr>
        </p:nvGraphicFramePr>
        <p:xfrm>
          <a:off x="755576" y="260648"/>
          <a:ext cx="8208912" cy="2348611"/>
        </p:xfrm>
        <a:graphic>
          <a:graphicData uri="http://schemas.openxmlformats.org/drawingml/2006/table">
            <a:tbl>
              <a:tblPr/>
              <a:tblGrid>
                <a:gridCol w="2016224">
                  <a:extLst>
                    <a:ext uri="{9D8B030D-6E8A-4147-A177-3AD203B41FA5}">
                      <a16:colId xmlns:a16="http://schemas.microsoft.com/office/drawing/2014/main" val="2097349019"/>
                    </a:ext>
                  </a:extLst>
                </a:gridCol>
                <a:gridCol w="6192688">
                  <a:extLst>
                    <a:ext uri="{9D8B030D-6E8A-4147-A177-3AD203B41FA5}">
                      <a16:colId xmlns:a16="http://schemas.microsoft.com/office/drawing/2014/main" val="1850241104"/>
                    </a:ext>
                  </a:extLst>
                </a:gridCol>
              </a:tblGrid>
              <a:tr h="695310">
                <a:tc>
                  <a:txBody>
                    <a:bodyPr/>
                    <a:lstStyle/>
                    <a:p>
                      <a:pPr fontAlgn="t"/>
                      <a:r>
                        <a:rPr lang="en-US" sz="1400" b="1" dirty="0">
                          <a:effectLst/>
                        </a:rPr>
                        <a:t>Pre-school</a:t>
                      </a:r>
                      <a:endParaRPr lang="en-US" sz="1400" dirty="0">
                        <a:effectLst/>
                      </a:endParaRPr>
                    </a:p>
                  </a:txBody>
                  <a:tcPr marL="52268" marR="52268" marT="78402" marB="78402">
                    <a:lnL w="3810" cap="flat" cmpd="sng" algn="ctr">
                      <a:solidFill>
                        <a:srgbClr val="F2F5F7"/>
                      </a:solidFill>
                      <a:prstDash val="solid"/>
                      <a:round/>
                      <a:headEnd type="none" w="med" len="med"/>
                      <a:tailEnd type="none" w="med" len="med"/>
                    </a:lnL>
                    <a:lnR w="3810" cap="flat" cmpd="sng" algn="ctr">
                      <a:solidFill>
                        <a:srgbClr val="F2F5F7"/>
                      </a:solidFill>
                      <a:prstDash val="solid"/>
                      <a:round/>
                      <a:headEnd type="none" w="med" len="med"/>
                      <a:tailEnd type="none" w="med" len="med"/>
                    </a:lnR>
                    <a:lnT w="3810" cap="flat" cmpd="sng" algn="ctr">
                      <a:solidFill>
                        <a:srgbClr val="F2F5F7"/>
                      </a:solidFill>
                      <a:prstDash val="solid"/>
                      <a:round/>
                      <a:headEnd type="none" w="med" len="med"/>
                      <a:tailEnd type="none" w="med" len="med"/>
                    </a:lnT>
                    <a:lnB w="3810" cap="flat" cmpd="sng" algn="ctr">
                      <a:solidFill>
                        <a:srgbClr val="F2F5F7"/>
                      </a:solidFill>
                      <a:prstDash val="solid"/>
                      <a:round/>
                      <a:headEnd type="none" w="med" len="med"/>
                      <a:tailEnd type="none" w="med" len="med"/>
                    </a:lnB>
                    <a:solidFill>
                      <a:srgbClr val="FFFFFF"/>
                    </a:solidFill>
                  </a:tcPr>
                </a:tc>
                <a:tc>
                  <a:txBody>
                    <a:bodyPr/>
                    <a:lstStyle/>
                    <a:p>
                      <a:pPr fontAlgn="t"/>
                      <a:r>
                        <a:rPr lang="en-US" sz="1400" dirty="0">
                          <a:effectLst/>
                        </a:rPr>
                        <a:t>Optional</a:t>
                      </a:r>
                      <a:r>
                        <a:rPr lang="ru-RU" sz="1400" dirty="0">
                          <a:effectLst/>
                        </a:rPr>
                        <a:t> (</a:t>
                      </a:r>
                      <a:r>
                        <a:rPr lang="en-US" sz="1400" i="1" dirty="0">
                          <a:effectLst/>
                        </a:rPr>
                        <a:t>not compulsory</a:t>
                      </a:r>
                      <a:r>
                        <a:rPr lang="en-US" sz="1400" dirty="0">
                          <a:effectLst/>
                        </a:rPr>
                        <a:t>) for children aged between 18 months and five years old</a:t>
                      </a:r>
                      <a:br>
                        <a:rPr lang="en-US" sz="1400" dirty="0">
                          <a:effectLst/>
                        </a:rPr>
                      </a:br>
                      <a:r>
                        <a:rPr lang="en-US" sz="1400" dirty="0">
                          <a:effectLst/>
                        </a:rPr>
                        <a:t>Fees may be payable</a:t>
                      </a:r>
                      <a:br>
                        <a:rPr lang="en-US" sz="1400" dirty="0">
                          <a:effectLst/>
                        </a:rPr>
                      </a:br>
                      <a:r>
                        <a:rPr lang="en-US" sz="1400" dirty="0">
                          <a:effectLst/>
                        </a:rPr>
                        <a:t>More commonly found in major cities</a:t>
                      </a:r>
                    </a:p>
                  </a:txBody>
                  <a:tcPr marL="52268" marR="52268" marT="78402" marB="78402">
                    <a:lnL w="3810" cap="flat" cmpd="sng" algn="ctr">
                      <a:solidFill>
                        <a:srgbClr val="F2F5F7"/>
                      </a:solidFill>
                      <a:prstDash val="solid"/>
                      <a:round/>
                      <a:headEnd type="none" w="med" len="med"/>
                      <a:tailEnd type="none" w="med" len="med"/>
                    </a:lnL>
                    <a:lnR w="3810" cap="flat" cmpd="sng" algn="ctr">
                      <a:solidFill>
                        <a:srgbClr val="F2F5F7"/>
                      </a:solidFill>
                      <a:prstDash val="solid"/>
                      <a:round/>
                      <a:headEnd type="none" w="med" len="med"/>
                      <a:tailEnd type="none" w="med" len="med"/>
                    </a:lnR>
                    <a:lnT w="3810" cap="flat" cmpd="sng" algn="ctr">
                      <a:solidFill>
                        <a:srgbClr val="F2F5F7"/>
                      </a:solidFill>
                      <a:prstDash val="solid"/>
                      <a:round/>
                      <a:headEnd type="none" w="med" len="med"/>
                      <a:tailEnd type="none" w="med" len="med"/>
                    </a:lnT>
                    <a:lnB w="3810" cap="flat" cmpd="sng" algn="ctr">
                      <a:solidFill>
                        <a:srgbClr val="F2F5F7"/>
                      </a:solidFill>
                      <a:prstDash val="solid"/>
                      <a:round/>
                      <a:headEnd type="none" w="med" len="med"/>
                      <a:tailEnd type="none" w="med" len="med"/>
                    </a:lnB>
                    <a:solidFill>
                      <a:srgbClr val="FFFFFF"/>
                    </a:solidFill>
                  </a:tcPr>
                </a:tc>
                <a:extLst>
                  <a:ext uri="{0D108BD9-81ED-4DB2-BD59-A6C34878D82A}">
                    <a16:rowId xmlns:a16="http://schemas.microsoft.com/office/drawing/2014/main" val="4167289083"/>
                  </a:ext>
                </a:extLst>
              </a:tr>
              <a:tr h="401591">
                <a:tc>
                  <a:txBody>
                    <a:bodyPr/>
                    <a:lstStyle/>
                    <a:p>
                      <a:pPr fontAlgn="t"/>
                      <a:r>
                        <a:rPr lang="en-US" sz="1400" b="1" dirty="0">
                          <a:effectLst/>
                        </a:rPr>
                        <a:t>Primary School</a:t>
                      </a:r>
                      <a:endParaRPr lang="en-US" sz="1400" dirty="0">
                        <a:effectLst/>
                      </a:endParaRPr>
                    </a:p>
                  </a:txBody>
                  <a:tcPr marL="52268" marR="52268" marT="78402" marB="78402">
                    <a:lnL w="3810" cap="flat" cmpd="sng" algn="ctr">
                      <a:solidFill>
                        <a:srgbClr val="F2F5F7"/>
                      </a:solidFill>
                      <a:prstDash val="solid"/>
                      <a:round/>
                      <a:headEnd type="none" w="med" len="med"/>
                      <a:tailEnd type="none" w="med" len="med"/>
                    </a:lnL>
                    <a:lnR w="3810" cap="flat" cmpd="sng" algn="ctr">
                      <a:solidFill>
                        <a:srgbClr val="F2F5F7"/>
                      </a:solidFill>
                      <a:prstDash val="solid"/>
                      <a:round/>
                      <a:headEnd type="none" w="med" len="med"/>
                      <a:tailEnd type="none" w="med" len="med"/>
                    </a:lnR>
                    <a:lnT w="3810" cap="flat" cmpd="sng" algn="ctr">
                      <a:solidFill>
                        <a:srgbClr val="F2F5F7"/>
                      </a:solidFill>
                      <a:prstDash val="solid"/>
                      <a:round/>
                      <a:headEnd type="none" w="med" len="med"/>
                      <a:tailEnd type="none" w="med" len="med"/>
                    </a:lnT>
                    <a:lnB w="3810" cap="flat" cmpd="sng" algn="ctr">
                      <a:solidFill>
                        <a:srgbClr val="F2F5F7"/>
                      </a:solidFill>
                      <a:prstDash val="solid"/>
                      <a:round/>
                      <a:headEnd type="none" w="med" len="med"/>
                      <a:tailEnd type="none" w="med" len="med"/>
                    </a:lnB>
                    <a:solidFill>
                      <a:srgbClr val="FFFFFF"/>
                    </a:solidFill>
                  </a:tcPr>
                </a:tc>
                <a:tc>
                  <a:txBody>
                    <a:bodyPr/>
                    <a:lstStyle/>
                    <a:p>
                      <a:pPr fontAlgn="t"/>
                      <a:r>
                        <a:rPr lang="en-US" sz="1400" i="1" dirty="0">
                          <a:effectLst/>
                        </a:rPr>
                        <a:t>Compulsory</a:t>
                      </a:r>
                      <a:r>
                        <a:rPr lang="en-US" sz="1400" dirty="0">
                          <a:effectLst/>
                        </a:rPr>
                        <a:t> from age six to 11 for all children</a:t>
                      </a:r>
                      <a:br>
                        <a:rPr lang="en-US" sz="1400" dirty="0">
                          <a:effectLst/>
                        </a:rPr>
                      </a:br>
                      <a:r>
                        <a:rPr lang="en-US" sz="1400" dirty="0">
                          <a:effectLst/>
                        </a:rPr>
                        <a:t>Education at the primary level is free</a:t>
                      </a:r>
                    </a:p>
                  </a:txBody>
                  <a:tcPr marL="52268" marR="52268" marT="78402" marB="78402">
                    <a:lnL w="3810" cap="flat" cmpd="sng" algn="ctr">
                      <a:solidFill>
                        <a:srgbClr val="F2F5F7"/>
                      </a:solidFill>
                      <a:prstDash val="solid"/>
                      <a:round/>
                      <a:headEnd type="none" w="med" len="med"/>
                      <a:tailEnd type="none" w="med" len="med"/>
                    </a:lnL>
                    <a:lnR w="3810" cap="flat" cmpd="sng" algn="ctr">
                      <a:solidFill>
                        <a:srgbClr val="F2F5F7"/>
                      </a:solidFill>
                      <a:prstDash val="solid"/>
                      <a:round/>
                      <a:headEnd type="none" w="med" len="med"/>
                      <a:tailEnd type="none" w="med" len="med"/>
                    </a:lnR>
                    <a:lnT w="3810" cap="flat" cmpd="sng" algn="ctr">
                      <a:solidFill>
                        <a:srgbClr val="F2F5F7"/>
                      </a:solidFill>
                      <a:prstDash val="solid"/>
                      <a:round/>
                      <a:headEnd type="none" w="med" len="med"/>
                      <a:tailEnd type="none" w="med" len="med"/>
                    </a:lnT>
                    <a:lnB w="3810" cap="flat" cmpd="sng" algn="ctr">
                      <a:solidFill>
                        <a:srgbClr val="F2F5F7"/>
                      </a:solidFill>
                      <a:prstDash val="solid"/>
                      <a:round/>
                      <a:headEnd type="none" w="med" len="med"/>
                      <a:tailEnd type="none" w="med" len="med"/>
                    </a:lnB>
                    <a:solidFill>
                      <a:srgbClr val="FFFFFF"/>
                    </a:solidFill>
                  </a:tcPr>
                </a:tc>
                <a:extLst>
                  <a:ext uri="{0D108BD9-81ED-4DB2-BD59-A6C34878D82A}">
                    <a16:rowId xmlns:a16="http://schemas.microsoft.com/office/drawing/2014/main" val="983988579"/>
                  </a:ext>
                </a:extLst>
              </a:tr>
              <a:tr h="968203">
                <a:tc>
                  <a:txBody>
                    <a:bodyPr/>
                    <a:lstStyle/>
                    <a:p>
                      <a:pPr fontAlgn="t"/>
                      <a:r>
                        <a:rPr lang="vi-VN" sz="1400" b="1" dirty="0">
                          <a:effectLst/>
                          <a:latin typeface="Calibri" panose="020F0502020204030204" pitchFamily="34" charset="0"/>
                          <a:cs typeface="Calibri" panose="020F0502020204030204" pitchFamily="34" charset="0"/>
                        </a:rPr>
                        <a:t>Secondary School</a:t>
                      </a:r>
                      <a:endParaRPr lang="vi-VN" sz="1400" dirty="0">
                        <a:effectLst/>
                        <a:latin typeface="Calibri" panose="020F0502020204030204" pitchFamily="34" charset="0"/>
                        <a:cs typeface="Calibri" panose="020F0502020204030204" pitchFamily="34" charset="0"/>
                      </a:endParaRPr>
                    </a:p>
                  </a:txBody>
                  <a:tcPr marL="52268" marR="52268" marT="78402" marB="78402">
                    <a:lnL w="3810" cap="flat" cmpd="sng" algn="ctr">
                      <a:solidFill>
                        <a:srgbClr val="F2F5F7"/>
                      </a:solidFill>
                      <a:prstDash val="solid"/>
                      <a:round/>
                      <a:headEnd type="none" w="med" len="med"/>
                      <a:tailEnd type="none" w="med" len="med"/>
                    </a:lnL>
                    <a:lnR w="3810" cap="flat" cmpd="sng" algn="ctr">
                      <a:solidFill>
                        <a:srgbClr val="F2F5F7"/>
                      </a:solidFill>
                      <a:prstDash val="solid"/>
                      <a:round/>
                      <a:headEnd type="none" w="med" len="med"/>
                      <a:tailEnd type="none" w="med" len="med"/>
                    </a:lnR>
                    <a:lnT w="3810" cap="flat" cmpd="sng" algn="ctr">
                      <a:solidFill>
                        <a:srgbClr val="F2F5F7"/>
                      </a:solidFill>
                      <a:prstDash val="solid"/>
                      <a:round/>
                      <a:headEnd type="none" w="med" len="med"/>
                      <a:tailEnd type="none" w="med" len="med"/>
                    </a:lnT>
                    <a:lnB w="3810" cap="flat" cmpd="sng" algn="ctr">
                      <a:solidFill>
                        <a:srgbClr val="F2F5F7"/>
                      </a:solidFill>
                      <a:prstDash val="solid"/>
                      <a:round/>
                      <a:headEnd type="none" w="med" len="med"/>
                      <a:tailEnd type="none" w="med" len="med"/>
                    </a:lnB>
                    <a:solidFill>
                      <a:srgbClr val="FFFFFF"/>
                    </a:solidFill>
                  </a:tcPr>
                </a:tc>
                <a:tc>
                  <a:txBody>
                    <a:bodyPr/>
                    <a:lstStyle/>
                    <a:p>
                      <a:pPr fontAlgn="t"/>
                      <a:r>
                        <a:rPr lang="en-US" sz="1400" dirty="0">
                          <a:effectLst/>
                        </a:rPr>
                        <a:t>Secondary education is divided into lower and upper </a:t>
                      </a:r>
                      <a:r>
                        <a:rPr lang="en-US" sz="1400" dirty="0" err="1">
                          <a:effectLst/>
                        </a:rPr>
                        <a:t>programmes</a:t>
                      </a:r>
                      <a:br>
                        <a:rPr lang="ru-RU" sz="1400" dirty="0">
                          <a:effectLst/>
                        </a:rPr>
                      </a:br>
                      <a:r>
                        <a:rPr lang="en-US" sz="1400" i="1" dirty="0">
                          <a:effectLst/>
                        </a:rPr>
                        <a:t>Not compulsory</a:t>
                      </a:r>
                    </a:p>
                  </a:txBody>
                  <a:tcPr marL="52268" marR="52268" marT="78402" marB="78402">
                    <a:lnL w="3810" cap="flat" cmpd="sng" algn="ctr">
                      <a:solidFill>
                        <a:srgbClr val="F2F5F7"/>
                      </a:solidFill>
                      <a:prstDash val="solid"/>
                      <a:round/>
                      <a:headEnd type="none" w="med" len="med"/>
                      <a:tailEnd type="none" w="med" len="med"/>
                    </a:lnL>
                    <a:lnR w="3810" cap="flat" cmpd="sng" algn="ctr">
                      <a:solidFill>
                        <a:srgbClr val="F2F5F7"/>
                      </a:solidFill>
                      <a:prstDash val="solid"/>
                      <a:round/>
                      <a:headEnd type="none" w="med" len="med"/>
                      <a:tailEnd type="none" w="med" len="med"/>
                    </a:lnR>
                    <a:lnT w="3810" cap="flat" cmpd="sng" algn="ctr">
                      <a:solidFill>
                        <a:srgbClr val="F2F5F7"/>
                      </a:solidFill>
                      <a:prstDash val="solid"/>
                      <a:round/>
                      <a:headEnd type="none" w="med" len="med"/>
                      <a:tailEnd type="none" w="med" len="med"/>
                    </a:lnT>
                    <a:lnB w="3810" cap="flat" cmpd="sng" algn="ctr">
                      <a:solidFill>
                        <a:srgbClr val="F2F5F7"/>
                      </a:solidFill>
                      <a:prstDash val="solid"/>
                      <a:round/>
                      <a:headEnd type="none" w="med" len="med"/>
                      <a:tailEnd type="none" w="med" len="med"/>
                    </a:lnB>
                    <a:solidFill>
                      <a:srgbClr val="FFFFFF"/>
                    </a:solidFill>
                  </a:tcPr>
                </a:tc>
                <a:extLst>
                  <a:ext uri="{0D108BD9-81ED-4DB2-BD59-A6C34878D82A}">
                    <a16:rowId xmlns:a16="http://schemas.microsoft.com/office/drawing/2014/main" val="1147001355"/>
                  </a:ext>
                </a:extLst>
              </a:tr>
            </a:tbl>
          </a:graphicData>
        </a:graphic>
      </p:graphicFrame>
      <p:sp>
        <p:nvSpPr>
          <p:cNvPr id="5" name="TextBox 4">
            <a:extLst>
              <a:ext uri="{FF2B5EF4-FFF2-40B4-BE49-F238E27FC236}">
                <a16:creationId xmlns:a16="http://schemas.microsoft.com/office/drawing/2014/main" id="{9F5EA9BF-8C94-4602-8B2D-F8E17CFF7DDB}"/>
              </a:ext>
            </a:extLst>
          </p:cNvPr>
          <p:cNvSpPr txBox="1"/>
          <p:nvPr/>
        </p:nvSpPr>
        <p:spPr>
          <a:xfrm>
            <a:off x="5318908" y="2348880"/>
            <a:ext cx="3600400" cy="830997"/>
          </a:xfrm>
          <a:prstGeom prst="rect">
            <a:avLst/>
          </a:prstGeom>
          <a:noFill/>
        </p:spPr>
        <p:txBody>
          <a:bodyPr wrap="square">
            <a:spAutoFit/>
          </a:bodyPr>
          <a:lstStyle/>
          <a:p>
            <a:r>
              <a:rPr lang="en-US" sz="1200" b="0" i="0" dirty="0">
                <a:solidFill>
                  <a:srgbClr val="5D7079"/>
                </a:solidFill>
                <a:effectLst/>
                <a:latin typeface="Averta"/>
              </a:rPr>
              <a:t>There are some fairly low fees charged for education under the state system, for books and contributions for school equipment, as well as additional costs for uniforms, transport, and school materials.</a:t>
            </a:r>
            <a:endParaRPr lang="ru-RU" sz="1200" dirty="0"/>
          </a:p>
        </p:txBody>
      </p:sp>
      <p:pic>
        <p:nvPicPr>
          <p:cNvPr id="7" name="Picture 2" descr="Students in a classroom in Vietnam. Credit: GPE/Koli Banik">
            <a:extLst>
              <a:ext uri="{FF2B5EF4-FFF2-40B4-BE49-F238E27FC236}">
                <a16:creationId xmlns:a16="http://schemas.microsoft.com/office/drawing/2014/main" id="{B76E1393-6B58-4203-917D-F6AB953504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2732" y="3261813"/>
            <a:ext cx="5341268" cy="356084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F84B5D4-E910-4C94-9A10-F5244E9FCB48}"/>
              </a:ext>
            </a:extLst>
          </p:cNvPr>
          <p:cNvSpPr txBox="1"/>
          <p:nvPr/>
        </p:nvSpPr>
        <p:spPr>
          <a:xfrm>
            <a:off x="91343" y="2313045"/>
            <a:ext cx="3695228" cy="2308324"/>
          </a:xfrm>
          <a:prstGeom prst="rect">
            <a:avLst/>
          </a:prstGeom>
          <a:noFill/>
        </p:spPr>
        <p:txBody>
          <a:bodyPr wrap="square">
            <a:spAutoFit/>
          </a:bodyPr>
          <a:lstStyle/>
          <a:p>
            <a:pPr algn="l"/>
            <a:r>
              <a:rPr lang="en-US" sz="1200" b="0" i="0" dirty="0">
                <a:solidFill>
                  <a:srgbClr val="222222"/>
                </a:solidFill>
                <a:effectLst/>
              </a:rPr>
              <a:t>Vietnam recognizes education as a national priority. Since 2008, the government has been spending  about 6% of its budget on education. The government’s strong commitment to education and long-standing cultural and social support for education has led to significant progress in the sector.</a:t>
            </a:r>
          </a:p>
          <a:p>
            <a:pPr algn="l"/>
            <a:r>
              <a:rPr lang="en-US" sz="1200" b="0" i="0" dirty="0">
                <a:solidFill>
                  <a:srgbClr val="222222"/>
                </a:solidFill>
                <a:effectLst/>
              </a:rPr>
              <a:t>Despite these achievements, the country still faces some challenges. Access and quality are still concerns for lower secondary education and quality is limited in remote areas. Accessing and completing education is a greater challenge for female students and ethnic minorities.</a:t>
            </a:r>
          </a:p>
        </p:txBody>
      </p:sp>
      <p:sp>
        <p:nvSpPr>
          <p:cNvPr id="10" name="TextBox 9">
            <a:extLst>
              <a:ext uri="{FF2B5EF4-FFF2-40B4-BE49-F238E27FC236}">
                <a16:creationId xmlns:a16="http://schemas.microsoft.com/office/drawing/2014/main" id="{A2BCADB5-C324-4B3A-ACB1-072504C30417}"/>
              </a:ext>
            </a:extLst>
          </p:cNvPr>
          <p:cNvSpPr txBox="1"/>
          <p:nvPr/>
        </p:nvSpPr>
        <p:spPr>
          <a:xfrm>
            <a:off x="608425" y="4653136"/>
            <a:ext cx="2661064" cy="2246769"/>
          </a:xfrm>
          <a:prstGeom prst="rect">
            <a:avLst/>
          </a:prstGeom>
          <a:noFill/>
        </p:spPr>
        <p:txBody>
          <a:bodyPr wrap="square">
            <a:spAutoFit/>
          </a:bodyPr>
          <a:lstStyle/>
          <a:p>
            <a:r>
              <a:rPr lang="en-US" sz="1400" b="0" i="0" dirty="0">
                <a:solidFill>
                  <a:srgbClr val="333333"/>
                </a:solidFill>
                <a:effectLst/>
                <a:latin typeface="Helvetica Neue"/>
              </a:rPr>
              <a:t>Less than five percent of the population has never been to school.</a:t>
            </a:r>
          </a:p>
          <a:p>
            <a:endParaRPr lang="en-US" sz="1400" dirty="0"/>
          </a:p>
          <a:p>
            <a:r>
              <a:rPr lang="en-US" sz="1400" dirty="0"/>
              <a:t>The Party and Government have focused on education in ethnic minorities’ areas.</a:t>
            </a:r>
          </a:p>
          <a:p>
            <a:endParaRPr lang="en-US" sz="1400" dirty="0">
              <a:solidFill>
                <a:srgbClr val="333333"/>
              </a:solidFill>
              <a:latin typeface="Helvetica Neue"/>
            </a:endParaRPr>
          </a:p>
          <a:p>
            <a:r>
              <a:rPr lang="en-US" sz="1400" dirty="0"/>
              <a:t>T</a:t>
            </a:r>
            <a:r>
              <a:rPr lang="ru-RU" sz="1400" dirty="0" err="1"/>
              <a:t>he</a:t>
            </a:r>
            <a:r>
              <a:rPr lang="ru-RU" sz="1400" dirty="0"/>
              <a:t> </a:t>
            </a:r>
            <a:r>
              <a:rPr lang="ru-RU" sz="1400" dirty="0" err="1"/>
              <a:t>education</a:t>
            </a:r>
            <a:r>
              <a:rPr lang="ru-RU" sz="1400" dirty="0"/>
              <a:t> </a:t>
            </a:r>
            <a:r>
              <a:rPr lang="ru-RU" sz="1400" dirty="0" err="1"/>
              <a:t>level</a:t>
            </a:r>
            <a:r>
              <a:rPr lang="ru-RU" sz="1400" dirty="0"/>
              <a:t> </a:t>
            </a:r>
            <a:r>
              <a:rPr lang="ru-RU" sz="1400" dirty="0" err="1"/>
              <a:t>of</a:t>
            </a:r>
            <a:r>
              <a:rPr lang="ru-RU" sz="1400" dirty="0"/>
              <a:t> </a:t>
            </a:r>
            <a:r>
              <a:rPr lang="ru-RU" sz="1400" dirty="0" err="1"/>
              <a:t>the</a:t>
            </a:r>
            <a:r>
              <a:rPr lang="ru-RU" sz="1400" dirty="0"/>
              <a:t> </a:t>
            </a:r>
            <a:r>
              <a:rPr lang="ru-RU" sz="1400" dirty="0" err="1"/>
              <a:t>ethnic</a:t>
            </a:r>
            <a:r>
              <a:rPr lang="ru-RU" sz="1400" dirty="0"/>
              <a:t> </a:t>
            </a:r>
            <a:r>
              <a:rPr lang="ru-RU" sz="1400" dirty="0" err="1"/>
              <a:t>minorities</a:t>
            </a:r>
            <a:r>
              <a:rPr lang="ru-RU" sz="1400" dirty="0"/>
              <a:t> </a:t>
            </a:r>
            <a:r>
              <a:rPr lang="ru-RU" sz="1400" dirty="0" err="1"/>
              <a:t>is</a:t>
            </a:r>
            <a:r>
              <a:rPr lang="ru-RU" sz="1400" dirty="0"/>
              <a:t> </a:t>
            </a:r>
            <a:r>
              <a:rPr lang="ru-RU" sz="1400" dirty="0" err="1"/>
              <a:t>still</a:t>
            </a:r>
            <a:r>
              <a:rPr lang="ru-RU" sz="1400" dirty="0"/>
              <a:t> </a:t>
            </a:r>
            <a:r>
              <a:rPr lang="ru-RU" sz="1400" dirty="0" err="1"/>
              <a:t>limited</a:t>
            </a:r>
            <a:endParaRPr lang="en-US" sz="1400" dirty="0"/>
          </a:p>
        </p:txBody>
      </p:sp>
    </p:spTree>
    <p:extLst>
      <p:ext uri="{BB962C8B-B14F-4D97-AF65-F5344CB8AC3E}">
        <p14:creationId xmlns:p14="http://schemas.microsoft.com/office/powerpoint/2010/main" val="1054589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F2567AD-EED4-4001-AC44-1BF52CB4B3C6}"/>
              </a:ext>
            </a:extLst>
          </p:cNvPr>
          <p:cNvSpPr txBox="1"/>
          <p:nvPr/>
        </p:nvSpPr>
        <p:spPr>
          <a:xfrm>
            <a:off x="287524" y="332656"/>
            <a:ext cx="8604956" cy="5262979"/>
          </a:xfrm>
          <a:prstGeom prst="rect">
            <a:avLst/>
          </a:prstGeom>
          <a:noFill/>
        </p:spPr>
        <p:txBody>
          <a:bodyPr wrap="square">
            <a:spAutoFit/>
          </a:bodyPr>
          <a:lstStyle/>
          <a:p>
            <a:r>
              <a:rPr lang="en-US" b="1" i="0" dirty="0">
                <a:solidFill>
                  <a:srgbClr val="000000"/>
                </a:solidFill>
                <a:effectLst/>
                <a:latin typeface="Tahoma" panose="020B0604030504040204" pitchFamily="34" charset="0"/>
              </a:rPr>
              <a:t>1. Children at home are accustomed to speaking their mother tongue, so the development of skills speaking Vietnamese is limited</a:t>
            </a:r>
            <a:r>
              <a:rPr lang="vi-VN" b="0" i="0" dirty="0">
                <a:solidFill>
                  <a:srgbClr val="000000"/>
                </a:solidFill>
                <a:effectLst/>
                <a:latin typeface="Tahoma" panose="020B0604030504040204" pitchFamily="34" charset="0"/>
              </a:rPr>
              <a:t>.</a:t>
            </a:r>
            <a:br>
              <a:rPr lang="en-US" b="0" i="0" dirty="0">
                <a:solidFill>
                  <a:srgbClr val="000000"/>
                </a:solidFill>
                <a:effectLst/>
                <a:latin typeface="Tahoma" panose="020B0604030504040204" pitchFamily="34" charset="0"/>
              </a:rPr>
            </a:br>
            <a:br>
              <a:rPr lang="en-US" b="0" i="0" dirty="0">
                <a:solidFill>
                  <a:srgbClr val="000000"/>
                </a:solidFill>
                <a:effectLst/>
                <a:latin typeface="Tahoma" panose="020B0604030504040204" pitchFamily="34" charset="0"/>
              </a:rPr>
            </a:br>
            <a:r>
              <a:rPr lang="ru-RU" sz="1600" dirty="0" err="1"/>
              <a:t>For</a:t>
            </a:r>
            <a:r>
              <a:rPr lang="ru-RU" sz="1600" dirty="0"/>
              <a:t> </a:t>
            </a:r>
            <a:r>
              <a:rPr lang="ru-RU" sz="1600" dirty="0" err="1"/>
              <a:t>ethnic</a:t>
            </a:r>
            <a:r>
              <a:rPr lang="ru-RU" sz="1600" dirty="0"/>
              <a:t> </a:t>
            </a:r>
            <a:r>
              <a:rPr lang="ru-RU" sz="1600" dirty="0" err="1"/>
              <a:t>minorities</a:t>
            </a:r>
            <a:r>
              <a:rPr lang="ru-RU" sz="1600" dirty="0"/>
              <a:t>, </a:t>
            </a:r>
            <a:r>
              <a:rPr lang="ru-RU" sz="1600" dirty="0" err="1"/>
              <a:t>the</a:t>
            </a:r>
            <a:r>
              <a:rPr lang="ru-RU" sz="1600" dirty="0"/>
              <a:t> </a:t>
            </a:r>
            <a:r>
              <a:rPr lang="ru-RU" sz="1600" dirty="0" err="1"/>
              <a:t>question</a:t>
            </a:r>
            <a:r>
              <a:rPr lang="ru-RU" sz="1600" dirty="0"/>
              <a:t> </a:t>
            </a:r>
            <a:r>
              <a:rPr lang="ru-RU" sz="1600" dirty="0" err="1"/>
              <a:t>of</a:t>
            </a:r>
            <a:r>
              <a:rPr lang="ru-RU" sz="1600" dirty="0"/>
              <a:t> </a:t>
            </a:r>
            <a:r>
              <a:rPr lang="ru-RU" sz="1600" dirty="0" err="1"/>
              <a:t>what</a:t>
            </a:r>
            <a:r>
              <a:rPr lang="ru-RU" sz="1600" dirty="0"/>
              <a:t> </a:t>
            </a:r>
            <a:r>
              <a:rPr lang="ru-RU" sz="1600" dirty="0" err="1"/>
              <a:t>to</a:t>
            </a:r>
            <a:r>
              <a:rPr lang="ru-RU" sz="1600" dirty="0"/>
              <a:t> </a:t>
            </a:r>
            <a:r>
              <a:rPr lang="ru-RU" sz="1600" dirty="0" err="1"/>
              <a:t>do</a:t>
            </a:r>
            <a:r>
              <a:rPr lang="ru-RU" sz="1600" dirty="0"/>
              <a:t> </a:t>
            </a:r>
            <a:r>
              <a:rPr lang="ru-RU" sz="1600" dirty="0" err="1"/>
              <a:t>is</a:t>
            </a:r>
            <a:r>
              <a:rPr lang="ru-RU" sz="1600" dirty="0"/>
              <a:t> a </a:t>
            </a:r>
            <a:r>
              <a:rPr lang="ru-RU" sz="1600" dirty="0" err="1"/>
              <a:t>matter</a:t>
            </a:r>
            <a:r>
              <a:rPr lang="ru-RU" sz="1600" dirty="0"/>
              <a:t> </a:t>
            </a:r>
            <a:r>
              <a:rPr lang="ru-RU" sz="1600" dirty="0" err="1"/>
              <a:t>directly</a:t>
            </a:r>
            <a:r>
              <a:rPr lang="ru-RU" sz="1600" dirty="0"/>
              <a:t> </a:t>
            </a:r>
            <a:r>
              <a:rPr lang="ru-RU" sz="1600" dirty="0" err="1"/>
              <a:t>related</a:t>
            </a:r>
            <a:r>
              <a:rPr lang="ru-RU" sz="1600" dirty="0"/>
              <a:t> </a:t>
            </a:r>
            <a:r>
              <a:rPr lang="ru-RU" sz="1600" dirty="0" err="1"/>
              <a:t>to</a:t>
            </a:r>
            <a:r>
              <a:rPr lang="ru-RU" sz="1600" dirty="0"/>
              <a:t> </a:t>
            </a:r>
            <a:r>
              <a:rPr lang="ru-RU" sz="1600" dirty="0" err="1"/>
              <a:t>the</a:t>
            </a:r>
            <a:r>
              <a:rPr lang="ru-RU" sz="1600" dirty="0"/>
              <a:t> </a:t>
            </a:r>
            <a:r>
              <a:rPr lang="ru-RU" sz="1600" dirty="0" err="1"/>
              <a:t>family's</a:t>
            </a:r>
            <a:r>
              <a:rPr lang="ru-RU" sz="1600" dirty="0"/>
              <a:t> </a:t>
            </a:r>
            <a:r>
              <a:rPr lang="ru-RU" sz="1600" dirty="0" err="1"/>
              <a:t>decision</a:t>
            </a:r>
            <a:r>
              <a:rPr lang="ru-RU" sz="1600" dirty="0"/>
              <a:t> </a:t>
            </a:r>
            <a:r>
              <a:rPr lang="ru-RU" sz="1600" dirty="0" err="1"/>
              <a:t>to</a:t>
            </a:r>
            <a:r>
              <a:rPr lang="ru-RU" sz="1600" dirty="0"/>
              <a:t> </a:t>
            </a:r>
            <a:r>
              <a:rPr lang="ru-RU" sz="1600" dirty="0" err="1"/>
              <a:t>send</a:t>
            </a:r>
            <a:r>
              <a:rPr lang="ru-RU" sz="1600" dirty="0"/>
              <a:t> </a:t>
            </a:r>
            <a:r>
              <a:rPr lang="ru-RU" sz="1600" dirty="0" err="1"/>
              <a:t>their</a:t>
            </a:r>
            <a:r>
              <a:rPr lang="ru-RU" sz="1600" dirty="0"/>
              <a:t> </a:t>
            </a:r>
            <a:r>
              <a:rPr lang="ru-RU" sz="1600" dirty="0" err="1"/>
              <a:t>children</a:t>
            </a:r>
            <a:r>
              <a:rPr lang="ru-RU" sz="1600" dirty="0"/>
              <a:t> </a:t>
            </a:r>
            <a:r>
              <a:rPr lang="ru-RU" sz="1600" dirty="0" err="1"/>
              <a:t>to</a:t>
            </a:r>
            <a:r>
              <a:rPr lang="ru-RU" sz="1600" dirty="0"/>
              <a:t> </a:t>
            </a:r>
            <a:r>
              <a:rPr lang="ru-RU" sz="1600" dirty="0" err="1"/>
              <a:t>school</a:t>
            </a:r>
            <a:r>
              <a:rPr lang="ru-RU" sz="1600" dirty="0"/>
              <a:t> </a:t>
            </a:r>
            <a:r>
              <a:rPr lang="ru-RU" sz="1600" dirty="0" err="1"/>
              <a:t>or</a:t>
            </a:r>
            <a:r>
              <a:rPr lang="ru-RU" sz="1600" dirty="0"/>
              <a:t> </a:t>
            </a:r>
            <a:r>
              <a:rPr lang="ru-RU" sz="1600" dirty="0" err="1"/>
              <a:t>not</a:t>
            </a:r>
            <a:r>
              <a:rPr lang="ru-RU" sz="1600" dirty="0"/>
              <a:t>. </a:t>
            </a:r>
            <a:r>
              <a:rPr lang="ru-RU" sz="1600" dirty="0" err="1"/>
              <a:t>Only</a:t>
            </a:r>
            <a:r>
              <a:rPr lang="ru-RU" sz="1600" dirty="0"/>
              <a:t> </a:t>
            </a:r>
            <a:r>
              <a:rPr lang="ru-RU" sz="1600" dirty="0" err="1"/>
              <a:t>when</a:t>
            </a:r>
            <a:r>
              <a:rPr lang="ru-RU" sz="1600" dirty="0"/>
              <a:t> </a:t>
            </a:r>
            <a:r>
              <a:rPr lang="ru-RU" sz="1600" dirty="0" err="1"/>
              <a:t>people</a:t>
            </a:r>
            <a:r>
              <a:rPr lang="ru-RU" sz="1600" dirty="0"/>
              <a:t> </a:t>
            </a:r>
            <a:r>
              <a:rPr lang="ru-RU" sz="1600" dirty="0" err="1"/>
              <a:t>see</a:t>
            </a:r>
            <a:r>
              <a:rPr lang="ru-RU" sz="1600" dirty="0"/>
              <a:t> </a:t>
            </a:r>
            <a:r>
              <a:rPr lang="ru-RU" sz="1600" dirty="0" err="1"/>
              <a:t>the</a:t>
            </a:r>
            <a:r>
              <a:rPr lang="ru-RU" sz="1600" dirty="0"/>
              <a:t> </a:t>
            </a:r>
            <a:r>
              <a:rPr lang="ru-RU" sz="1600" dirty="0" err="1"/>
              <a:t>benefits</a:t>
            </a:r>
            <a:r>
              <a:rPr lang="ru-RU" sz="1600" dirty="0"/>
              <a:t> </a:t>
            </a:r>
            <a:r>
              <a:rPr lang="ru-RU" sz="1600" dirty="0" err="1"/>
              <a:t>of</a:t>
            </a:r>
            <a:r>
              <a:rPr lang="ru-RU" sz="1600" dirty="0"/>
              <a:t> </a:t>
            </a:r>
            <a:r>
              <a:rPr lang="ru-RU" sz="1600" dirty="0" err="1"/>
              <a:t>education</a:t>
            </a:r>
            <a:r>
              <a:rPr lang="ru-RU" sz="1600" dirty="0"/>
              <a:t> </a:t>
            </a:r>
            <a:r>
              <a:rPr lang="ru-RU" sz="1600" dirty="0" err="1"/>
              <a:t>they</a:t>
            </a:r>
            <a:r>
              <a:rPr lang="ru-RU" sz="1600" dirty="0"/>
              <a:t> </a:t>
            </a:r>
            <a:r>
              <a:rPr lang="en-US" sz="1600" dirty="0"/>
              <a:t>will </a:t>
            </a:r>
            <a:r>
              <a:rPr lang="ru-RU" sz="1600" dirty="0" err="1"/>
              <a:t>be</a:t>
            </a:r>
            <a:r>
              <a:rPr lang="ru-RU" sz="1600" dirty="0"/>
              <a:t> </a:t>
            </a:r>
            <a:r>
              <a:rPr lang="ru-RU" sz="1600" dirty="0" err="1"/>
              <a:t>determined</a:t>
            </a:r>
            <a:r>
              <a:rPr lang="ru-RU" sz="1600" dirty="0"/>
              <a:t> </a:t>
            </a:r>
            <a:r>
              <a:rPr lang="ru-RU" sz="1600" dirty="0" err="1"/>
              <a:t>to</a:t>
            </a:r>
            <a:r>
              <a:rPr lang="ru-RU" sz="1600" dirty="0"/>
              <a:t> </a:t>
            </a:r>
            <a:r>
              <a:rPr lang="ru-RU" sz="1600" dirty="0" err="1"/>
              <a:t>let</a:t>
            </a:r>
            <a:r>
              <a:rPr lang="ru-RU" sz="1600" dirty="0"/>
              <a:t> </a:t>
            </a:r>
            <a:r>
              <a:rPr lang="ru-RU" sz="1600" dirty="0" err="1"/>
              <a:t>their</a:t>
            </a:r>
            <a:r>
              <a:rPr lang="ru-RU" sz="1600" dirty="0"/>
              <a:t> </a:t>
            </a:r>
            <a:r>
              <a:rPr lang="ru-RU" sz="1600" dirty="0" err="1"/>
              <a:t>children</a:t>
            </a:r>
            <a:r>
              <a:rPr lang="ru-RU" sz="1600" dirty="0"/>
              <a:t> </a:t>
            </a:r>
            <a:r>
              <a:rPr lang="ru-RU" sz="1600" dirty="0" err="1"/>
              <a:t>go</a:t>
            </a:r>
            <a:r>
              <a:rPr lang="ru-RU" sz="1600" dirty="0"/>
              <a:t> </a:t>
            </a:r>
            <a:r>
              <a:rPr lang="ru-RU" sz="1600" dirty="0" err="1"/>
              <a:t>to</a:t>
            </a:r>
            <a:r>
              <a:rPr lang="ru-RU" sz="1600" dirty="0"/>
              <a:t> </a:t>
            </a:r>
            <a:r>
              <a:rPr lang="ru-RU" sz="1600" dirty="0" err="1"/>
              <a:t>school</a:t>
            </a:r>
            <a:r>
              <a:rPr lang="ru-RU" sz="1600" dirty="0"/>
              <a:t>. </a:t>
            </a:r>
            <a:br>
              <a:rPr lang="en-US" sz="1600" dirty="0"/>
            </a:br>
            <a:endParaRPr lang="en-US" sz="1600" dirty="0"/>
          </a:p>
          <a:p>
            <a:r>
              <a:rPr lang="en-US" sz="1600" dirty="0">
                <a:solidFill>
                  <a:srgbClr val="333333"/>
                </a:solidFill>
                <a:latin typeface="arial" panose="020B0604020202020204" pitchFamily="34" charset="0"/>
              </a:rPr>
              <a:t>N</a:t>
            </a:r>
            <a:r>
              <a:rPr lang="en-US" sz="1600" b="0" i="0" dirty="0">
                <a:solidFill>
                  <a:srgbClr val="333333"/>
                </a:solidFill>
                <a:effectLst/>
                <a:latin typeface="arial" panose="020B0604020202020204" pitchFamily="34" charset="0"/>
              </a:rPr>
              <a:t>ational target </a:t>
            </a:r>
            <a:r>
              <a:rPr lang="en-US" sz="1600" b="0" i="0" dirty="0" err="1">
                <a:solidFill>
                  <a:srgbClr val="333333"/>
                </a:solidFill>
                <a:effectLst/>
                <a:latin typeface="arial" panose="020B0604020202020204" pitchFamily="34" charset="0"/>
              </a:rPr>
              <a:t>programme</a:t>
            </a:r>
            <a:r>
              <a:rPr lang="en-US" sz="1600" b="0" i="0" dirty="0">
                <a:solidFill>
                  <a:srgbClr val="333333"/>
                </a:solidFill>
                <a:effectLst/>
                <a:latin typeface="arial" panose="020B0604020202020204" pitchFamily="34" charset="0"/>
              </a:rPr>
              <a:t> on sustainable poverty reduction</a:t>
            </a:r>
            <a:endParaRPr lang="ru-RU" sz="1600" b="0" i="0" dirty="0">
              <a:solidFill>
                <a:srgbClr val="333333"/>
              </a:solidFill>
              <a:effectLst/>
              <a:latin typeface="arial" panose="020B0604020202020204" pitchFamily="34" charset="0"/>
            </a:endParaRPr>
          </a:p>
          <a:p>
            <a:r>
              <a:rPr lang="en-US" sz="1600" b="0" i="0" dirty="0">
                <a:solidFill>
                  <a:srgbClr val="333333"/>
                </a:solidFill>
                <a:effectLst/>
                <a:latin typeface="arial" panose="020B0604020202020204" pitchFamily="34" charset="0"/>
              </a:rPr>
              <a:t>The poverty rate among ethnic minority groups is still high.</a:t>
            </a:r>
            <a:endParaRPr lang="ru-RU" sz="1600" b="0" i="0" dirty="0">
              <a:solidFill>
                <a:srgbClr val="333333"/>
              </a:solidFill>
              <a:effectLst/>
              <a:latin typeface="arial" panose="020B0604020202020204" pitchFamily="34" charset="0"/>
            </a:endParaRPr>
          </a:p>
          <a:p>
            <a:r>
              <a:rPr lang="en-US" sz="1600" b="0" i="0" dirty="0">
                <a:solidFill>
                  <a:srgbClr val="333333"/>
                </a:solidFill>
                <a:effectLst/>
                <a:latin typeface="roboto"/>
              </a:rPr>
              <a:t>Over the last decade, the Vietnamese government has allocated resources to economic development and poverty reduction in ethnic communities. The number of poor households in ethnic areas has decreased 2 to 3% annually.</a:t>
            </a:r>
          </a:p>
          <a:p>
            <a:endParaRPr lang="en-US" sz="1600" b="0" i="0" dirty="0">
              <a:solidFill>
                <a:srgbClr val="333333"/>
              </a:solidFill>
              <a:effectLst/>
              <a:latin typeface="roboto"/>
            </a:endParaRPr>
          </a:p>
          <a:p>
            <a:pPr marL="285750" indent="-285750">
              <a:buFontTx/>
              <a:buChar char="-"/>
            </a:pPr>
            <a:r>
              <a:rPr lang="en-US" i="1" dirty="0"/>
              <a:t>Strengthening Vietnamese language for preschool children, elementary school students in ethnic minority areas</a:t>
            </a:r>
          </a:p>
          <a:p>
            <a:endParaRPr lang="en-US" sz="1600" dirty="0"/>
          </a:p>
          <a:p>
            <a:endParaRPr lang="ru-RU" sz="1600" dirty="0"/>
          </a:p>
          <a:p>
            <a:endParaRPr lang="en-US" b="0" i="0" dirty="0">
              <a:solidFill>
                <a:srgbClr val="000000"/>
              </a:solidFill>
              <a:effectLst/>
              <a:latin typeface="Tahoma" panose="020B0604030504040204" pitchFamily="34" charset="0"/>
            </a:endParaRPr>
          </a:p>
          <a:p>
            <a:pPr marL="342900" indent="-342900">
              <a:buAutoNum type="arabicPeriod"/>
            </a:pPr>
            <a:endParaRPr lang="en-US" dirty="0">
              <a:solidFill>
                <a:srgbClr val="000000"/>
              </a:solidFill>
              <a:latin typeface="Tahoma" panose="020B0604030504040204" pitchFamily="34" charset="0"/>
            </a:endParaRPr>
          </a:p>
          <a:p>
            <a:endParaRPr lang="en-US" dirty="0"/>
          </a:p>
        </p:txBody>
      </p:sp>
      <p:sp>
        <p:nvSpPr>
          <p:cNvPr id="8" name="TextBox 7">
            <a:extLst>
              <a:ext uri="{FF2B5EF4-FFF2-40B4-BE49-F238E27FC236}">
                <a16:creationId xmlns:a16="http://schemas.microsoft.com/office/drawing/2014/main" id="{412EE4AC-833F-4465-9F3B-B036D71B5C1B}"/>
              </a:ext>
            </a:extLst>
          </p:cNvPr>
          <p:cNvSpPr txBox="1"/>
          <p:nvPr/>
        </p:nvSpPr>
        <p:spPr>
          <a:xfrm>
            <a:off x="323528" y="4725144"/>
            <a:ext cx="5616624" cy="369332"/>
          </a:xfrm>
          <a:prstGeom prst="rect">
            <a:avLst/>
          </a:prstGeom>
          <a:noFill/>
        </p:spPr>
        <p:txBody>
          <a:bodyPr wrap="square">
            <a:spAutoFit/>
          </a:bodyPr>
          <a:lstStyle/>
          <a:p>
            <a:r>
              <a:rPr lang="en-US" b="1" i="0" dirty="0">
                <a:solidFill>
                  <a:srgbClr val="000000"/>
                </a:solidFill>
                <a:effectLst/>
                <a:latin typeface="Tahoma" panose="020B0604030504040204" pitchFamily="34" charset="0"/>
              </a:rPr>
              <a:t>2. Children are speaking Vietnamese at home</a:t>
            </a:r>
          </a:p>
        </p:txBody>
      </p:sp>
      <p:sp>
        <p:nvSpPr>
          <p:cNvPr id="11" name="TextBox 10">
            <a:extLst>
              <a:ext uri="{FF2B5EF4-FFF2-40B4-BE49-F238E27FC236}">
                <a16:creationId xmlns:a16="http://schemas.microsoft.com/office/drawing/2014/main" id="{A12B6A23-E959-417E-B39E-F17CF053802B}"/>
              </a:ext>
            </a:extLst>
          </p:cNvPr>
          <p:cNvSpPr txBox="1"/>
          <p:nvPr/>
        </p:nvSpPr>
        <p:spPr>
          <a:xfrm>
            <a:off x="713512" y="5419169"/>
            <a:ext cx="8322984" cy="584775"/>
          </a:xfrm>
          <a:prstGeom prst="rect">
            <a:avLst/>
          </a:prstGeom>
          <a:noFill/>
        </p:spPr>
        <p:txBody>
          <a:bodyPr wrap="square">
            <a:spAutoFit/>
          </a:bodyPr>
          <a:lstStyle/>
          <a:p>
            <a:pPr marL="285750" indent="-285750">
              <a:buFontTx/>
              <a:buChar char="-"/>
            </a:pPr>
            <a:r>
              <a:rPr lang="en-US" sz="1600" b="0" i="1" dirty="0">
                <a:solidFill>
                  <a:srgbClr val="333333"/>
                </a:solidFill>
                <a:effectLst/>
                <a:latin typeface="roboto"/>
              </a:rPr>
              <a:t>Teaching and learning ethnic minorities languages in school</a:t>
            </a:r>
          </a:p>
          <a:p>
            <a:pPr marL="285750" indent="-285750">
              <a:buFontTx/>
              <a:buChar char="-"/>
            </a:pPr>
            <a:r>
              <a:rPr lang="en-US" sz="1600" i="1" dirty="0">
                <a:solidFill>
                  <a:srgbClr val="333333"/>
                </a:solidFill>
                <a:latin typeface="roboto"/>
              </a:rPr>
              <a:t>Bilingual education</a:t>
            </a:r>
            <a:endParaRPr lang="ru-RU" sz="1600" i="1" dirty="0"/>
          </a:p>
        </p:txBody>
      </p:sp>
    </p:spTree>
    <p:extLst>
      <p:ext uri="{BB962C8B-B14F-4D97-AF65-F5344CB8AC3E}">
        <p14:creationId xmlns:p14="http://schemas.microsoft.com/office/powerpoint/2010/main" val="2033405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084086F-CE0C-4CA6-8C51-9897A944F84E}"/>
              </a:ext>
            </a:extLst>
          </p:cNvPr>
          <p:cNvSpPr txBox="1"/>
          <p:nvPr/>
        </p:nvSpPr>
        <p:spPr>
          <a:xfrm>
            <a:off x="71500" y="116632"/>
            <a:ext cx="9001000" cy="4524315"/>
          </a:xfrm>
          <a:prstGeom prst="rect">
            <a:avLst/>
          </a:prstGeom>
          <a:noFill/>
        </p:spPr>
        <p:txBody>
          <a:bodyPr wrap="square">
            <a:spAutoFit/>
          </a:bodyPr>
          <a:lstStyle/>
          <a:p>
            <a:pPr algn="l" fontAlgn="base"/>
            <a:r>
              <a:rPr lang="en-US" sz="1600" b="0" dirty="0">
                <a:solidFill>
                  <a:srgbClr val="222222"/>
                </a:solidFill>
                <a:effectLst/>
                <a:latin typeface="NotoSans-Regular"/>
              </a:rPr>
              <a:t>The story of Dr. Ban </a:t>
            </a:r>
            <a:r>
              <a:rPr lang="en-US" sz="1600" b="0" dirty="0" err="1">
                <a:solidFill>
                  <a:srgbClr val="222222"/>
                </a:solidFill>
                <a:effectLst/>
                <a:latin typeface="NotoSans-Regular"/>
              </a:rPr>
              <a:t>Thi</a:t>
            </a:r>
            <a:r>
              <a:rPr lang="en-US" sz="1600" b="0" dirty="0">
                <a:solidFill>
                  <a:srgbClr val="222222"/>
                </a:solidFill>
                <a:effectLst/>
                <a:latin typeface="NotoSans-Regular"/>
              </a:rPr>
              <a:t> Quynh Dao (Institute of Literature)</a:t>
            </a:r>
          </a:p>
          <a:p>
            <a:pPr algn="l" fontAlgn="base"/>
            <a:r>
              <a:rPr lang="en-US" sz="1600" b="0" dirty="0">
                <a:solidFill>
                  <a:srgbClr val="222222"/>
                </a:solidFill>
                <a:effectLst/>
                <a:latin typeface="NotoSans-Regular"/>
              </a:rPr>
              <a:t>Dr. Quynh Dao has a </a:t>
            </a:r>
            <a:r>
              <a:rPr lang="en-US" sz="1600" b="0" dirty="0" err="1">
                <a:solidFill>
                  <a:srgbClr val="222222"/>
                </a:solidFill>
                <a:effectLst/>
                <a:latin typeface="NotoSans-Regular"/>
              </a:rPr>
              <a:t>Zao</a:t>
            </a:r>
            <a:r>
              <a:rPr lang="en-US" sz="1600" b="0" dirty="0">
                <a:solidFill>
                  <a:srgbClr val="222222"/>
                </a:solidFill>
                <a:effectLst/>
                <a:latin typeface="NotoSans-Regular"/>
              </a:rPr>
              <a:t> Tien father and a </a:t>
            </a:r>
            <a:r>
              <a:rPr lang="en-US" sz="1600" b="0" dirty="0" err="1">
                <a:solidFill>
                  <a:srgbClr val="222222"/>
                </a:solidFill>
                <a:effectLst/>
                <a:latin typeface="NotoSans-Regular"/>
              </a:rPr>
              <a:t>Kinh</a:t>
            </a:r>
            <a:r>
              <a:rPr lang="en-US" sz="1600" b="0" dirty="0">
                <a:solidFill>
                  <a:srgbClr val="222222"/>
                </a:solidFill>
                <a:effectLst/>
                <a:latin typeface="NotoSans-Regular"/>
              </a:rPr>
              <a:t> mother.</a:t>
            </a:r>
          </a:p>
          <a:p>
            <a:pPr algn="l" fontAlgn="base"/>
            <a:r>
              <a:rPr lang="en-US" sz="1600" b="0" dirty="0">
                <a:solidFill>
                  <a:srgbClr val="222222"/>
                </a:solidFill>
                <a:effectLst/>
                <a:latin typeface="NotoSans-Regular"/>
              </a:rPr>
              <a:t>Her father was the first Dao to have a Ph.D. in the Soviet Union, fluent in Russian and Chinese, but still did not forget his </a:t>
            </a:r>
            <a:r>
              <a:rPr lang="en-US" sz="1600" b="0" dirty="0" err="1">
                <a:solidFill>
                  <a:srgbClr val="222222"/>
                </a:solidFill>
                <a:effectLst/>
                <a:latin typeface="NotoSans-Regular"/>
              </a:rPr>
              <a:t>Zao</a:t>
            </a:r>
            <a:r>
              <a:rPr lang="en-US" sz="1600" b="0" dirty="0">
                <a:solidFill>
                  <a:srgbClr val="222222"/>
                </a:solidFill>
                <a:effectLst/>
                <a:latin typeface="NotoSans-Regular"/>
              </a:rPr>
              <a:t> language. </a:t>
            </a:r>
          </a:p>
          <a:p>
            <a:pPr algn="l" fontAlgn="base"/>
            <a:r>
              <a:rPr lang="en-US" sz="1600" b="0" dirty="0">
                <a:solidFill>
                  <a:srgbClr val="222222"/>
                </a:solidFill>
                <a:effectLst/>
                <a:latin typeface="NotoSans-Regular"/>
              </a:rPr>
              <a:t>But in the turn of Mrs. Quynh Dao and her brothers, everything changed.</a:t>
            </a:r>
          </a:p>
          <a:p>
            <a:pPr algn="l" fontAlgn="base"/>
            <a:r>
              <a:rPr lang="en-US" sz="1600" b="0" dirty="0">
                <a:solidFill>
                  <a:srgbClr val="222222"/>
                </a:solidFill>
                <a:effectLst/>
                <a:latin typeface="NotoSans-Regular"/>
              </a:rPr>
              <a:t>Living among the </a:t>
            </a:r>
            <a:r>
              <a:rPr lang="en-US" sz="1600" b="0" dirty="0" err="1">
                <a:solidFill>
                  <a:srgbClr val="222222"/>
                </a:solidFill>
                <a:effectLst/>
                <a:latin typeface="NotoSans-Regular"/>
              </a:rPr>
              <a:t>Kinh</a:t>
            </a:r>
            <a:r>
              <a:rPr lang="en-US" sz="1600" b="0" dirty="0">
                <a:solidFill>
                  <a:srgbClr val="222222"/>
                </a:solidFill>
                <a:effectLst/>
                <a:latin typeface="NotoSans-Regular"/>
              </a:rPr>
              <a:t> people, she and her brothers dare not speak the </a:t>
            </a:r>
            <a:r>
              <a:rPr lang="en-US" sz="1600" b="0" dirty="0" err="1">
                <a:solidFill>
                  <a:srgbClr val="222222"/>
                </a:solidFill>
                <a:effectLst/>
                <a:latin typeface="NotoSans-Regular"/>
              </a:rPr>
              <a:t>Zao</a:t>
            </a:r>
            <a:r>
              <a:rPr lang="en-US" sz="1600" b="0" dirty="0">
                <a:solidFill>
                  <a:srgbClr val="222222"/>
                </a:solidFill>
                <a:effectLst/>
                <a:latin typeface="NotoSans-Regular"/>
              </a:rPr>
              <a:t> language because “they are afraid that everyone will recognize themselves as an ethnic minority".</a:t>
            </a:r>
          </a:p>
          <a:p>
            <a:pPr algn="l" fontAlgn="base"/>
            <a:r>
              <a:rPr lang="en-US" sz="1600" b="0" dirty="0">
                <a:solidFill>
                  <a:srgbClr val="222222"/>
                </a:solidFill>
                <a:effectLst/>
                <a:latin typeface="NotoSans-Regular"/>
              </a:rPr>
              <a:t>The generation of </a:t>
            </a:r>
            <a:r>
              <a:rPr lang="en-US" sz="1600" b="0" dirty="0" err="1">
                <a:solidFill>
                  <a:srgbClr val="222222"/>
                </a:solidFill>
                <a:effectLst/>
                <a:latin typeface="NotoSans-Regular"/>
              </a:rPr>
              <a:t>Zao</a:t>
            </a:r>
            <a:r>
              <a:rPr lang="en-US" sz="1600" b="0" dirty="0">
                <a:solidFill>
                  <a:srgbClr val="222222"/>
                </a:solidFill>
                <a:effectLst/>
                <a:latin typeface="NotoSans-Regular"/>
              </a:rPr>
              <a:t> people "escaped" from the village like the </a:t>
            </a:r>
            <a:r>
              <a:rPr lang="en-US" sz="1600" b="0" dirty="0" err="1">
                <a:solidFill>
                  <a:srgbClr val="222222"/>
                </a:solidFill>
                <a:effectLst/>
                <a:latin typeface="NotoSans-Regular"/>
              </a:rPr>
              <a:t>Zao</a:t>
            </a:r>
            <a:r>
              <a:rPr lang="en-US" sz="1600" b="0" dirty="0">
                <a:solidFill>
                  <a:srgbClr val="222222"/>
                </a:solidFill>
                <a:effectLst/>
                <a:latin typeface="NotoSans-Regular"/>
              </a:rPr>
              <a:t> family did, but even in the </a:t>
            </a:r>
            <a:r>
              <a:rPr lang="en-US" sz="1600" b="0" dirty="0" err="1">
                <a:solidFill>
                  <a:srgbClr val="222222"/>
                </a:solidFill>
                <a:effectLst/>
                <a:latin typeface="NotoSans-Regular"/>
              </a:rPr>
              <a:t>Zao</a:t>
            </a:r>
            <a:r>
              <a:rPr lang="en-US" sz="1600" b="0" dirty="0">
                <a:solidFill>
                  <a:srgbClr val="222222"/>
                </a:solidFill>
                <a:effectLst/>
                <a:latin typeface="NotoSans-Regular"/>
              </a:rPr>
              <a:t> community in the middle of the village, few people can read and know Nom </a:t>
            </a:r>
            <a:r>
              <a:rPr lang="en-US" sz="1600" b="0" dirty="0" err="1">
                <a:solidFill>
                  <a:srgbClr val="222222"/>
                </a:solidFill>
                <a:effectLst/>
                <a:latin typeface="NotoSans-Regular"/>
              </a:rPr>
              <a:t>Zao</a:t>
            </a:r>
            <a:r>
              <a:rPr lang="en-US" sz="1600" b="0" dirty="0">
                <a:solidFill>
                  <a:srgbClr val="222222"/>
                </a:solidFill>
                <a:effectLst/>
                <a:latin typeface="NotoSans-Regular"/>
              </a:rPr>
              <a:t> anymore.</a:t>
            </a:r>
          </a:p>
          <a:p>
            <a:pPr algn="l" fontAlgn="base"/>
            <a:r>
              <a:rPr lang="en-US" sz="1600" b="0" dirty="0">
                <a:solidFill>
                  <a:srgbClr val="222222"/>
                </a:solidFill>
                <a:effectLst/>
                <a:latin typeface="NotoSans-Regular"/>
              </a:rPr>
              <a:t>Mrs. Quynh Dao said that even the priests and shamans but could not read or write </a:t>
            </a:r>
            <a:r>
              <a:rPr lang="en-US" sz="1600" b="0" dirty="0" err="1">
                <a:solidFill>
                  <a:srgbClr val="222222"/>
                </a:solidFill>
                <a:effectLst/>
                <a:latin typeface="NotoSans-Regular"/>
              </a:rPr>
              <a:t>Zao</a:t>
            </a:r>
            <a:r>
              <a:rPr lang="en-US" sz="1600" b="0" dirty="0">
                <a:solidFill>
                  <a:srgbClr val="222222"/>
                </a:solidFill>
                <a:effectLst/>
                <a:latin typeface="NotoSans-Regular"/>
              </a:rPr>
              <a:t>. </a:t>
            </a:r>
          </a:p>
          <a:p>
            <a:pPr algn="l" fontAlgn="base"/>
            <a:r>
              <a:rPr lang="en-US" sz="1600" b="0" dirty="0">
                <a:solidFill>
                  <a:srgbClr val="222222"/>
                </a:solidFill>
                <a:effectLst/>
                <a:latin typeface="NotoSans-Regular"/>
              </a:rPr>
              <a:t>Each locality has ethnic boarding schools, but the ethnic language teaching here is not respected.</a:t>
            </a:r>
          </a:p>
          <a:p>
            <a:pPr algn="l" fontAlgn="base"/>
            <a:endParaRPr lang="en-US" sz="1600" b="0" dirty="0">
              <a:solidFill>
                <a:srgbClr val="222222"/>
              </a:solidFill>
              <a:effectLst/>
              <a:latin typeface="NotoSans-Regular"/>
            </a:endParaRPr>
          </a:p>
          <a:p>
            <a:pPr algn="l" fontAlgn="base"/>
            <a:r>
              <a:rPr lang="en-US" sz="1600" b="0" dirty="0">
                <a:solidFill>
                  <a:srgbClr val="222222"/>
                </a:solidFill>
                <a:effectLst/>
                <a:latin typeface="NotoSans-Regular"/>
              </a:rPr>
              <a:t>Deputy Minister of Culture, Sports and Tourism Trinh </a:t>
            </a:r>
            <a:r>
              <a:rPr lang="en-US" sz="1600" b="0" dirty="0" err="1">
                <a:solidFill>
                  <a:srgbClr val="222222"/>
                </a:solidFill>
                <a:effectLst/>
                <a:latin typeface="NotoSans-Regular"/>
              </a:rPr>
              <a:t>Thi</a:t>
            </a:r>
            <a:r>
              <a:rPr lang="en-US" sz="1600" b="0" dirty="0">
                <a:solidFill>
                  <a:srgbClr val="222222"/>
                </a:solidFill>
                <a:effectLst/>
                <a:latin typeface="NotoSans-Regular"/>
              </a:rPr>
              <a:t> Thuy.</a:t>
            </a:r>
          </a:p>
          <a:p>
            <a:pPr algn="l" fontAlgn="base"/>
            <a:r>
              <a:rPr lang="en-US" sz="1600" dirty="0">
                <a:solidFill>
                  <a:srgbClr val="222222"/>
                </a:solidFill>
                <a:latin typeface="NotoSans-Regular"/>
              </a:rPr>
              <a:t>Father is </a:t>
            </a:r>
            <a:r>
              <a:rPr lang="en-US" sz="1600" b="0" dirty="0" err="1">
                <a:solidFill>
                  <a:srgbClr val="222222"/>
                </a:solidFill>
                <a:effectLst/>
                <a:latin typeface="NotoSans-Regular"/>
              </a:rPr>
              <a:t>Kinh</a:t>
            </a:r>
            <a:r>
              <a:rPr lang="en-US" sz="1600" b="0" dirty="0">
                <a:solidFill>
                  <a:srgbClr val="222222"/>
                </a:solidFill>
                <a:effectLst/>
                <a:latin typeface="NotoSans-Regular"/>
              </a:rPr>
              <a:t>, mother is Muong.</a:t>
            </a:r>
          </a:p>
          <a:p>
            <a:pPr algn="l" fontAlgn="base"/>
            <a:r>
              <a:rPr lang="en-US" sz="1600" b="0" dirty="0">
                <a:solidFill>
                  <a:srgbClr val="222222"/>
                </a:solidFill>
                <a:effectLst/>
                <a:latin typeface="NotoSans-Regular"/>
              </a:rPr>
              <a:t>Due to her living environment and work, Ms. Thuy has very little chance of speaking her mother tongue</a:t>
            </a:r>
            <a:r>
              <a:rPr lang="en-US" sz="1600" dirty="0">
                <a:solidFill>
                  <a:srgbClr val="222222"/>
                </a:solidFill>
                <a:latin typeface="NotoSans-Regular"/>
              </a:rPr>
              <a:t>. </a:t>
            </a:r>
            <a:r>
              <a:rPr lang="en-US" sz="1600" b="0" dirty="0">
                <a:solidFill>
                  <a:srgbClr val="222222"/>
                </a:solidFill>
                <a:effectLst/>
                <a:latin typeface="NotoSans-Regular"/>
              </a:rPr>
              <a:t>However, she worries that even though her relatives are 100% Muong and still living in the village, there are fewer and fewer who speak the Muong language, because the children who go to school after a while will change to speak </a:t>
            </a:r>
            <a:r>
              <a:rPr lang="en-US" sz="1600" b="0" dirty="0" err="1">
                <a:solidFill>
                  <a:srgbClr val="222222"/>
                </a:solidFill>
                <a:effectLst/>
                <a:latin typeface="NotoSans-Regular"/>
              </a:rPr>
              <a:t>Kinh</a:t>
            </a:r>
            <a:r>
              <a:rPr lang="en-US" sz="1600" b="0" dirty="0">
                <a:solidFill>
                  <a:srgbClr val="222222"/>
                </a:solidFill>
                <a:effectLst/>
                <a:latin typeface="NotoSans-Regular"/>
              </a:rPr>
              <a:t> language with their parents.</a:t>
            </a:r>
          </a:p>
        </p:txBody>
      </p:sp>
    </p:spTree>
    <p:extLst>
      <p:ext uri="{BB962C8B-B14F-4D97-AF65-F5344CB8AC3E}">
        <p14:creationId xmlns:p14="http://schemas.microsoft.com/office/powerpoint/2010/main" val="2412899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6C206C1-E489-4633-A181-AEA263F7CF78}"/>
              </a:ext>
            </a:extLst>
          </p:cNvPr>
          <p:cNvSpPr txBox="1"/>
          <p:nvPr/>
        </p:nvSpPr>
        <p:spPr>
          <a:xfrm>
            <a:off x="31016" y="188640"/>
            <a:ext cx="8784976" cy="6278642"/>
          </a:xfrm>
          <a:prstGeom prst="rect">
            <a:avLst/>
          </a:prstGeom>
          <a:noFill/>
        </p:spPr>
        <p:txBody>
          <a:bodyPr wrap="square">
            <a:spAutoFit/>
          </a:bodyPr>
          <a:lstStyle/>
          <a:p>
            <a:r>
              <a:rPr lang="ru-RU" sz="1400" dirty="0" err="1"/>
              <a:t>Decree</a:t>
            </a:r>
            <a:r>
              <a:rPr lang="ru-RU" sz="1400" dirty="0"/>
              <a:t> </a:t>
            </a:r>
            <a:r>
              <a:rPr lang="ru-RU" sz="1400" dirty="0" err="1"/>
              <a:t>No</a:t>
            </a:r>
            <a:r>
              <a:rPr lang="ru-RU" sz="1400" dirty="0"/>
              <a:t>. 82/2010 / </a:t>
            </a:r>
            <a:r>
              <a:rPr lang="ru-RU" sz="1400" dirty="0" err="1"/>
              <a:t>ND-CP</a:t>
            </a:r>
            <a:r>
              <a:rPr lang="ru-RU" sz="1400" dirty="0"/>
              <a:t> </a:t>
            </a:r>
            <a:r>
              <a:rPr lang="ru-RU" sz="1400" dirty="0" err="1"/>
              <a:t>of</a:t>
            </a:r>
            <a:r>
              <a:rPr lang="ru-RU" sz="1400" dirty="0"/>
              <a:t> </a:t>
            </a:r>
            <a:r>
              <a:rPr lang="ru-RU" sz="1400" dirty="0" err="1"/>
              <a:t>the</a:t>
            </a:r>
            <a:r>
              <a:rPr lang="ru-RU" sz="1400" dirty="0"/>
              <a:t> </a:t>
            </a:r>
            <a:r>
              <a:rPr lang="ru-RU" sz="1400" dirty="0" err="1"/>
              <a:t>Government</a:t>
            </a:r>
            <a:r>
              <a:rPr lang="ru-RU" sz="1400" dirty="0"/>
              <a:t> </a:t>
            </a:r>
            <a:r>
              <a:rPr lang="ru-RU" sz="1400" dirty="0" err="1"/>
              <a:t>regulates</a:t>
            </a:r>
            <a:r>
              <a:rPr lang="ru-RU" sz="1400" dirty="0"/>
              <a:t> </a:t>
            </a:r>
            <a:r>
              <a:rPr lang="ru-RU" sz="1400" dirty="0" err="1"/>
              <a:t>the</a:t>
            </a:r>
            <a:r>
              <a:rPr lang="ru-RU" sz="1400" dirty="0"/>
              <a:t> </a:t>
            </a:r>
            <a:r>
              <a:rPr lang="ru-RU" sz="1400" dirty="0" err="1"/>
              <a:t>teaching</a:t>
            </a:r>
            <a:r>
              <a:rPr lang="ru-RU" sz="1400" dirty="0"/>
              <a:t> </a:t>
            </a:r>
            <a:r>
              <a:rPr lang="ru-RU" sz="1400" dirty="0" err="1"/>
              <a:t>and</a:t>
            </a:r>
            <a:r>
              <a:rPr lang="ru-RU" sz="1400" dirty="0"/>
              <a:t> </a:t>
            </a:r>
            <a:r>
              <a:rPr lang="ru-RU" sz="1400" dirty="0" err="1"/>
              <a:t>learning</a:t>
            </a:r>
            <a:r>
              <a:rPr lang="ru-RU" sz="1400" dirty="0"/>
              <a:t> </a:t>
            </a:r>
            <a:r>
              <a:rPr lang="ru-RU" sz="1400" dirty="0" err="1"/>
              <a:t>of</a:t>
            </a:r>
            <a:r>
              <a:rPr lang="ru-RU" sz="1400" dirty="0"/>
              <a:t> </a:t>
            </a:r>
            <a:r>
              <a:rPr lang="ru-RU" sz="1400" dirty="0" err="1"/>
              <a:t>the</a:t>
            </a:r>
            <a:r>
              <a:rPr lang="ru-RU" sz="1400" dirty="0"/>
              <a:t> </a:t>
            </a:r>
            <a:r>
              <a:rPr lang="ru-RU" sz="1400" dirty="0" err="1"/>
              <a:t>language</a:t>
            </a:r>
            <a:r>
              <a:rPr lang="en-US" sz="1400" dirty="0"/>
              <a:t>s</a:t>
            </a:r>
            <a:r>
              <a:rPr lang="ru-RU" sz="1400" dirty="0"/>
              <a:t> </a:t>
            </a:r>
            <a:r>
              <a:rPr lang="ru-RU" sz="1400" dirty="0" err="1"/>
              <a:t>and</a:t>
            </a:r>
            <a:r>
              <a:rPr lang="ru-RU" sz="1400" dirty="0"/>
              <a:t> </a:t>
            </a:r>
            <a:r>
              <a:rPr lang="en-US" sz="1400" dirty="0"/>
              <a:t>scripts</a:t>
            </a:r>
            <a:r>
              <a:rPr lang="ru-RU" sz="1400" dirty="0"/>
              <a:t> </a:t>
            </a:r>
            <a:r>
              <a:rPr lang="ru-RU" sz="1400" dirty="0" err="1"/>
              <a:t>of</a:t>
            </a:r>
            <a:r>
              <a:rPr lang="ru-RU" sz="1400" dirty="0"/>
              <a:t> </a:t>
            </a:r>
            <a:r>
              <a:rPr lang="ru-RU" sz="1400" dirty="0" err="1"/>
              <a:t>ethnic</a:t>
            </a:r>
            <a:r>
              <a:rPr lang="ru-RU" sz="1400" dirty="0"/>
              <a:t> </a:t>
            </a:r>
            <a:r>
              <a:rPr lang="ru-RU" sz="1400" dirty="0" err="1"/>
              <a:t>minorities</a:t>
            </a:r>
            <a:r>
              <a:rPr lang="ru-RU" sz="1400" dirty="0"/>
              <a:t> </a:t>
            </a:r>
            <a:r>
              <a:rPr lang="ru-RU" sz="1400" dirty="0" err="1"/>
              <a:t>in</a:t>
            </a:r>
            <a:r>
              <a:rPr lang="ru-RU" sz="1400" dirty="0"/>
              <a:t> </a:t>
            </a:r>
            <a:r>
              <a:rPr lang="ru-RU" sz="1400" dirty="0" err="1"/>
              <a:t>education</a:t>
            </a:r>
            <a:r>
              <a:rPr lang="ru-RU" sz="1400" dirty="0"/>
              <a:t> </a:t>
            </a:r>
          </a:p>
          <a:p>
            <a:endParaRPr lang="ru-RU" sz="1400" dirty="0"/>
          </a:p>
          <a:p>
            <a:r>
              <a:rPr lang="ru-RU" sz="1400" dirty="0" err="1"/>
              <a:t>The</a:t>
            </a:r>
            <a:r>
              <a:rPr lang="ru-RU" sz="1400" dirty="0"/>
              <a:t> </a:t>
            </a:r>
            <a:r>
              <a:rPr lang="ru-RU" sz="1400" dirty="0" err="1"/>
              <a:t>project</a:t>
            </a:r>
            <a:r>
              <a:rPr lang="ru-RU" sz="1400" dirty="0"/>
              <a:t> </a:t>
            </a:r>
            <a:r>
              <a:rPr lang="ru-RU" sz="1400" dirty="0" err="1"/>
              <a:t>of</a:t>
            </a:r>
            <a:r>
              <a:rPr lang="ru-RU" sz="1400" dirty="0"/>
              <a:t> </a:t>
            </a:r>
            <a:r>
              <a:rPr lang="ru-RU" sz="1400" dirty="0" err="1"/>
              <a:t>preserving</a:t>
            </a:r>
            <a:r>
              <a:rPr lang="ru-RU" sz="1400" dirty="0"/>
              <a:t> </a:t>
            </a:r>
            <a:r>
              <a:rPr lang="ru-RU" sz="1400" dirty="0" err="1"/>
              <a:t>and</a:t>
            </a:r>
            <a:r>
              <a:rPr lang="ru-RU" sz="1400" dirty="0"/>
              <a:t> </a:t>
            </a:r>
            <a:r>
              <a:rPr lang="ru-RU" sz="1400" dirty="0" err="1"/>
              <a:t>developing</a:t>
            </a:r>
            <a:r>
              <a:rPr lang="ru-RU" sz="1400" dirty="0"/>
              <a:t> </a:t>
            </a:r>
            <a:r>
              <a:rPr lang="ru-RU" sz="1400" dirty="0" err="1"/>
              <a:t>Vietnamese</a:t>
            </a:r>
            <a:r>
              <a:rPr lang="ru-RU" sz="1400" dirty="0"/>
              <a:t> </a:t>
            </a:r>
            <a:r>
              <a:rPr lang="ru-RU" sz="1400" dirty="0" err="1"/>
              <a:t>cultures</a:t>
            </a:r>
            <a:r>
              <a:rPr lang="ru-RU" sz="1400" dirty="0"/>
              <a:t> </a:t>
            </a:r>
            <a:r>
              <a:rPr lang="ru-RU" sz="1400" dirty="0" err="1"/>
              <a:t>up</a:t>
            </a:r>
            <a:r>
              <a:rPr lang="ru-RU" sz="1400" dirty="0"/>
              <a:t> </a:t>
            </a:r>
            <a:r>
              <a:rPr lang="ru-RU" sz="1400" dirty="0" err="1"/>
              <a:t>to</a:t>
            </a:r>
            <a:r>
              <a:rPr lang="ru-RU" sz="1400" dirty="0"/>
              <a:t> 2020 </a:t>
            </a:r>
            <a:r>
              <a:rPr lang="ru-RU" sz="1400" dirty="0" err="1"/>
              <a:t>also</a:t>
            </a:r>
            <a:r>
              <a:rPr lang="ru-RU" sz="1400" dirty="0"/>
              <a:t> </a:t>
            </a:r>
            <a:r>
              <a:rPr lang="ru-RU" sz="1400" dirty="0" err="1"/>
              <a:t>focuse</a:t>
            </a:r>
            <a:r>
              <a:rPr lang="en-US" sz="1400" dirty="0"/>
              <a:t>d</a:t>
            </a:r>
            <a:r>
              <a:rPr lang="ru-RU" sz="1400" dirty="0"/>
              <a:t> </a:t>
            </a:r>
            <a:r>
              <a:rPr lang="ru-RU" sz="1400" dirty="0" err="1"/>
              <a:t>on</a:t>
            </a:r>
            <a:r>
              <a:rPr lang="ru-RU" sz="1400" dirty="0"/>
              <a:t> </a:t>
            </a:r>
            <a:r>
              <a:rPr lang="ru-RU" sz="1400" dirty="0" err="1"/>
              <a:t>develop</a:t>
            </a:r>
            <a:r>
              <a:rPr lang="en-US" sz="1400" dirty="0" err="1"/>
              <a:t>ing</a:t>
            </a:r>
            <a:r>
              <a:rPr lang="ru-RU" sz="1400" dirty="0"/>
              <a:t> </a:t>
            </a:r>
            <a:r>
              <a:rPr lang="ru-RU" sz="1400" dirty="0" err="1"/>
              <a:t>and</a:t>
            </a:r>
            <a:r>
              <a:rPr lang="ru-RU" sz="1400" dirty="0"/>
              <a:t> </a:t>
            </a:r>
            <a:r>
              <a:rPr lang="ru-RU" sz="1400" dirty="0" err="1"/>
              <a:t>encourag</a:t>
            </a:r>
            <a:r>
              <a:rPr lang="en-US" sz="1400" dirty="0" err="1"/>
              <a:t>ing</a:t>
            </a:r>
            <a:r>
              <a:rPr lang="ru-RU" sz="1400" dirty="0"/>
              <a:t> </a:t>
            </a:r>
            <a:r>
              <a:rPr lang="ru-RU" sz="1400" dirty="0" err="1"/>
              <a:t>ethnic</a:t>
            </a:r>
            <a:r>
              <a:rPr lang="ru-RU" sz="1400" dirty="0"/>
              <a:t> </a:t>
            </a:r>
            <a:r>
              <a:rPr lang="ru-RU" sz="1400" dirty="0" err="1"/>
              <a:t>minority</a:t>
            </a:r>
            <a:r>
              <a:rPr lang="ru-RU" sz="1400" dirty="0"/>
              <a:t> </a:t>
            </a:r>
            <a:r>
              <a:rPr lang="ru-RU" sz="1400" dirty="0" err="1"/>
              <a:t>people</a:t>
            </a:r>
            <a:r>
              <a:rPr lang="ru-RU" sz="1400" dirty="0"/>
              <a:t> </a:t>
            </a:r>
            <a:r>
              <a:rPr lang="ru-RU" sz="1400" dirty="0" err="1"/>
              <a:t>to</a:t>
            </a:r>
            <a:r>
              <a:rPr lang="ru-RU" sz="1400" dirty="0"/>
              <a:t> </a:t>
            </a:r>
            <a:r>
              <a:rPr lang="ru-RU" sz="1400" dirty="0" err="1"/>
              <a:t>use</a:t>
            </a:r>
            <a:r>
              <a:rPr lang="ru-RU" sz="1400" dirty="0"/>
              <a:t> </a:t>
            </a:r>
            <a:r>
              <a:rPr lang="ru-RU" sz="1400" dirty="0" err="1"/>
              <a:t>ethnic</a:t>
            </a:r>
            <a:r>
              <a:rPr lang="ru-RU" sz="1400" dirty="0"/>
              <a:t> </a:t>
            </a:r>
            <a:r>
              <a:rPr lang="ru-RU" sz="1400" dirty="0" err="1"/>
              <a:t>languages</a:t>
            </a:r>
            <a:r>
              <a:rPr lang="ru-RU" sz="1400" dirty="0"/>
              <a:t>. </a:t>
            </a:r>
            <a:endParaRPr lang="en-US" sz="1400" dirty="0"/>
          </a:p>
          <a:p>
            <a:endParaRPr lang="en-US" sz="1400" dirty="0"/>
          </a:p>
          <a:p>
            <a:r>
              <a:rPr lang="en-US" sz="1400" dirty="0"/>
              <a:t>Languages of ethnic minorities</a:t>
            </a:r>
          </a:p>
          <a:p>
            <a:pPr marL="285750" indent="-285750">
              <a:buFontTx/>
              <a:buChar char="-"/>
            </a:pPr>
            <a:r>
              <a:rPr lang="en-US" sz="1400" dirty="0"/>
              <a:t>are using as </a:t>
            </a:r>
            <a:r>
              <a:rPr lang="ru-RU" sz="1400" dirty="0" err="1"/>
              <a:t>means</a:t>
            </a:r>
            <a:r>
              <a:rPr lang="ru-RU" sz="1400" dirty="0"/>
              <a:t> </a:t>
            </a:r>
            <a:r>
              <a:rPr lang="ru-RU" sz="1400" dirty="0" err="1"/>
              <a:t>of</a:t>
            </a:r>
            <a:r>
              <a:rPr lang="ru-RU" sz="1400" dirty="0"/>
              <a:t> </a:t>
            </a:r>
            <a:r>
              <a:rPr lang="ru-RU" sz="1400" dirty="0" err="1"/>
              <a:t>teaching</a:t>
            </a:r>
            <a:r>
              <a:rPr lang="ru-RU" sz="1400" dirty="0"/>
              <a:t> </a:t>
            </a:r>
            <a:r>
              <a:rPr lang="ru-RU" sz="1400" dirty="0" err="1"/>
              <a:t>and</a:t>
            </a:r>
            <a:r>
              <a:rPr lang="ru-RU" sz="1400" dirty="0"/>
              <a:t> </a:t>
            </a:r>
            <a:r>
              <a:rPr lang="ru-RU" sz="1400" dirty="0" err="1"/>
              <a:t>learning</a:t>
            </a:r>
            <a:r>
              <a:rPr lang="ru-RU" sz="1400" dirty="0"/>
              <a:t> </a:t>
            </a:r>
            <a:r>
              <a:rPr lang="ru-RU" sz="1400" dirty="0" err="1"/>
              <a:t>in</a:t>
            </a:r>
            <a:r>
              <a:rPr lang="ru-RU" sz="1400" dirty="0"/>
              <a:t> </a:t>
            </a:r>
            <a:r>
              <a:rPr lang="ru-RU" sz="1400" dirty="0" err="1"/>
              <a:t>some</a:t>
            </a:r>
            <a:r>
              <a:rPr lang="ru-RU" sz="1400" dirty="0"/>
              <a:t> </a:t>
            </a:r>
            <a:r>
              <a:rPr lang="ru-RU" sz="1400" dirty="0" err="1"/>
              <a:t>schools</a:t>
            </a:r>
            <a:r>
              <a:rPr lang="ru-RU" sz="1400" dirty="0"/>
              <a:t> </a:t>
            </a:r>
            <a:r>
              <a:rPr lang="ru-RU" sz="1400" dirty="0" err="1"/>
              <a:t>in</a:t>
            </a:r>
            <a:r>
              <a:rPr lang="ru-RU" sz="1400" dirty="0"/>
              <a:t> </a:t>
            </a:r>
            <a:r>
              <a:rPr lang="ru-RU" sz="1400" dirty="0" err="1"/>
              <a:t>ethnic</a:t>
            </a:r>
            <a:r>
              <a:rPr lang="ru-RU" sz="1400" dirty="0"/>
              <a:t> </a:t>
            </a:r>
            <a:r>
              <a:rPr lang="ru-RU" sz="1400" dirty="0" err="1"/>
              <a:t>minority</a:t>
            </a:r>
            <a:r>
              <a:rPr lang="ru-RU" sz="1400" dirty="0"/>
              <a:t> </a:t>
            </a:r>
            <a:r>
              <a:rPr lang="ru-RU" sz="1400" dirty="0" err="1"/>
              <a:t>areas</a:t>
            </a:r>
            <a:br>
              <a:rPr lang="en-US" sz="1400" dirty="0"/>
            </a:br>
            <a:r>
              <a:rPr lang="en-US" sz="1400" dirty="0"/>
              <a:t>(</a:t>
            </a:r>
            <a:r>
              <a:rPr lang="ru-RU" sz="1400" dirty="0" err="1"/>
              <a:t>Dak</a:t>
            </a:r>
            <a:r>
              <a:rPr lang="ru-RU" sz="1400" dirty="0"/>
              <a:t> </a:t>
            </a:r>
            <a:r>
              <a:rPr lang="ru-RU" sz="1400" dirty="0" err="1"/>
              <a:t>Lak</a:t>
            </a:r>
            <a:r>
              <a:rPr lang="ru-RU" sz="1400" dirty="0"/>
              <a:t>, </a:t>
            </a:r>
            <a:r>
              <a:rPr lang="ru-RU" sz="1400" dirty="0" err="1"/>
              <a:t>Gia</a:t>
            </a:r>
            <a:r>
              <a:rPr lang="ru-RU" sz="1400" dirty="0"/>
              <a:t> </a:t>
            </a:r>
            <a:r>
              <a:rPr lang="ru-RU" sz="1400" dirty="0" err="1"/>
              <a:t>Lai</a:t>
            </a:r>
            <a:r>
              <a:rPr lang="ru-RU" sz="1400" dirty="0"/>
              <a:t>, </a:t>
            </a:r>
            <a:r>
              <a:rPr lang="ru-RU" sz="1400" dirty="0" err="1"/>
              <a:t>Kon</a:t>
            </a:r>
            <a:r>
              <a:rPr lang="ru-RU" sz="1400" dirty="0"/>
              <a:t> </a:t>
            </a:r>
            <a:r>
              <a:rPr lang="ru-RU" sz="1400" dirty="0" err="1"/>
              <a:t>Tum</a:t>
            </a:r>
            <a:r>
              <a:rPr lang="ru-RU" sz="1400" dirty="0"/>
              <a:t>, </a:t>
            </a:r>
            <a:r>
              <a:rPr lang="ru-RU" sz="1400" dirty="0" err="1"/>
              <a:t>Lam</a:t>
            </a:r>
            <a:r>
              <a:rPr lang="ru-RU" sz="1400" dirty="0"/>
              <a:t> </a:t>
            </a:r>
            <a:r>
              <a:rPr lang="ru-RU" sz="1400" dirty="0" err="1"/>
              <a:t>Dong</a:t>
            </a:r>
            <a:r>
              <a:rPr lang="ru-RU" sz="1400" dirty="0"/>
              <a:t>, </a:t>
            </a:r>
            <a:r>
              <a:rPr lang="ru-RU" sz="1400" dirty="0" err="1"/>
              <a:t>Dak</a:t>
            </a:r>
            <a:r>
              <a:rPr lang="ru-RU" sz="1400" dirty="0"/>
              <a:t> </a:t>
            </a:r>
            <a:r>
              <a:rPr lang="ru-RU" sz="1400" dirty="0" err="1"/>
              <a:t>Nong</a:t>
            </a:r>
            <a:r>
              <a:rPr lang="ru-RU" sz="1400" dirty="0"/>
              <a:t> ...</a:t>
            </a:r>
            <a:r>
              <a:rPr lang="en-US" sz="1400" dirty="0"/>
              <a:t>provinces )</a:t>
            </a:r>
            <a:r>
              <a:rPr lang="ru-RU" sz="1400" dirty="0"/>
              <a:t>. </a:t>
            </a:r>
            <a:endParaRPr lang="en-US" sz="1400" dirty="0"/>
          </a:p>
          <a:p>
            <a:pPr marL="285750" indent="-285750">
              <a:buFontTx/>
              <a:buChar char="-"/>
            </a:pPr>
            <a:endParaRPr lang="en-US" sz="1400" dirty="0"/>
          </a:p>
          <a:p>
            <a:pPr marL="285750" indent="-285750">
              <a:buFontTx/>
              <a:buChar char="-"/>
            </a:pPr>
            <a:r>
              <a:rPr lang="ru-RU" sz="1400" dirty="0"/>
              <a:t>​​</a:t>
            </a:r>
            <a:r>
              <a:rPr lang="ru-RU" sz="1400" dirty="0" err="1"/>
              <a:t>are</a:t>
            </a:r>
            <a:r>
              <a:rPr lang="ru-RU" sz="1400" dirty="0"/>
              <a:t> </a:t>
            </a:r>
            <a:r>
              <a:rPr lang="en-US" sz="1400" dirty="0"/>
              <a:t>using</a:t>
            </a:r>
            <a:r>
              <a:rPr lang="ru-RU" sz="1400" dirty="0"/>
              <a:t> </a:t>
            </a:r>
            <a:r>
              <a:rPr lang="en-US" sz="1400" dirty="0"/>
              <a:t>on</a:t>
            </a:r>
            <a:r>
              <a:rPr lang="ru-RU" sz="1400" dirty="0"/>
              <a:t> </a:t>
            </a:r>
            <a:r>
              <a:rPr lang="ru-RU" sz="1400" dirty="0" err="1"/>
              <a:t>local</a:t>
            </a:r>
            <a:r>
              <a:rPr lang="ru-RU" sz="1400" dirty="0"/>
              <a:t> </a:t>
            </a:r>
            <a:r>
              <a:rPr lang="ru-RU" sz="1400" dirty="0" err="1"/>
              <a:t>radio</a:t>
            </a:r>
            <a:r>
              <a:rPr lang="ru-RU" sz="1400" dirty="0"/>
              <a:t> </a:t>
            </a:r>
            <a:r>
              <a:rPr lang="ru-RU" sz="1400" dirty="0" err="1"/>
              <a:t>and</a:t>
            </a:r>
            <a:r>
              <a:rPr lang="ru-RU" sz="1400" dirty="0"/>
              <a:t> </a:t>
            </a:r>
            <a:r>
              <a:rPr lang="ru-RU" sz="1400" dirty="0" err="1"/>
              <a:t>television</a:t>
            </a:r>
            <a:r>
              <a:rPr lang="ru-RU" sz="1400" dirty="0"/>
              <a:t> </a:t>
            </a:r>
            <a:r>
              <a:rPr lang="ru-RU" sz="1400" dirty="0" err="1"/>
              <a:t>stations</a:t>
            </a:r>
            <a:r>
              <a:rPr lang="ru-RU" sz="1400" dirty="0"/>
              <a:t> </a:t>
            </a:r>
            <a:br>
              <a:rPr lang="en-US" sz="1400" dirty="0"/>
            </a:br>
            <a:r>
              <a:rPr lang="en-US" sz="1400" dirty="0"/>
              <a:t>(</a:t>
            </a:r>
            <a:r>
              <a:rPr lang="ru-RU" sz="1400" dirty="0" err="1"/>
              <a:t>Khmer</a:t>
            </a:r>
            <a:r>
              <a:rPr lang="ru-RU" sz="1400" dirty="0"/>
              <a:t>, </a:t>
            </a:r>
            <a:r>
              <a:rPr lang="ru-RU" sz="1400" dirty="0" err="1"/>
              <a:t>Ede</a:t>
            </a:r>
            <a:r>
              <a:rPr lang="ru-RU" sz="1400" dirty="0"/>
              <a:t>, </a:t>
            </a:r>
            <a:r>
              <a:rPr lang="ru-RU" sz="1400" dirty="0" err="1"/>
              <a:t>Gia</a:t>
            </a:r>
            <a:r>
              <a:rPr lang="ru-RU" sz="1400" dirty="0"/>
              <a:t> </a:t>
            </a:r>
            <a:r>
              <a:rPr lang="ru-RU" sz="1400" dirty="0" err="1"/>
              <a:t>Rai</a:t>
            </a:r>
            <a:r>
              <a:rPr lang="ru-RU" sz="1400" dirty="0"/>
              <a:t>, </a:t>
            </a:r>
            <a:r>
              <a:rPr lang="ru-RU" sz="1400" dirty="0" err="1"/>
              <a:t>Ba</a:t>
            </a:r>
            <a:r>
              <a:rPr lang="ru-RU" sz="1400" dirty="0"/>
              <a:t> </a:t>
            </a:r>
            <a:r>
              <a:rPr lang="ru-RU" sz="1400" dirty="0" err="1"/>
              <a:t>Na</a:t>
            </a:r>
            <a:r>
              <a:rPr lang="ru-RU" sz="1400" dirty="0"/>
              <a:t>, </a:t>
            </a:r>
            <a:r>
              <a:rPr lang="ru-RU" sz="1400" dirty="0" err="1"/>
              <a:t>Cham</a:t>
            </a:r>
            <a:r>
              <a:rPr lang="ru-RU" sz="1400" dirty="0"/>
              <a:t>, </a:t>
            </a:r>
            <a:r>
              <a:rPr lang="en-US" sz="1400" dirty="0"/>
              <a:t>H’</a:t>
            </a:r>
            <a:r>
              <a:rPr lang="ru-RU" sz="1400" dirty="0" err="1"/>
              <a:t>Mong</a:t>
            </a:r>
            <a:r>
              <a:rPr lang="ru-RU" sz="1400" dirty="0"/>
              <a:t>, </a:t>
            </a:r>
            <a:r>
              <a:rPr lang="ru-RU" sz="1400" dirty="0" err="1"/>
              <a:t>Thai</a:t>
            </a:r>
            <a:r>
              <a:rPr lang="ru-RU" sz="1400" dirty="0"/>
              <a:t>, X</a:t>
            </a:r>
            <a:r>
              <a:rPr lang="en-US" sz="1400" dirty="0"/>
              <a:t>o</a:t>
            </a:r>
            <a:r>
              <a:rPr lang="ru-RU" sz="1400" dirty="0"/>
              <a:t> </a:t>
            </a:r>
            <a:r>
              <a:rPr lang="ru-RU" sz="1400" dirty="0" err="1"/>
              <a:t>Dang</a:t>
            </a:r>
            <a:r>
              <a:rPr lang="ru-RU" sz="1400" dirty="0"/>
              <a:t>, </a:t>
            </a:r>
            <a:r>
              <a:rPr lang="ru-RU" sz="1400" dirty="0" err="1"/>
              <a:t>Tay</a:t>
            </a:r>
            <a:r>
              <a:rPr lang="ru-RU" sz="1400" dirty="0"/>
              <a:t>, </a:t>
            </a:r>
            <a:r>
              <a:rPr lang="ru-RU" sz="1400" dirty="0" err="1"/>
              <a:t>Ha</a:t>
            </a:r>
            <a:r>
              <a:rPr lang="ru-RU" sz="1400" dirty="0"/>
              <a:t> </a:t>
            </a:r>
            <a:r>
              <a:rPr lang="ru-RU" sz="1400" dirty="0" err="1"/>
              <a:t>Nhi</a:t>
            </a:r>
            <a:r>
              <a:rPr lang="ru-RU" sz="1400" dirty="0"/>
              <a:t>, </a:t>
            </a:r>
            <a:r>
              <a:rPr lang="ru-RU" sz="1400" dirty="0" err="1"/>
              <a:t>Hre</a:t>
            </a:r>
            <a:r>
              <a:rPr lang="ru-RU" sz="1400" dirty="0"/>
              <a:t>, </a:t>
            </a:r>
            <a:r>
              <a:rPr lang="en-US" sz="1400" dirty="0"/>
              <a:t>K</a:t>
            </a:r>
            <a:r>
              <a:rPr lang="ru-RU" sz="1400" dirty="0"/>
              <a:t>a </a:t>
            </a:r>
            <a:r>
              <a:rPr lang="ru-RU" sz="1400" dirty="0" err="1"/>
              <a:t>Tu</a:t>
            </a:r>
            <a:r>
              <a:rPr lang="ru-RU" sz="1400" dirty="0"/>
              <a:t> ...</a:t>
            </a:r>
            <a:r>
              <a:rPr lang="en-US" sz="1400" dirty="0"/>
              <a:t>)</a:t>
            </a:r>
          </a:p>
          <a:p>
            <a:pPr marL="285750" indent="-285750">
              <a:buFontTx/>
              <a:buChar char="-"/>
            </a:pPr>
            <a:endParaRPr lang="en-US" sz="1400" dirty="0"/>
          </a:p>
          <a:p>
            <a:pPr marL="285750" indent="-285750">
              <a:buFontTx/>
              <a:buChar char="-"/>
            </a:pPr>
            <a:r>
              <a:rPr lang="en-US" sz="1400" dirty="0"/>
              <a:t>are using</a:t>
            </a:r>
            <a:r>
              <a:rPr lang="ru-RU" sz="1400" dirty="0"/>
              <a:t> </a:t>
            </a:r>
            <a:r>
              <a:rPr lang="ru-RU" sz="1400" dirty="0" err="1"/>
              <a:t>to</a:t>
            </a:r>
            <a:r>
              <a:rPr lang="ru-RU" sz="1400" dirty="0"/>
              <a:t> </a:t>
            </a:r>
            <a:r>
              <a:rPr lang="ru-RU" sz="1400" dirty="0" err="1"/>
              <a:t>compile</a:t>
            </a:r>
            <a:r>
              <a:rPr lang="ru-RU" sz="1400" dirty="0"/>
              <a:t> </a:t>
            </a:r>
            <a:r>
              <a:rPr lang="ru-RU" sz="1400" dirty="0" err="1"/>
              <a:t>bilingual</a:t>
            </a:r>
            <a:r>
              <a:rPr lang="ru-RU" sz="1400" dirty="0"/>
              <a:t> </a:t>
            </a:r>
            <a:r>
              <a:rPr lang="ru-RU" sz="1400" dirty="0" err="1"/>
              <a:t>dictionaries</a:t>
            </a:r>
            <a:r>
              <a:rPr lang="ru-RU" sz="1400" dirty="0"/>
              <a:t>, </a:t>
            </a:r>
            <a:r>
              <a:rPr lang="ru-RU" sz="1400" dirty="0" err="1"/>
              <a:t>grammar</a:t>
            </a:r>
            <a:r>
              <a:rPr lang="en-US" sz="1400" dirty="0"/>
              <a:t>s</a:t>
            </a:r>
            <a:r>
              <a:rPr lang="ru-RU" sz="1400" dirty="0"/>
              <a:t>, </a:t>
            </a:r>
            <a:r>
              <a:rPr lang="ru-RU" sz="1400" dirty="0" err="1"/>
              <a:t>textbooks</a:t>
            </a:r>
            <a:r>
              <a:rPr lang="ru-RU" sz="1400" dirty="0"/>
              <a:t> </a:t>
            </a:r>
            <a:endParaRPr lang="en-US" sz="1400" dirty="0"/>
          </a:p>
          <a:p>
            <a:pPr marL="285750" indent="-285750">
              <a:buFontTx/>
              <a:buChar char="-"/>
            </a:pPr>
            <a:endParaRPr lang="en-US" sz="1400" dirty="0"/>
          </a:p>
          <a:p>
            <a:pPr marL="285750" indent="-285750">
              <a:buFontTx/>
              <a:buChar char="-"/>
            </a:pPr>
            <a:r>
              <a:rPr lang="en-US" sz="1400" dirty="0"/>
              <a:t>t</a:t>
            </a:r>
            <a:r>
              <a:rPr lang="ru-RU" sz="1400" dirty="0" err="1"/>
              <a:t>here</a:t>
            </a:r>
            <a:r>
              <a:rPr lang="ru-RU" sz="1400" dirty="0"/>
              <a:t> </a:t>
            </a:r>
            <a:r>
              <a:rPr lang="ru-RU" sz="1400" dirty="0" err="1"/>
              <a:t>are</a:t>
            </a:r>
            <a:r>
              <a:rPr lang="ru-RU" sz="1400" dirty="0"/>
              <a:t> </a:t>
            </a:r>
            <a:r>
              <a:rPr lang="en-US" sz="1400" dirty="0"/>
              <a:t>some</a:t>
            </a:r>
            <a:r>
              <a:rPr lang="ru-RU" sz="1400" dirty="0"/>
              <a:t> </a:t>
            </a:r>
            <a:r>
              <a:rPr lang="ru-RU" sz="1400" dirty="0" err="1"/>
              <a:t>ethnic</a:t>
            </a:r>
            <a:r>
              <a:rPr lang="ru-RU" sz="1400" dirty="0"/>
              <a:t> </a:t>
            </a:r>
            <a:r>
              <a:rPr lang="ru-RU" sz="1400" dirty="0" err="1"/>
              <a:t>minority</a:t>
            </a:r>
            <a:r>
              <a:rPr lang="ru-RU" sz="1400" dirty="0"/>
              <a:t> </a:t>
            </a:r>
            <a:r>
              <a:rPr lang="ru-RU" sz="1400" dirty="0" err="1"/>
              <a:t>languages</a:t>
            </a:r>
            <a:r>
              <a:rPr lang="ru-RU" sz="1400" dirty="0"/>
              <a:t> ​​</a:t>
            </a:r>
            <a:r>
              <a:rPr lang="ru-RU" sz="1400" dirty="0" err="1"/>
              <a:t>and</a:t>
            </a:r>
            <a:r>
              <a:rPr lang="ru-RU" sz="1400" dirty="0"/>
              <a:t> </a:t>
            </a:r>
            <a:r>
              <a:rPr lang="ru-RU" sz="1400" dirty="0" err="1"/>
              <a:t>scripts</a:t>
            </a:r>
            <a:r>
              <a:rPr lang="ru-RU" sz="1400" dirty="0"/>
              <a:t> </a:t>
            </a:r>
            <a:r>
              <a:rPr lang="ru-RU" sz="1400" dirty="0" err="1"/>
              <a:t>used</a:t>
            </a:r>
            <a:r>
              <a:rPr lang="ru-RU" sz="1400" dirty="0"/>
              <a:t> </a:t>
            </a:r>
            <a:r>
              <a:rPr lang="ru-RU" sz="1400" dirty="0" err="1"/>
              <a:t>in</a:t>
            </a:r>
            <a:r>
              <a:rPr lang="ru-RU" sz="1400" dirty="0"/>
              <a:t> </a:t>
            </a:r>
            <a:r>
              <a:rPr lang="ru-RU" sz="1400" dirty="0" err="1"/>
              <a:t>the</a:t>
            </a:r>
            <a:r>
              <a:rPr lang="ru-RU" sz="1400" dirty="0"/>
              <a:t> </a:t>
            </a:r>
            <a:r>
              <a:rPr lang="ru-RU" sz="1400" dirty="0" err="1"/>
              <a:t>mass</a:t>
            </a:r>
            <a:r>
              <a:rPr lang="ru-RU" sz="1400" dirty="0"/>
              <a:t> </a:t>
            </a:r>
            <a:r>
              <a:rPr lang="ru-RU" sz="1400" dirty="0" err="1"/>
              <a:t>media</a:t>
            </a:r>
            <a:r>
              <a:rPr lang="ru-RU" sz="1400" dirty="0"/>
              <a:t> </a:t>
            </a:r>
            <a:r>
              <a:rPr lang="ru-RU" sz="1400" dirty="0" err="1"/>
              <a:t>from</a:t>
            </a:r>
            <a:r>
              <a:rPr lang="ru-RU" sz="1400" dirty="0"/>
              <a:t> </a:t>
            </a:r>
            <a:r>
              <a:rPr lang="ru-RU" sz="1400" dirty="0" err="1"/>
              <a:t>central</a:t>
            </a:r>
            <a:r>
              <a:rPr lang="ru-RU" sz="1400" dirty="0"/>
              <a:t> </a:t>
            </a:r>
            <a:r>
              <a:rPr lang="ru-RU" sz="1400" dirty="0" err="1"/>
              <a:t>to</a:t>
            </a:r>
            <a:r>
              <a:rPr lang="ru-RU" sz="1400" dirty="0"/>
              <a:t> </a:t>
            </a:r>
            <a:r>
              <a:rPr lang="ru-RU" sz="1400" dirty="0" err="1"/>
              <a:t>local</a:t>
            </a:r>
            <a:r>
              <a:rPr lang="ru-RU" sz="1400" dirty="0"/>
              <a:t> </a:t>
            </a:r>
            <a:r>
              <a:rPr lang="ru-RU" sz="1400" dirty="0" err="1"/>
              <a:t>levels</a:t>
            </a:r>
            <a:r>
              <a:rPr lang="ru-RU" sz="1400" dirty="0"/>
              <a:t>, </a:t>
            </a:r>
            <a:r>
              <a:rPr lang="ru-RU" sz="1400" dirty="0" err="1"/>
              <a:t>such</a:t>
            </a:r>
            <a:r>
              <a:rPr lang="ru-RU" sz="1400" dirty="0"/>
              <a:t> </a:t>
            </a:r>
            <a:r>
              <a:rPr lang="ru-RU" sz="1400" dirty="0" err="1"/>
              <a:t>as</a:t>
            </a:r>
            <a:r>
              <a:rPr lang="ru-RU" sz="1400" dirty="0"/>
              <a:t>: </a:t>
            </a:r>
            <a:r>
              <a:rPr lang="ru-RU" sz="1400" dirty="0" err="1"/>
              <a:t>Tay</a:t>
            </a:r>
            <a:r>
              <a:rPr lang="ru-RU" sz="1400" dirty="0"/>
              <a:t>, </a:t>
            </a:r>
            <a:r>
              <a:rPr lang="ru-RU" sz="1400" dirty="0" err="1"/>
              <a:t>Thai</a:t>
            </a:r>
            <a:r>
              <a:rPr lang="ru-RU" sz="1400" dirty="0"/>
              <a:t>, </a:t>
            </a:r>
            <a:r>
              <a:rPr lang="ru-RU" sz="1400" dirty="0" err="1"/>
              <a:t>Dao</a:t>
            </a:r>
            <a:r>
              <a:rPr lang="ru-RU" sz="1400" dirty="0"/>
              <a:t>, </a:t>
            </a:r>
            <a:r>
              <a:rPr lang="ru-RU" sz="1400" dirty="0" err="1"/>
              <a:t>Mong</a:t>
            </a:r>
            <a:r>
              <a:rPr lang="ru-RU" sz="1400" dirty="0"/>
              <a:t>, </a:t>
            </a:r>
            <a:r>
              <a:rPr lang="ru-RU" sz="1400" dirty="0" err="1"/>
              <a:t>Gia</a:t>
            </a:r>
            <a:r>
              <a:rPr lang="ru-RU" sz="1400" dirty="0"/>
              <a:t> </a:t>
            </a:r>
            <a:r>
              <a:rPr lang="ru-RU" sz="1400" dirty="0" err="1"/>
              <a:t>Rai</a:t>
            </a:r>
            <a:r>
              <a:rPr lang="ru-RU" sz="1400" dirty="0"/>
              <a:t>, </a:t>
            </a:r>
            <a:r>
              <a:rPr lang="ru-RU" sz="1400" dirty="0" err="1"/>
              <a:t>Ede</a:t>
            </a:r>
            <a:r>
              <a:rPr lang="ru-RU" sz="1400" dirty="0"/>
              <a:t>, </a:t>
            </a:r>
            <a:r>
              <a:rPr lang="ru-RU" sz="1400" dirty="0" err="1"/>
              <a:t>Ba</a:t>
            </a:r>
            <a:r>
              <a:rPr lang="ru-RU" sz="1400" dirty="0"/>
              <a:t> </a:t>
            </a:r>
            <a:r>
              <a:rPr lang="ru-RU" sz="1400" dirty="0" err="1"/>
              <a:t>Na</a:t>
            </a:r>
            <a:r>
              <a:rPr lang="ru-RU" sz="1400" dirty="0"/>
              <a:t>, </a:t>
            </a:r>
            <a:r>
              <a:rPr lang="ru-RU" sz="1400" dirty="0" err="1"/>
              <a:t>Cham</a:t>
            </a:r>
            <a:r>
              <a:rPr lang="ru-RU" sz="1400" dirty="0"/>
              <a:t>, </a:t>
            </a:r>
            <a:r>
              <a:rPr lang="ru-RU" sz="1400" dirty="0" err="1"/>
              <a:t>Khmer</a:t>
            </a:r>
            <a:r>
              <a:rPr lang="ru-RU" sz="1400" dirty="0"/>
              <a:t> ... </a:t>
            </a:r>
            <a:endParaRPr lang="en-US" sz="1400" dirty="0"/>
          </a:p>
          <a:p>
            <a:r>
              <a:rPr lang="ru-RU" sz="1400" dirty="0"/>
              <a:t> </a:t>
            </a:r>
            <a:endParaRPr lang="en-US" sz="1400" dirty="0"/>
          </a:p>
          <a:p>
            <a:pPr algn="just" fontAlgn="base"/>
            <a:r>
              <a:rPr lang="en-US" sz="1200" i="0" dirty="0">
                <a:solidFill>
                  <a:srgbClr val="000000"/>
                </a:solidFill>
                <a:effectLst/>
                <a:latin typeface="Arial" panose="020B0604020202020204" pitchFamily="34" charset="0"/>
              </a:rPr>
              <a:t>Among the ethnic minorities in Vietnam, about 30 ethnic minorities have their own writing system, some even have more than one writing system. </a:t>
            </a:r>
          </a:p>
          <a:p>
            <a:pPr algn="just" fontAlgn="base"/>
            <a:endParaRPr lang="en-US" sz="1200" i="0" dirty="0">
              <a:solidFill>
                <a:srgbClr val="000000"/>
              </a:solidFill>
              <a:effectLst/>
              <a:latin typeface="Arial" panose="020B0604020202020204" pitchFamily="34" charset="0"/>
            </a:endParaRPr>
          </a:p>
          <a:p>
            <a:pPr algn="just" fontAlgn="base"/>
            <a:r>
              <a:rPr lang="en-US" sz="1200" i="0" dirty="0">
                <a:solidFill>
                  <a:srgbClr val="000000"/>
                </a:solidFill>
                <a:effectLst/>
                <a:latin typeface="Arial" panose="020B0604020202020204" pitchFamily="34" charset="0"/>
              </a:rPr>
              <a:t>Some writing systems have a long history (Khmer, Thai, Cham, Tay, </a:t>
            </a:r>
            <a:r>
              <a:rPr lang="en-US" sz="1200" i="0" dirty="0" err="1">
                <a:solidFill>
                  <a:srgbClr val="000000"/>
                </a:solidFill>
                <a:effectLst/>
                <a:latin typeface="Arial" panose="020B0604020202020204" pitchFamily="34" charset="0"/>
              </a:rPr>
              <a:t>Nung</a:t>
            </a:r>
            <a:r>
              <a:rPr lang="en-US" sz="1200" i="0" dirty="0">
                <a:solidFill>
                  <a:srgbClr val="000000"/>
                </a:solidFill>
                <a:effectLst/>
                <a:latin typeface="Arial" panose="020B0604020202020204" pitchFamily="34" charset="0"/>
              </a:rPr>
              <a:t>, Dao ...) </a:t>
            </a:r>
          </a:p>
          <a:p>
            <a:pPr algn="just" fontAlgn="base"/>
            <a:endParaRPr lang="en-US" sz="1200" dirty="0">
              <a:solidFill>
                <a:srgbClr val="000000"/>
              </a:solidFill>
              <a:latin typeface="Arial" panose="020B0604020202020204" pitchFamily="34" charset="0"/>
            </a:endParaRPr>
          </a:p>
          <a:p>
            <a:pPr algn="just" fontAlgn="base"/>
            <a:r>
              <a:rPr lang="en-US" sz="1200" i="0" dirty="0">
                <a:solidFill>
                  <a:srgbClr val="000000"/>
                </a:solidFill>
                <a:effectLst/>
                <a:latin typeface="Arial" panose="020B0604020202020204" pitchFamily="34" charset="0"/>
              </a:rPr>
              <a:t>Ancient Thai, Cham, Khmer scripts are based on Sanskrit. </a:t>
            </a:r>
          </a:p>
          <a:p>
            <a:pPr algn="just" fontAlgn="base"/>
            <a:endParaRPr lang="en-US" sz="1200" i="0" dirty="0">
              <a:solidFill>
                <a:srgbClr val="000000"/>
              </a:solidFill>
              <a:effectLst/>
              <a:latin typeface="Arial" panose="020B0604020202020204" pitchFamily="34" charset="0"/>
            </a:endParaRPr>
          </a:p>
          <a:p>
            <a:pPr algn="just" fontAlgn="base"/>
            <a:r>
              <a:rPr lang="en-US" sz="1200" i="0" dirty="0">
                <a:solidFill>
                  <a:srgbClr val="000000"/>
                </a:solidFill>
                <a:effectLst/>
                <a:latin typeface="Arial" panose="020B0604020202020204" pitchFamily="34" charset="0"/>
              </a:rPr>
              <a:t>The ancient scripts of the Tay, </a:t>
            </a:r>
            <a:r>
              <a:rPr lang="en-US" sz="1200" i="0" dirty="0" err="1">
                <a:solidFill>
                  <a:srgbClr val="000000"/>
                </a:solidFill>
                <a:effectLst/>
                <a:latin typeface="Arial" panose="020B0604020202020204" pitchFamily="34" charset="0"/>
              </a:rPr>
              <a:t>Nung</a:t>
            </a:r>
            <a:r>
              <a:rPr lang="en-US" sz="1200" i="0" dirty="0">
                <a:solidFill>
                  <a:srgbClr val="000000"/>
                </a:solidFill>
                <a:effectLst/>
                <a:latin typeface="Arial" panose="020B0604020202020204" pitchFamily="34" charset="0"/>
              </a:rPr>
              <a:t>, Cao Lan, Dao are originating from the Han script, having a tradition of several centuries. </a:t>
            </a:r>
          </a:p>
          <a:p>
            <a:pPr algn="just" fontAlgn="base"/>
            <a:endParaRPr lang="en-US" sz="1200" dirty="0">
              <a:solidFill>
                <a:srgbClr val="000000"/>
              </a:solidFill>
              <a:latin typeface="Arial" panose="020B0604020202020204" pitchFamily="34" charset="0"/>
            </a:endParaRPr>
          </a:p>
          <a:p>
            <a:pPr algn="just" fontAlgn="base"/>
            <a:r>
              <a:rPr lang="en-US" sz="1200" dirty="0">
                <a:solidFill>
                  <a:srgbClr val="000000"/>
                </a:solidFill>
                <a:latin typeface="Arial" panose="020B0604020202020204" pitchFamily="34" charset="0"/>
              </a:rPr>
              <a:t>Many</a:t>
            </a:r>
            <a:r>
              <a:rPr lang="en-US" sz="1200" i="0" dirty="0">
                <a:solidFill>
                  <a:srgbClr val="000000"/>
                </a:solidFill>
                <a:effectLst/>
                <a:latin typeface="Arial" panose="020B0604020202020204" pitchFamily="34" charset="0"/>
              </a:rPr>
              <a:t> writing systems have been developed recently</a:t>
            </a:r>
            <a:r>
              <a:rPr lang="en-US" sz="1200" dirty="0">
                <a:solidFill>
                  <a:srgbClr val="000000"/>
                </a:solidFill>
                <a:latin typeface="Arial" panose="020B0604020202020204" pitchFamily="34" charset="0"/>
              </a:rPr>
              <a:t> </a:t>
            </a:r>
            <a:r>
              <a:rPr lang="en-US" sz="1200" i="0" dirty="0">
                <a:solidFill>
                  <a:srgbClr val="000000"/>
                </a:solidFill>
                <a:effectLst/>
                <a:latin typeface="Arial" panose="020B0604020202020204" pitchFamily="34" charset="0"/>
              </a:rPr>
              <a:t>based on the Latin script. </a:t>
            </a:r>
          </a:p>
          <a:p>
            <a:pPr algn="just" fontAlgn="base"/>
            <a:r>
              <a:rPr lang="en-US" sz="1200" dirty="0"/>
              <a:t>Some</a:t>
            </a:r>
            <a:r>
              <a:rPr lang="ru-RU" sz="1200" dirty="0"/>
              <a:t> </a:t>
            </a:r>
            <a:r>
              <a:rPr lang="ru-RU" sz="1200" dirty="0" err="1"/>
              <a:t>scripts</a:t>
            </a:r>
            <a:r>
              <a:rPr lang="ru-RU" sz="1200" dirty="0"/>
              <a:t> </a:t>
            </a:r>
            <a:r>
              <a:rPr lang="ru-RU" sz="1200" dirty="0" err="1"/>
              <a:t>were</a:t>
            </a:r>
            <a:r>
              <a:rPr lang="ru-RU" sz="1200" dirty="0"/>
              <a:t> </a:t>
            </a:r>
            <a:r>
              <a:rPr lang="en-US" sz="1200" dirty="0"/>
              <a:t>created</a:t>
            </a:r>
            <a:r>
              <a:rPr lang="ru-RU" sz="1200" dirty="0"/>
              <a:t> </a:t>
            </a:r>
            <a:r>
              <a:rPr lang="ru-RU" sz="1200" dirty="0" err="1"/>
              <a:t>before</a:t>
            </a:r>
            <a:r>
              <a:rPr lang="ru-RU" sz="1200" dirty="0"/>
              <a:t> 1945 (</a:t>
            </a:r>
            <a:r>
              <a:rPr lang="ru-RU" sz="1200" dirty="0" err="1"/>
              <a:t>Ba</a:t>
            </a:r>
            <a:r>
              <a:rPr lang="ru-RU" sz="1200" dirty="0"/>
              <a:t> </a:t>
            </a:r>
            <a:r>
              <a:rPr lang="ru-RU" sz="1200" dirty="0" err="1"/>
              <a:t>Na</a:t>
            </a:r>
            <a:r>
              <a:rPr lang="ru-RU" sz="1200" dirty="0"/>
              <a:t>, </a:t>
            </a:r>
            <a:r>
              <a:rPr lang="ru-RU" sz="1200" dirty="0" err="1"/>
              <a:t>Gia</a:t>
            </a:r>
            <a:r>
              <a:rPr lang="ru-RU" sz="1200" dirty="0"/>
              <a:t> </a:t>
            </a:r>
            <a:r>
              <a:rPr lang="ru-RU" sz="1200" dirty="0" err="1"/>
              <a:t>Rai</a:t>
            </a:r>
            <a:r>
              <a:rPr lang="ru-RU" sz="1200" dirty="0"/>
              <a:t>, </a:t>
            </a:r>
            <a:r>
              <a:rPr lang="ru-RU" sz="1200" dirty="0" err="1"/>
              <a:t>Ede</a:t>
            </a:r>
            <a:r>
              <a:rPr lang="ru-RU" sz="1200" dirty="0"/>
              <a:t>, K</a:t>
            </a:r>
            <a:r>
              <a:rPr lang="en-US" sz="1200" dirty="0"/>
              <a:t>o</a:t>
            </a:r>
            <a:r>
              <a:rPr lang="ru-RU" sz="1200" dirty="0" err="1"/>
              <a:t>ho</a:t>
            </a:r>
            <a:r>
              <a:rPr lang="ru-RU" sz="1200" dirty="0"/>
              <a:t>), </a:t>
            </a:r>
            <a:r>
              <a:rPr lang="ru-RU" sz="1200" dirty="0" err="1"/>
              <a:t>but</a:t>
            </a:r>
            <a:r>
              <a:rPr lang="ru-RU" sz="1200" dirty="0"/>
              <a:t> </a:t>
            </a:r>
            <a:r>
              <a:rPr lang="en-US" sz="1200" dirty="0"/>
              <a:t>some other La</a:t>
            </a:r>
            <a:r>
              <a:rPr lang="ru-RU" sz="1200" dirty="0" err="1"/>
              <a:t>tin</a:t>
            </a:r>
            <a:r>
              <a:rPr lang="ru-RU" sz="1200" dirty="0"/>
              <a:t> </a:t>
            </a:r>
            <a:r>
              <a:rPr lang="ru-RU" sz="1200" dirty="0" err="1"/>
              <a:t>script</a:t>
            </a:r>
            <a:r>
              <a:rPr lang="en-US" sz="1200" dirty="0"/>
              <a:t>s</a:t>
            </a:r>
            <a:r>
              <a:rPr lang="ru-RU" sz="1200" dirty="0"/>
              <a:t> </a:t>
            </a:r>
            <a:r>
              <a:rPr lang="en-US" sz="1200" dirty="0"/>
              <a:t>were created</a:t>
            </a:r>
            <a:r>
              <a:rPr lang="ru-RU" sz="1200" dirty="0"/>
              <a:t> </a:t>
            </a:r>
            <a:r>
              <a:rPr lang="ru-RU" sz="1200" dirty="0" err="1"/>
              <a:t>after</a:t>
            </a:r>
            <a:r>
              <a:rPr lang="ru-RU" sz="1200" dirty="0"/>
              <a:t> 1960</a:t>
            </a:r>
            <a:r>
              <a:rPr lang="en-US" sz="1200" dirty="0"/>
              <a:t> and later</a:t>
            </a:r>
            <a:r>
              <a:rPr lang="ru-RU" sz="1200" dirty="0"/>
              <a:t>.</a:t>
            </a:r>
          </a:p>
          <a:p>
            <a:endParaRPr lang="en-US" dirty="0"/>
          </a:p>
        </p:txBody>
      </p:sp>
    </p:spTree>
    <p:extLst>
      <p:ext uri="{BB962C8B-B14F-4D97-AF65-F5344CB8AC3E}">
        <p14:creationId xmlns:p14="http://schemas.microsoft.com/office/powerpoint/2010/main" val="1830863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D09C20-A422-45B7-BDD1-BEDF7C140626}"/>
              </a:ext>
            </a:extLst>
          </p:cNvPr>
          <p:cNvSpPr txBox="1"/>
          <p:nvPr/>
        </p:nvSpPr>
        <p:spPr>
          <a:xfrm>
            <a:off x="107504" y="44624"/>
            <a:ext cx="8573425" cy="2585323"/>
          </a:xfrm>
          <a:prstGeom prst="rect">
            <a:avLst/>
          </a:prstGeom>
          <a:noFill/>
        </p:spPr>
        <p:txBody>
          <a:bodyPr wrap="square">
            <a:spAutoFit/>
          </a:bodyPr>
          <a:lstStyle/>
          <a:p>
            <a:r>
              <a:rPr lang="en-US" dirty="0"/>
              <a:t>2017</a:t>
            </a:r>
          </a:p>
          <a:p>
            <a:r>
              <a:rPr lang="ru-RU" dirty="0" err="1"/>
              <a:t>Ethnic</a:t>
            </a:r>
            <a:r>
              <a:rPr lang="ru-RU" dirty="0"/>
              <a:t> </a:t>
            </a:r>
            <a:r>
              <a:rPr lang="ru-RU" dirty="0" err="1"/>
              <a:t>Minority</a:t>
            </a:r>
            <a:r>
              <a:rPr lang="ru-RU" dirty="0"/>
              <a:t> </a:t>
            </a:r>
            <a:r>
              <a:rPr lang="ru-RU" dirty="0" err="1"/>
              <a:t>Boarding</a:t>
            </a:r>
            <a:r>
              <a:rPr lang="ru-RU" dirty="0"/>
              <a:t> </a:t>
            </a:r>
            <a:r>
              <a:rPr lang="ru-RU" dirty="0" err="1"/>
              <a:t>School</a:t>
            </a:r>
            <a:r>
              <a:rPr lang="ru-RU" dirty="0"/>
              <a:t> </a:t>
            </a:r>
            <a:r>
              <a:rPr lang="en-US" dirty="0"/>
              <a:t>in Thanh </a:t>
            </a:r>
            <a:r>
              <a:rPr lang="en-US" dirty="0" err="1"/>
              <a:t>Hoa</a:t>
            </a:r>
            <a:r>
              <a:rPr lang="en-US" dirty="0"/>
              <a:t> province </a:t>
            </a:r>
            <a:r>
              <a:rPr lang="ru-RU" dirty="0" err="1"/>
              <a:t>has</a:t>
            </a:r>
            <a:r>
              <a:rPr lang="ru-RU" dirty="0"/>
              <a:t> </a:t>
            </a:r>
            <a:r>
              <a:rPr lang="ru-RU" dirty="0" err="1"/>
              <a:t>opened</a:t>
            </a:r>
            <a:r>
              <a:rPr lang="ru-RU" dirty="0"/>
              <a:t> </a:t>
            </a:r>
            <a:r>
              <a:rPr lang="ru-RU" dirty="0" err="1"/>
              <a:t>classes</a:t>
            </a:r>
            <a:r>
              <a:rPr lang="ru-RU" dirty="0"/>
              <a:t> </a:t>
            </a:r>
            <a:r>
              <a:rPr lang="ru-RU" dirty="0" err="1"/>
              <a:t>to</a:t>
            </a:r>
            <a:r>
              <a:rPr lang="ru-RU" dirty="0"/>
              <a:t> </a:t>
            </a:r>
            <a:r>
              <a:rPr lang="ru-RU" dirty="0" err="1"/>
              <a:t>teach</a:t>
            </a:r>
            <a:r>
              <a:rPr lang="ru-RU" dirty="0"/>
              <a:t> </a:t>
            </a:r>
            <a:r>
              <a:rPr lang="en-US" dirty="0"/>
              <a:t>the </a:t>
            </a:r>
            <a:r>
              <a:rPr lang="ru-RU" dirty="0" err="1"/>
              <a:t>Thai</a:t>
            </a:r>
            <a:r>
              <a:rPr lang="ru-RU" dirty="0"/>
              <a:t> </a:t>
            </a:r>
            <a:r>
              <a:rPr lang="ru-RU" dirty="0" err="1"/>
              <a:t>language</a:t>
            </a:r>
            <a:r>
              <a:rPr lang="ru-RU" dirty="0"/>
              <a:t> </a:t>
            </a:r>
            <a:r>
              <a:rPr lang="ru-RU" dirty="0" err="1"/>
              <a:t>and</a:t>
            </a:r>
            <a:r>
              <a:rPr lang="ru-RU" dirty="0"/>
              <a:t> </a:t>
            </a:r>
            <a:r>
              <a:rPr lang="ru-RU" dirty="0" err="1"/>
              <a:t>writing</a:t>
            </a:r>
            <a:r>
              <a:rPr lang="ru-RU" dirty="0"/>
              <a:t> </a:t>
            </a:r>
            <a:r>
              <a:rPr lang="ru-RU" dirty="0" err="1"/>
              <a:t>to</a:t>
            </a:r>
            <a:r>
              <a:rPr lang="ru-RU" dirty="0"/>
              <a:t> </a:t>
            </a:r>
            <a:r>
              <a:rPr lang="ru-RU" dirty="0" err="1"/>
              <a:t>grade</a:t>
            </a:r>
            <a:r>
              <a:rPr lang="ru-RU" dirty="0"/>
              <a:t> 8 </a:t>
            </a:r>
            <a:r>
              <a:rPr lang="ru-RU" dirty="0" err="1"/>
              <a:t>students</a:t>
            </a:r>
            <a:r>
              <a:rPr lang="ru-RU" dirty="0"/>
              <a:t>.</a:t>
            </a:r>
            <a:endParaRPr lang="en-US" dirty="0"/>
          </a:p>
          <a:p>
            <a:r>
              <a:rPr lang="en-US" dirty="0"/>
              <a:t>Most of the school's students are of Thai ethnicity, but many do not speak and understand their own language.</a:t>
            </a:r>
          </a:p>
          <a:p>
            <a:r>
              <a:rPr lang="en-US" dirty="0"/>
              <a:t>The reason is that their parents did not teach their children the Thai language but only spoke Vietnamese. When they went to elementary school, they mostly spoke Vietnamese, so the Thai language was lost.</a:t>
            </a:r>
          </a:p>
          <a:p>
            <a:endParaRPr lang="ru-RU" dirty="0"/>
          </a:p>
        </p:txBody>
      </p:sp>
      <p:pic>
        <p:nvPicPr>
          <p:cNvPr id="4" name="Рисунок 3" descr="Mở lớp tiếng dân tộc Thái cho học sinh - Ảnh 1.">
            <a:hlinkClick r:id="rId2" tgtFrame="&quot;_blank&quot;" tooltip="&quot;Cô giáo Ngân Thị Tiên, Trường THCS Dân tộc nội trú huyện Thường Xuân, hướng dẫn học sinh luyện viết chữ dân tộc Thái - Ảnh: HÀ ĐỒNG&quot;"/>
            <a:extLst>
              <a:ext uri="{FF2B5EF4-FFF2-40B4-BE49-F238E27FC236}">
                <a16:creationId xmlns:a16="http://schemas.microsoft.com/office/drawing/2014/main" id="{C50BB2E8-688F-40CF-B20E-F5E1E42BD4C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1023" y="2564905"/>
            <a:ext cx="6053145" cy="4293096"/>
          </a:xfrm>
          <a:prstGeom prst="rect">
            <a:avLst/>
          </a:prstGeom>
          <a:noFill/>
          <a:ln>
            <a:noFill/>
          </a:ln>
        </p:spPr>
      </p:pic>
      <p:sp>
        <p:nvSpPr>
          <p:cNvPr id="6" name="TextBox 5">
            <a:extLst>
              <a:ext uri="{FF2B5EF4-FFF2-40B4-BE49-F238E27FC236}">
                <a16:creationId xmlns:a16="http://schemas.microsoft.com/office/drawing/2014/main" id="{6D29445E-E527-40A9-82EF-615DB69E2796}"/>
              </a:ext>
            </a:extLst>
          </p:cNvPr>
          <p:cNvSpPr txBox="1"/>
          <p:nvPr/>
        </p:nvSpPr>
        <p:spPr>
          <a:xfrm>
            <a:off x="6228184" y="4365104"/>
            <a:ext cx="2862064" cy="1477328"/>
          </a:xfrm>
          <a:prstGeom prst="rect">
            <a:avLst/>
          </a:prstGeom>
          <a:noFill/>
        </p:spPr>
        <p:txBody>
          <a:bodyPr wrap="square">
            <a:spAutoFit/>
          </a:bodyPr>
          <a:lstStyle/>
          <a:p>
            <a:r>
              <a:rPr lang="en-US" dirty="0"/>
              <a:t>Decree No. 82/2010 / ND-CP of the Government regulating the teaching and learning of ethnic minority languages ​​in schools</a:t>
            </a:r>
            <a:endParaRPr lang="ru-RU" dirty="0"/>
          </a:p>
        </p:txBody>
      </p:sp>
    </p:spTree>
    <p:extLst>
      <p:ext uri="{BB962C8B-B14F-4D97-AF65-F5344CB8AC3E}">
        <p14:creationId xmlns:p14="http://schemas.microsoft.com/office/powerpoint/2010/main" val="3121204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8574034-B371-413E-8E50-348A339ACFB5}"/>
              </a:ext>
            </a:extLst>
          </p:cNvPr>
          <p:cNvSpPr txBox="1"/>
          <p:nvPr/>
        </p:nvSpPr>
        <p:spPr>
          <a:xfrm>
            <a:off x="0" y="188640"/>
            <a:ext cx="8856984" cy="3185487"/>
          </a:xfrm>
          <a:prstGeom prst="rect">
            <a:avLst/>
          </a:prstGeom>
          <a:noFill/>
        </p:spPr>
        <p:txBody>
          <a:bodyPr wrap="square">
            <a:spAutoFit/>
          </a:bodyPr>
          <a:lstStyle/>
          <a:p>
            <a:pPr>
              <a:spcAft>
                <a:spcPts val="600"/>
              </a:spcAft>
            </a:pPr>
            <a:r>
              <a:rPr lang="en-US" sz="1600" b="1" dirty="0">
                <a:solidFill>
                  <a:srgbClr val="000000"/>
                </a:solidFill>
                <a:effectLst/>
                <a:latin typeface="Helvetica" panose="020B0604020202020204" pitchFamily="34" charset="0"/>
                <a:ea typeface="Times New Roman" panose="02020603050405020304" pitchFamily="18" charset="0"/>
              </a:rPr>
              <a:t>Bilingual education </a:t>
            </a:r>
            <a:r>
              <a:rPr lang="en-US" sz="1600" dirty="0">
                <a:solidFill>
                  <a:srgbClr val="000000"/>
                </a:solidFill>
                <a:effectLst/>
                <a:latin typeface="Helvetica" panose="020B0604020202020204" pitchFamily="34" charset="0"/>
                <a:ea typeface="Times New Roman" panose="02020603050405020304" pitchFamily="18" charset="0"/>
              </a:rPr>
              <a:t>based on mother tongue. </a:t>
            </a:r>
          </a:p>
          <a:p>
            <a:pPr>
              <a:spcAft>
                <a:spcPts val="600"/>
              </a:spcAft>
            </a:pPr>
            <a:r>
              <a:rPr lang="en-US" sz="1600" dirty="0"/>
              <a:t>T</a:t>
            </a:r>
            <a:r>
              <a:rPr lang="ru-RU" sz="1600" dirty="0" err="1"/>
              <a:t>he</a:t>
            </a:r>
            <a:r>
              <a:rPr lang="ru-RU" sz="1600" dirty="0"/>
              <a:t> </a:t>
            </a:r>
            <a:r>
              <a:rPr lang="ru-RU" sz="1600" dirty="0" err="1"/>
              <a:t>Ministry</a:t>
            </a:r>
            <a:r>
              <a:rPr lang="ru-RU" sz="1600" dirty="0"/>
              <a:t> </a:t>
            </a:r>
            <a:r>
              <a:rPr lang="ru-RU" sz="1600" dirty="0" err="1"/>
              <a:t>of</a:t>
            </a:r>
            <a:r>
              <a:rPr lang="ru-RU" sz="1600" dirty="0"/>
              <a:t> </a:t>
            </a:r>
            <a:r>
              <a:rPr lang="ru-RU" sz="1600" dirty="0" err="1"/>
              <a:t>Education</a:t>
            </a:r>
            <a:r>
              <a:rPr lang="ru-RU" sz="1600" dirty="0"/>
              <a:t> </a:t>
            </a:r>
            <a:r>
              <a:rPr lang="ru-RU" sz="1600" dirty="0" err="1"/>
              <a:t>and</a:t>
            </a:r>
            <a:r>
              <a:rPr lang="ru-RU" sz="1600" dirty="0"/>
              <a:t> </a:t>
            </a:r>
            <a:r>
              <a:rPr lang="ru-RU" sz="1600" dirty="0" err="1"/>
              <a:t>Training</a:t>
            </a:r>
            <a:r>
              <a:rPr lang="ru-RU" sz="1600" dirty="0"/>
              <a:t> </a:t>
            </a:r>
            <a:r>
              <a:rPr lang="en-US" sz="1600" dirty="0"/>
              <a:t>suggested using </a:t>
            </a:r>
            <a:r>
              <a:rPr lang="ru-RU" sz="1600" dirty="0"/>
              <a:t>8 </a:t>
            </a:r>
            <a:r>
              <a:rPr lang="ru-RU" sz="1600" dirty="0" err="1"/>
              <a:t>ethnic</a:t>
            </a:r>
            <a:r>
              <a:rPr lang="ru-RU" sz="1600" dirty="0"/>
              <a:t> </a:t>
            </a:r>
            <a:r>
              <a:rPr lang="ru-RU" sz="1600" dirty="0" err="1"/>
              <a:t>languages</a:t>
            </a:r>
            <a:r>
              <a:rPr lang="ru-RU" sz="1600" dirty="0"/>
              <a:t> ​​(</a:t>
            </a:r>
            <a:r>
              <a:rPr lang="ru-RU" sz="1600" dirty="0" err="1"/>
              <a:t>including</a:t>
            </a:r>
            <a:r>
              <a:rPr lang="en-US" sz="1600" dirty="0"/>
              <a:t> </a:t>
            </a:r>
            <a:r>
              <a:rPr lang="ru-RU" sz="1600" dirty="0" err="1"/>
              <a:t>Thai</a:t>
            </a:r>
            <a:r>
              <a:rPr lang="ru-RU" sz="1600" dirty="0"/>
              <a:t>, </a:t>
            </a:r>
            <a:r>
              <a:rPr lang="ru-RU" sz="1600" dirty="0" err="1"/>
              <a:t>Mong</a:t>
            </a:r>
            <a:r>
              <a:rPr lang="ru-RU" sz="1600" dirty="0"/>
              <a:t>, </a:t>
            </a:r>
            <a:r>
              <a:rPr lang="ru-RU" sz="1600" dirty="0" err="1"/>
              <a:t>Ba</a:t>
            </a:r>
            <a:r>
              <a:rPr lang="ru-RU" sz="1600" dirty="0"/>
              <a:t> </a:t>
            </a:r>
            <a:r>
              <a:rPr lang="ru-RU" sz="1600" dirty="0" err="1"/>
              <a:t>Na</a:t>
            </a:r>
            <a:r>
              <a:rPr lang="ru-RU" sz="1600" dirty="0"/>
              <a:t>, </a:t>
            </a:r>
            <a:r>
              <a:rPr lang="ru-RU" sz="1600" dirty="0" err="1"/>
              <a:t>Gia</a:t>
            </a:r>
            <a:r>
              <a:rPr lang="ru-RU" sz="1600" dirty="0"/>
              <a:t> </a:t>
            </a:r>
            <a:r>
              <a:rPr lang="ru-RU" sz="1600" dirty="0" err="1"/>
              <a:t>Rai</a:t>
            </a:r>
            <a:r>
              <a:rPr lang="ru-RU" sz="1600" dirty="0"/>
              <a:t>, </a:t>
            </a:r>
            <a:r>
              <a:rPr lang="ru-RU" sz="1600" dirty="0" err="1"/>
              <a:t>Xo</a:t>
            </a:r>
            <a:r>
              <a:rPr lang="ru-RU" sz="1600" dirty="0"/>
              <a:t> </a:t>
            </a:r>
            <a:r>
              <a:rPr lang="ru-RU" sz="1600" dirty="0" err="1"/>
              <a:t>Dang</a:t>
            </a:r>
            <a:r>
              <a:rPr lang="ru-RU" sz="1600" dirty="0"/>
              <a:t>, </a:t>
            </a:r>
            <a:r>
              <a:rPr lang="ru-RU" sz="1600" dirty="0" err="1"/>
              <a:t>Cham</a:t>
            </a:r>
            <a:r>
              <a:rPr lang="ru-RU" sz="1600" dirty="0"/>
              <a:t>, </a:t>
            </a:r>
            <a:r>
              <a:rPr lang="ru-RU" sz="1600" dirty="0" err="1"/>
              <a:t>Khmer</a:t>
            </a:r>
            <a:r>
              <a:rPr lang="ru-RU" sz="1600" dirty="0"/>
              <a:t>, </a:t>
            </a:r>
            <a:r>
              <a:rPr lang="ru-RU" sz="1600" dirty="0" err="1"/>
              <a:t>Hoa</a:t>
            </a:r>
            <a:r>
              <a:rPr lang="ru-RU" sz="1600" dirty="0"/>
              <a:t>, </a:t>
            </a:r>
            <a:r>
              <a:rPr lang="ru-RU" sz="1600" dirty="0" err="1"/>
              <a:t>Ede</a:t>
            </a:r>
            <a:r>
              <a:rPr lang="ru-RU" sz="1600" dirty="0"/>
              <a:t>) </a:t>
            </a:r>
            <a:r>
              <a:rPr lang="ru-RU" sz="1600" dirty="0" err="1"/>
              <a:t>for</a:t>
            </a:r>
            <a:r>
              <a:rPr lang="ru-RU" sz="1600" dirty="0"/>
              <a:t> </a:t>
            </a:r>
            <a:r>
              <a:rPr lang="ru-RU" sz="1600" dirty="0" err="1"/>
              <a:t>elementary</a:t>
            </a:r>
            <a:r>
              <a:rPr lang="ru-RU" sz="1600" dirty="0"/>
              <a:t> </a:t>
            </a:r>
            <a:r>
              <a:rPr lang="ru-RU" sz="1600" dirty="0" err="1"/>
              <a:t>and</a:t>
            </a:r>
            <a:r>
              <a:rPr lang="ru-RU" sz="1600" dirty="0"/>
              <a:t> </a:t>
            </a:r>
            <a:r>
              <a:rPr lang="ru-RU" sz="1600" dirty="0" err="1"/>
              <a:t>secondary</a:t>
            </a:r>
            <a:r>
              <a:rPr lang="ru-RU" sz="1600" dirty="0"/>
              <a:t> </a:t>
            </a:r>
            <a:r>
              <a:rPr lang="ru-RU" sz="1600" dirty="0" err="1"/>
              <a:t>boarding</a:t>
            </a:r>
            <a:r>
              <a:rPr lang="ru-RU" sz="1600" dirty="0"/>
              <a:t> </a:t>
            </a:r>
            <a:r>
              <a:rPr lang="ru-RU" sz="1600" dirty="0" err="1"/>
              <a:t>schools</a:t>
            </a:r>
            <a:r>
              <a:rPr lang="ru-RU" sz="1600" dirty="0"/>
              <a:t> </a:t>
            </a:r>
            <a:r>
              <a:rPr lang="ru-RU" sz="1600" dirty="0" err="1"/>
              <a:t>for</a:t>
            </a:r>
            <a:r>
              <a:rPr lang="ru-RU" sz="1600" dirty="0"/>
              <a:t> </a:t>
            </a:r>
            <a:r>
              <a:rPr lang="ru-RU" sz="1600" dirty="0" err="1"/>
              <a:t>ethnic</a:t>
            </a:r>
            <a:r>
              <a:rPr lang="ru-RU" sz="1600" dirty="0"/>
              <a:t> </a:t>
            </a:r>
            <a:r>
              <a:rPr lang="ru-RU" sz="1600" dirty="0" err="1"/>
              <a:t>minorities</a:t>
            </a:r>
            <a:r>
              <a:rPr lang="ru-RU" sz="1600" dirty="0"/>
              <a:t>. </a:t>
            </a:r>
            <a:r>
              <a:rPr lang="ru-RU" sz="1600" dirty="0" err="1"/>
              <a:t>About</a:t>
            </a:r>
            <a:r>
              <a:rPr lang="ru-RU" sz="1600" dirty="0"/>
              <a:t> 30 </a:t>
            </a:r>
            <a:r>
              <a:rPr lang="ru-RU" sz="1600" dirty="0" err="1"/>
              <a:t>provinces</a:t>
            </a:r>
            <a:r>
              <a:rPr lang="ru-RU" sz="1600" dirty="0"/>
              <a:t> </a:t>
            </a:r>
            <a:r>
              <a:rPr lang="ru-RU" sz="1600" dirty="0" err="1"/>
              <a:t>and</a:t>
            </a:r>
            <a:r>
              <a:rPr lang="ru-RU" sz="1600" dirty="0"/>
              <a:t> </a:t>
            </a:r>
            <a:r>
              <a:rPr lang="ru-RU" sz="1600" dirty="0" err="1"/>
              <a:t>cities</a:t>
            </a:r>
            <a:r>
              <a:rPr lang="ru-RU" sz="1600" dirty="0"/>
              <a:t> </a:t>
            </a:r>
            <a:r>
              <a:rPr lang="ru-RU" sz="1600" dirty="0" err="1"/>
              <a:t>are</a:t>
            </a:r>
            <a:r>
              <a:rPr lang="ru-RU" sz="1600" dirty="0"/>
              <a:t> </a:t>
            </a:r>
            <a:r>
              <a:rPr lang="ru-RU" sz="1600" dirty="0" err="1"/>
              <a:t>organizing</a:t>
            </a:r>
            <a:r>
              <a:rPr lang="ru-RU" sz="1600" dirty="0"/>
              <a:t> </a:t>
            </a:r>
            <a:r>
              <a:rPr lang="ru-RU" sz="1600" dirty="0" err="1"/>
              <a:t>the</a:t>
            </a:r>
            <a:r>
              <a:rPr lang="ru-RU" sz="1600" dirty="0"/>
              <a:t> </a:t>
            </a:r>
            <a:r>
              <a:rPr lang="ru-RU" sz="1600" dirty="0" err="1"/>
              <a:t>teaching</a:t>
            </a:r>
            <a:r>
              <a:rPr lang="ru-RU" sz="1600" dirty="0"/>
              <a:t> </a:t>
            </a:r>
            <a:r>
              <a:rPr lang="ru-RU" sz="1600" dirty="0" err="1"/>
              <a:t>of</a:t>
            </a:r>
            <a:r>
              <a:rPr lang="ru-RU" sz="1600" dirty="0"/>
              <a:t> </a:t>
            </a:r>
            <a:r>
              <a:rPr lang="ru-RU" sz="1600" dirty="0" err="1"/>
              <a:t>ethnic</a:t>
            </a:r>
            <a:r>
              <a:rPr lang="ru-RU" sz="1600" dirty="0"/>
              <a:t> </a:t>
            </a:r>
            <a:r>
              <a:rPr lang="ru-RU" sz="1600" dirty="0" err="1"/>
              <a:t>minority</a:t>
            </a:r>
            <a:r>
              <a:rPr lang="ru-RU" sz="1600" dirty="0"/>
              <a:t> </a:t>
            </a:r>
            <a:r>
              <a:rPr lang="ru-RU" sz="1600" dirty="0" err="1"/>
              <a:t>languages</a:t>
            </a:r>
            <a:r>
              <a:rPr lang="ru-RU" sz="1600" dirty="0"/>
              <a:t> ​​</a:t>
            </a:r>
            <a:r>
              <a:rPr lang="ru-RU" sz="1600" dirty="0" err="1"/>
              <a:t>in</a:t>
            </a:r>
            <a:r>
              <a:rPr lang="ru-RU" sz="1600" dirty="0"/>
              <a:t> </a:t>
            </a:r>
            <a:r>
              <a:rPr lang="ru-RU" sz="1600" dirty="0" err="1"/>
              <a:t>schools</a:t>
            </a:r>
            <a:r>
              <a:rPr lang="ru-RU" sz="1600" dirty="0"/>
              <a:t>. </a:t>
            </a:r>
          </a:p>
          <a:p>
            <a:pPr>
              <a:spcAft>
                <a:spcPts val="600"/>
              </a:spcAft>
            </a:pPr>
            <a:r>
              <a:rPr lang="en-US" sz="1600" dirty="0">
                <a:solidFill>
                  <a:srgbClr val="000000"/>
                </a:solidFill>
                <a:latin typeface="Helvetica" panose="020B0604020202020204" pitchFamily="34" charset="0"/>
                <a:ea typeface="Times New Roman" panose="02020603050405020304" pitchFamily="18" charset="0"/>
              </a:rPr>
              <a:t>Pilot project</a:t>
            </a:r>
            <a:endParaRPr lang="en-US" sz="1600" dirty="0">
              <a:solidFill>
                <a:srgbClr val="000000"/>
              </a:solidFill>
              <a:effectLst/>
              <a:latin typeface="Helvetica" panose="020B0604020202020204" pitchFamily="34" charset="0"/>
              <a:ea typeface="Times New Roman" panose="02020603050405020304" pitchFamily="18" charset="0"/>
            </a:endParaRPr>
          </a:p>
          <a:p>
            <a:pPr>
              <a:spcAft>
                <a:spcPts val="600"/>
              </a:spcAft>
            </a:pPr>
            <a:r>
              <a:rPr lang="en-US" sz="1600" dirty="0">
                <a:solidFill>
                  <a:srgbClr val="000000"/>
                </a:solidFill>
                <a:latin typeface="Helvetica" panose="020B0604020202020204" pitchFamily="34" charset="0"/>
                <a:ea typeface="Times New Roman" panose="02020603050405020304" pitchFamily="18" charset="0"/>
              </a:rPr>
              <a:t>In</a:t>
            </a:r>
            <a:r>
              <a:rPr lang="en-US" sz="1600" dirty="0">
                <a:solidFill>
                  <a:srgbClr val="000000"/>
                </a:solidFill>
                <a:effectLst/>
                <a:latin typeface="Helvetica" panose="020B0604020202020204" pitchFamily="34" charset="0"/>
                <a:ea typeface="Times New Roman" panose="02020603050405020304" pitchFamily="18" charset="0"/>
              </a:rPr>
              <a:t> Lai Chau province was conducted three years project (2016-2018), sponsored by the European Union. </a:t>
            </a:r>
            <a:r>
              <a:rPr lang="ru-RU" sz="1600" dirty="0" err="1"/>
              <a:t>Tam</a:t>
            </a:r>
            <a:r>
              <a:rPr lang="ru-RU" sz="1600" dirty="0"/>
              <a:t> </a:t>
            </a:r>
            <a:r>
              <a:rPr lang="ru-RU" sz="1600" dirty="0" err="1"/>
              <a:t>Duong</a:t>
            </a:r>
            <a:r>
              <a:rPr lang="ru-RU" sz="1600" dirty="0"/>
              <a:t> </a:t>
            </a:r>
            <a:r>
              <a:rPr lang="ru-RU" sz="1600" dirty="0" err="1"/>
              <a:t>district</a:t>
            </a:r>
            <a:r>
              <a:rPr lang="ru-RU" sz="1600" dirty="0"/>
              <a:t> </a:t>
            </a:r>
            <a:r>
              <a:rPr lang="ru-RU" sz="1600" dirty="0" err="1"/>
              <a:t>of</a:t>
            </a:r>
            <a:r>
              <a:rPr lang="ru-RU" sz="1600" dirty="0"/>
              <a:t> </a:t>
            </a:r>
            <a:r>
              <a:rPr lang="ru-RU" sz="1600" dirty="0" err="1"/>
              <a:t>Lai</a:t>
            </a:r>
            <a:r>
              <a:rPr lang="ru-RU" sz="1600" dirty="0"/>
              <a:t> </a:t>
            </a:r>
            <a:r>
              <a:rPr lang="ru-RU" sz="1600" dirty="0" err="1"/>
              <a:t>Chau</a:t>
            </a:r>
            <a:r>
              <a:rPr lang="ru-RU" sz="1600" dirty="0"/>
              <a:t> </a:t>
            </a:r>
            <a:r>
              <a:rPr lang="ru-RU" sz="1600" dirty="0" err="1"/>
              <a:t>province</a:t>
            </a:r>
            <a:r>
              <a:rPr lang="ru-RU" sz="1600" dirty="0"/>
              <a:t> </a:t>
            </a:r>
            <a:r>
              <a:rPr lang="ru-RU" sz="1600" dirty="0" err="1"/>
              <a:t>is</a:t>
            </a:r>
            <a:r>
              <a:rPr lang="ru-RU" sz="1600" dirty="0"/>
              <a:t> </a:t>
            </a:r>
            <a:r>
              <a:rPr lang="ru-RU" sz="1600" dirty="0" err="1"/>
              <a:t>home</a:t>
            </a:r>
            <a:r>
              <a:rPr lang="ru-RU" sz="1600" dirty="0"/>
              <a:t> </a:t>
            </a:r>
            <a:r>
              <a:rPr lang="ru-RU" sz="1600" dirty="0" err="1"/>
              <a:t>to</a:t>
            </a:r>
            <a:r>
              <a:rPr lang="ru-RU" sz="1600" dirty="0"/>
              <a:t> </a:t>
            </a:r>
            <a:r>
              <a:rPr lang="ru-RU" sz="1600" dirty="0" err="1"/>
              <a:t>many</a:t>
            </a:r>
            <a:r>
              <a:rPr lang="ru-RU" sz="1600" dirty="0"/>
              <a:t> </a:t>
            </a:r>
            <a:r>
              <a:rPr lang="ru-RU" sz="1600" dirty="0" err="1"/>
              <a:t>ethnic</a:t>
            </a:r>
            <a:r>
              <a:rPr lang="ru-RU" sz="1600" dirty="0"/>
              <a:t> </a:t>
            </a:r>
            <a:r>
              <a:rPr lang="ru-RU" sz="1600" dirty="0" err="1"/>
              <a:t>minority</a:t>
            </a:r>
            <a:r>
              <a:rPr lang="ru-RU" sz="1600" dirty="0"/>
              <a:t> </a:t>
            </a:r>
            <a:r>
              <a:rPr lang="ru-RU" sz="1600" dirty="0" err="1"/>
              <a:t>groups</a:t>
            </a:r>
            <a:r>
              <a:rPr lang="ru-RU" sz="1600" dirty="0"/>
              <a:t> </a:t>
            </a:r>
            <a:r>
              <a:rPr lang="ru-RU" sz="1600" dirty="0" err="1"/>
              <a:t>such</a:t>
            </a:r>
            <a:r>
              <a:rPr lang="ru-RU" sz="1600" dirty="0"/>
              <a:t> </a:t>
            </a:r>
            <a:r>
              <a:rPr lang="ru-RU" sz="1600" dirty="0" err="1"/>
              <a:t>as</a:t>
            </a:r>
            <a:r>
              <a:rPr lang="ru-RU" sz="1600" dirty="0"/>
              <a:t> </a:t>
            </a:r>
            <a:r>
              <a:rPr lang="ru-RU" sz="1600" dirty="0" err="1"/>
              <a:t>Dao</a:t>
            </a:r>
            <a:r>
              <a:rPr lang="ru-RU" sz="1600" dirty="0"/>
              <a:t>, </a:t>
            </a:r>
            <a:r>
              <a:rPr lang="ru-RU" sz="1600" dirty="0" err="1"/>
              <a:t>Thai</a:t>
            </a:r>
            <a:r>
              <a:rPr lang="en-US" sz="1600" dirty="0"/>
              <a:t>,</a:t>
            </a:r>
            <a:r>
              <a:rPr lang="ru-RU" sz="1600" dirty="0"/>
              <a:t> </a:t>
            </a:r>
            <a:r>
              <a:rPr lang="ru-RU" sz="1600" dirty="0" err="1"/>
              <a:t>and</a:t>
            </a:r>
            <a:r>
              <a:rPr lang="ru-RU" sz="1600" dirty="0"/>
              <a:t> </a:t>
            </a:r>
            <a:r>
              <a:rPr lang="en-US" sz="1600" dirty="0"/>
              <a:t>H’</a:t>
            </a:r>
            <a:r>
              <a:rPr lang="ru-RU" sz="1600" dirty="0" err="1"/>
              <a:t>Mong</a:t>
            </a:r>
            <a:r>
              <a:rPr lang="ru-RU" sz="1600" dirty="0"/>
              <a:t>. </a:t>
            </a:r>
          </a:p>
          <a:p>
            <a:pPr>
              <a:spcAft>
                <a:spcPts val="600"/>
              </a:spcAft>
            </a:pPr>
            <a:r>
              <a:rPr lang="en-US" sz="1600" dirty="0">
                <a:solidFill>
                  <a:srgbClr val="000000"/>
                </a:solidFill>
                <a:latin typeface="Helvetica" panose="020B0604020202020204" pitchFamily="34" charset="0"/>
                <a:ea typeface="Times New Roman" panose="02020603050405020304" pitchFamily="18" charset="0"/>
              </a:rPr>
              <a:t>- </a:t>
            </a:r>
            <a:r>
              <a:rPr lang="en-US" sz="1600" dirty="0">
                <a:solidFill>
                  <a:srgbClr val="000000"/>
                </a:solidFill>
                <a:effectLst/>
                <a:latin typeface="Helvetica" panose="020B0604020202020204" pitchFamily="34" charset="0"/>
                <a:ea typeface="Times New Roman" panose="02020603050405020304" pitchFamily="18" charset="0"/>
              </a:rPr>
              <a:t>Education based on the native language of students </a:t>
            </a:r>
          </a:p>
          <a:p>
            <a:pPr>
              <a:spcAft>
                <a:spcPts val="600"/>
              </a:spcAft>
            </a:pPr>
            <a:r>
              <a:rPr lang="en-US" sz="1600" dirty="0">
                <a:solidFill>
                  <a:srgbClr val="000000"/>
                </a:solidFill>
                <a:latin typeface="Helvetica" panose="020B0604020202020204" pitchFamily="34" charset="0"/>
                <a:ea typeface="Times New Roman" panose="02020603050405020304" pitchFamily="18" charset="0"/>
              </a:rPr>
              <a:t>- A</a:t>
            </a:r>
            <a:r>
              <a:rPr lang="en-US" sz="1600" dirty="0">
                <a:solidFill>
                  <a:srgbClr val="000000"/>
                </a:solidFill>
                <a:effectLst/>
                <a:latin typeface="Helvetica" panose="020B0604020202020204" pitchFamily="34" charset="0"/>
                <a:ea typeface="Times New Roman" panose="02020603050405020304" pitchFamily="18" charset="0"/>
              </a:rPr>
              <a:t>ctive participation of parents and children in educational activities is supposed.</a:t>
            </a:r>
          </a:p>
        </p:txBody>
      </p:sp>
      <p:pic>
        <p:nvPicPr>
          <p:cNvPr id="4" name="Рисунок 3" descr="Giáo dục song ngữ vùng dân tộc thiểu số: Trẻ em hứng khởi đến trường">
            <a:extLst>
              <a:ext uri="{FF2B5EF4-FFF2-40B4-BE49-F238E27FC236}">
                <a16:creationId xmlns:a16="http://schemas.microsoft.com/office/drawing/2014/main" id="{2B812C39-FE88-45E7-986C-0E6B0AB3FBC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758747" y="3284984"/>
            <a:ext cx="5418357" cy="3724722"/>
          </a:xfrm>
          <a:prstGeom prst="rect">
            <a:avLst/>
          </a:prstGeom>
          <a:noFill/>
          <a:ln>
            <a:noFill/>
          </a:ln>
        </p:spPr>
      </p:pic>
      <p:sp>
        <p:nvSpPr>
          <p:cNvPr id="6" name="TextBox 5">
            <a:extLst>
              <a:ext uri="{FF2B5EF4-FFF2-40B4-BE49-F238E27FC236}">
                <a16:creationId xmlns:a16="http://schemas.microsoft.com/office/drawing/2014/main" id="{660196BA-0EFD-4E5E-A533-4ECA7FBF82CA}"/>
              </a:ext>
            </a:extLst>
          </p:cNvPr>
          <p:cNvSpPr txBox="1"/>
          <p:nvPr/>
        </p:nvSpPr>
        <p:spPr>
          <a:xfrm>
            <a:off x="8870" y="3284984"/>
            <a:ext cx="3528392" cy="3724096"/>
          </a:xfrm>
          <a:prstGeom prst="rect">
            <a:avLst/>
          </a:prstGeom>
          <a:noFill/>
        </p:spPr>
        <p:txBody>
          <a:bodyPr wrap="square">
            <a:spAutoFit/>
          </a:bodyPr>
          <a:lstStyle/>
          <a:p>
            <a:pPr>
              <a:spcAft>
                <a:spcPts val="600"/>
              </a:spcAft>
            </a:pPr>
            <a:r>
              <a:rPr lang="en-US" sz="1800" dirty="0"/>
              <a:t>Problems:</a:t>
            </a:r>
          </a:p>
          <a:p>
            <a:pPr>
              <a:spcAft>
                <a:spcPts val="600"/>
              </a:spcAft>
            </a:pPr>
            <a:r>
              <a:rPr lang="en-US" sz="1800" dirty="0"/>
              <a:t>-  C</a:t>
            </a:r>
            <a:r>
              <a:rPr lang="ru-RU" sz="1800" dirty="0" err="1"/>
              <a:t>ompiling</a:t>
            </a:r>
            <a:r>
              <a:rPr lang="ru-RU" sz="1800" dirty="0"/>
              <a:t> </a:t>
            </a:r>
            <a:r>
              <a:rPr lang="ru-RU" sz="1800" dirty="0" err="1"/>
              <a:t>school</a:t>
            </a:r>
            <a:r>
              <a:rPr lang="ru-RU" sz="1800" dirty="0"/>
              <a:t> </a:t>
            </a:r>
            <a:r>
              <a:rPr lang="ru-RU" sz="1800" dirty="0" err="1"/>
              <a:t>books</a:t>
            </a:r>
            <a:r>
              <a:rPr lang="ru-RU" sz="1800" dirty="0"/>
              <a:t> </a:t>
            </a:r>
            <a:r>
              <a:rPr lang="ru-RU" sz="1800" dirty="0" err="1"/>
              <a:t>for</a:t>
            </a:r>
            <a:r>
              <a:rPr lang="ru-RU" sz="1800" dirty="0"/>
              <a:t> </a:t>
            </a:r>
            <a:r>
              <a:rPr lang="ru-RU" sz="1800" dirty="0" err="1"/>
              <a:t>children</a:t>
            </a:r>
            <a:r>
              <a:rPr lang="en-US" sz="1800" dirty="0"/>
              <a:t> (a</a:t>
            </a:r>
            <a:r>
              <a:rPr lang="ru-RU" sz="1800" dirty="0"/>
              <a:t> </a:t>
            </a:r>
            <a:r>
              <a:rPr lang="ru-RU" sz="1800" dirty="0" err="1"/>
              <a:t>set</a:t>
            </a:r>
            <a:r>
              <a:rPr lang="ru-RU" sz="1800" dirty="0"/>
              <a:t> </a:t>
            </a:r>
            <a:r>
              <a:rPr lang="ru-RU" sz="1800" dirty="0" err="1"/>
              <a:t>of</a:t>
            </a:r>
            <a:r>
              <a:rPr lang="ru-RU" sz="1800" dirty="0"/>
              <a:t> </a:t>
            </a:r>
            <a:r>
              <a:rPr lang="ru-RU" sz="1800" dirty="0" err="1"/>
              <a:t>bilingual</a:t>
            </a:r>
            <a:r>
              <a:rPr lang="ru-RU" sz="1800" dirty="0"/>
              <a:t> </a:t>
            </a:r>
            <a:r>
              <a:rPr lang="ru-RU" sz="1800" dirty="0" err="1"/>
              <a:t>supplementary</a:t>
            </a:r>
            <a:r>
              <a:rPr lang="ru-RU" sz="1800" dirty="0"/>
              <a:t> </a:t>
            </a:r>
            <a:r>
              <a:rPr lang="ru-RU" sz="1800" dirty="0" err="1"/>
              <a:t>educational</a:t>
            </a:r>
            <a:r>
              <a:rPr lang="ru-RU" sz="1800" dirty="0"/>
              <a:t> </a:t>
            </a:r>
            <a:r>
              <a:rPr lang="ru-RU" sz="1800" dirty="0" err="1"/>
              <a:t>materials</a:t>
            </a:r>
            <a:r>
              <a:rPr lang="ru-RU" sz="1800" dirty="0"/>
              <a:t> </a:t>
            </a:r>
            <a:r>
              <a:rPr lang="ru-RU" sz="1800" dirty="0" err="1"/>
              <a:t>in</a:t>
            </a:r>
            <a:r>
              <a:rPr lang="ru-RU" sz="1800" dirty="0"/>
              <a:t> </a:t>
            </a:r>
            <a:r>
              <a:rPr lang="ru-RU" sz="1800" dirty="0" err="1"/>
              <a:t>Vietnamese</a:t>
            </a:r>
            <a:r>
              <a:rPr lang="ru-RU" sz="1800" dirty="0"/>
              <a:t> </a:t>
            </a:r>
            <a:r>
              <a:rPr lang="ru-RU" sz="1800" dirty="0" err="1"/>
              <a:t>and</a:t>
            </a:r>
            <a:r>
              <a:rPr lang="ru-RU" sz="1800" dirty="0"/>
              <a:t> </a:t>
            </a:r>
            <a:r>
              <a:rPr lang="ru-RU" sz="1800" dirty="0" err="1"/>
              <a:t>Mong</a:t>
            </a:r>
            <a:r>
              <a:rPr lang="ru-RU" sz="1800" dirty="0"/>
              <a:t> </a:t>
            </a:r>
            <a:r>
              <a:rPr lang="ru-RU" sz="1800" dirty="0" err="1"/>
              <a:t>languages</a:t>
            </a:r>
            <a:r>
              <a:rPr lang="en-US" sz="1800" dirty="0"/>
              <a:t>)</a:t>
            </a:r>
          </a:p>
          <a:p>
            <a:pPr>
              <a:spcAft>
                <a:spcPts val="600"/>
              </a:spcAft>
            </a:pPr>
            <a:r>
              <a:rPr lang="en-US" sz="1800" dirty="0"/>
              <a:t>-   L</a:t>
            </a:r>
            <a:r>
              <a:rPr lang="ru-RU" sz="1800" dirty="0" err="1"/>
              <a:t>ack</a:t>
            </a:r>
            <a:r>
              <a:rPr lang="en-US" sz="1800" dirty="0" err="1"/>
              <a:t>ing</a:t>
            </a:r>
            <a:r>
              <a:rPr lang="ru-RU" sz="1800" dirty="0"/>
              <a:t> </a:t>
            </a:r>
            <a:r>
              <a:rPr lang="ru-RU" sz="1800" dirty="0" err="1"/>
              <a:t>ethnic</a:t>
            </a:r>
            <a:r>
              <a:rPr lang="ru-RU" sz="1800" dirty="0"/>
              <a:t> </a:t>
            </a:r>
            <a:r>
              <a:rPr lang="ru-RU" sz="1800" dirty="0" err="1"/>
              <a:t>language</a:t>
            </a:r>
            <a:r>
              <a:rPr lang="ru-RU" sz="1800" dirty="0"/>
              <a:t> </a:t>
            </a:r>
            <a:r>
              <a:rPr lang="ru-RU" sz="1800" dirty="0" err="1"/>
              <a:t>teachers</a:t>
            </a:r>
            <a:r>
              <a:rPr lang="ru-RU" sz="1800" dirty="0"/>
              <a:t>. </a:t>
            </a:r>
            <a:endParaRPr lang="en-US" sz="1800" dirty="0"/>
          </a:p>
          <a:p>
            <a:pPr marL="285750" indent="-285750">
              <a:spcAft>
                <a:spcPts val="600"/>
              </a:spcAft>
              <a:buFontTx/>
              <a:buChar char="-"/>
            </a:pPr>
            <a:r>
              <a:rPr lang="en-US" sz="1800" dirty="0"/>
              <a:t>N</a:t>
            </a:r>
            <a:r>
              <a:rPr lang="ru-RU" sz="1800" dirty="0"/>
              <a:t>o </a:t>
            </a:r>
            <a:r>
              <a:rPr lang="ru-RU" sz="1800" dirty="0" err="1"/>
              <a:t>schools</a:t>
            </a:r>
            <a:r>
              <a:rPr lang="ru-RU" sz="1800" dirty="0"/>
              <a:t> </a:t>
            </a:r>
            <a:r>
              <a:rPr lang="ru-RU" sz="1800" dirty="0" err="1"/>
              <a:t>across</a:t>
            </a:r>
            <a:r>
              <a:rPr lang="ru-RU" sz="1800" dirty="0"/>
              <a:t> </a:t>
            </a:r>
            <a:r>
              <a:rPr lang="ru-RU" sz="1800" dirty="0" err="1"/>
              <a:t>the</a:t>
            </a:r>
            <a:r>
              <a:rPr lang="ru-RU" sz="1800" dirty="0"/>
              <a:t> </a:t>
            </a:r>
            <a:r>
              <a:rPr lang="ru-RU" sz="1800" dirty="0" err="1"/>
              <a:t>country</a:t>
            </a:r>
            <a:r>
              <a:rPr lang="ru-RU" sz="1800" dirty="0"/>
              <a:t> </a:t>
            </a:r>
            <a:r>
              <a:rPr lang="ru-RU" sz="1800" dirty="0" err="1"/>
              <a:t>have</a:t>
            </a:r>
            <a:r>
              <a:rPr lang="ru-RU" sz="1800" dirty="0"/>
              <a:t> </a:t>
            </a:r>
            <a:r>
              <a:rPr lang="ru-RU" sz="1800" dirty="0" err="1"/>
              <a:t>established</a:t>
            </a:r>
            <a:r>
              <a:rPr lang="ru-RU" sz="1800" dirty="0"/>
              <a:t> a </a:t>
            </a:r>
            <a:r>
              <a:rPr lang="ru-RU" sz="1800" dirty="0" err="1"/>
              <a:t>faculty</a:t>
            </a:r>
            <a:r>
              <a:rPr lang="ru-RU" sz="1800" dirty="0"/>
              <a:t> </a:t>
            </a:r>
            <a:r>
              <a:rPr lang="ru-RU" sz="1800" dirty="0" err="1"/>
              <a:t>to</a:t>
            </a:r>
            <a:r>
              <a:rPr lang="ru-RU" sz="1800" dirty="0"/>
              <a:t> </a:t>
            </a:r>
            <a:r>
              <a:rPr lang="ru-RU" sz="1800" dirty="0" err="1"/>
              <a:t>train</a:t>
            </a:r>
            <a:r>
              <a:rPr lang="ru-RU" sz="1800" dirty="0"/>
              <a:t> </a:t>
            </a:r>
            <a:r>
              <a:rPr lang="ru-RU" sz="1800" dirty="0" err="1"/>
              <a:t>teachers</a:t>
            </a:r>
            <a:r>
              <a:rPr lang="ru-RU" sz="1800" dirty="0"/>
              <a:t> </a:t>
            </a:r>
            <a:r>
              <a:rPr lang="ru-RU" sz="1800" dirty="0" err="1"/>
              <a:t>of</a:t>
            </a:r>
            <a:r>
              <a:rPr lang="ru-RU" sz="1800" dirty="0"/>
              <a:t> </a:t>
            </a:r>
            <a:r>
              <a:rPr lang="ru-RU" sz="1800" dirty="0" err="1"/>
              <a:t>ethnic</a:t>
            </a:r>
            <a:r>
              <a:rPr lang="ru-RU" sz="1800" dirty="0"/>
              <a:t> </a:t>
            </a:r>
            <a:r>
              <a:rPr lang="ru-RU" sz="1800" dirty="0" err="1"/>
              <a:t>minority</a:t>
            </a:r>
            <a:r>
              <a:rPr lang="ru-RU" sz="1800" dirty="0"/>
              <a:t> </a:t>
            </a:r>
            <a:r>
              <a:rPr lang="ru-RU" sz="1800" dirty="0" err="1"/>
              <a:t>languages</a:t>
            </a:r>
            <a:r>
              <a:rPr lang="en-US" sz="1800" dirty="0"/>
              <a:t>…</a:t>
            </a:r>
          </a:p>
          <a:p>
            <a:pPr marL="285750" indent="-285750">
              <a:spcAft>
                <a:spcPts val="600"/>
              </a:spcAft>
              <a:buFontTx/>
              <a:buChar char="-"/>
            </a:pPr>
            <a:endParaRPr lang="en-US" sz="1800" dirty="0">
              <a:solidFill>
                <a:srgbClr val="000000"/>
              </a:solidFill>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83304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3F4F8C1-3A2B-49BE-8ED5-5DB521B27C06}"/>
              </a:ext>
            </a:extLst>
          </p:cNvPr>
          <p:cNvSpPr txBox="1"/>
          <p:nvPr/>
        </p:nvSpPr>
        <p:spPr>
          <a:xfrm>
            <a:off x="107504" y="116632"/>
            <a:ext cx="8856984" cy="923330"/>
          </a:xfrm>
          <a:prstGeom prst="rect">
            <a:avLst/>
          </a:prstGeom>
          <a:noFill/>
        </p:spPr>
        <p:txBody>
          <a:bodyPr wrap="square">
            <a:spAutoFit/>
          </a:bodyPr>
          <a:lstStyle/>
          <a:p>
            <a:r>
              <a:rPr lang="en-US" dirty="0"/>
              <a:t>Decision No. 1008 / </a:t>
            </a:r>
            <a:r>
              <a:rPr lang="en-US" dirty="0" err="1"/>
              <a:t>QD-TTg</a:t>
            </a:r>
            <a:r>
              <a:rPr lang="en-US" dirty="0"/>
              <a:t> dated June 2, 2016 of the Prime Minister approving the project “Strengthening Vietnamese language for preschool children, elementary school students in ethnic minority areas in period 2016 – 2020, with orientation to 2025.”</a:t>
            </a:r>
          </a:p>
        </p:txBody>
      </p:sp>
      <p:sp>
        <p:nvSpPr>
          <p:cNvPr id="6" name="TextBox 5">
            <a:extLst>
              <a:ext uri="{FF2B5EF4-FFF2-40B4-BE49-F238E27FC236}">
                <a16:creationId xmlns:a16="http://schemas.microsoft.com/office/drawing/2014/main" id="{46ABE78C-DDD9-456F-9824-82856439C073}"/>
              </a:ext>
            </a:extLst>
          </p:cNvPr>
          <p:cNvSpPr txBox="1"/>
          <p:nvPr/>
        </p:nvSpPr>
        <p:spPr>
          <a:xfrm>
            <a:off x="179512" y="1268760"/>
            <a:ext cx="8784976" cy="1200329"/>
          </a:xfrm>
          <a:prstGeom prst="rect">
            <a:avLst/>
          </a:prstGeom>
          <a:noFill/>
        </p:spPr>
        <p:txBody>
          <a:bodyPr wrap="square">
            <a:spAutoFit/>
          </a:bodyPr>
          <a:lstStyle/>
          <a:p>
            <a:r>
              <a:rPr lang="en-US" dirty="0"/>
              <a:t>The second phase of the project (2021 - 2025)</a:t>
            </a:r>
          </a:p>
          <a:p>
            <a:r>
              <a:rPr lang="en-US" dirty="0"/>
              <a:t>For ethnic minority children preparing to enter grade 1</a:t>
            </a:r>
          </a:p>
          <a:p>
            <a:r>
              <a:rPr lang="en-US" dirty="0"/>
              <a:t>It is necessary to continue promoting propaganda and mobilization of ethnic minority families to create conditions for children to go to school and study 2 sessions/day</a:t>
            </a:r>
            <a:endParaRPr lang="ru-RU" dirty="0"/>
          </a:p>
        </p:txBody>
      </p:sp>
      <p:sp>
        <p:nvSpPr>
          <p:cNvPr id="8" name="TextBox 7">
            <a:extLst>
              <a:ext uri="{FF2B5EF4-FFF2-40B4-BE49-F238E27FC236}">
                <a16:creationId xmlns:a16="http://schemas.microsoft.com/office/drawing/2014/main" id="{708B750D-497B-4D68-B096-0507F200A582}"/>
              </a:ext>
            </a:extLst>
          </p:cNvPr>
          <p:cNvSpPr txBox="1"/>
          <p:nvPr/>
        </p:nvSpPr>
        <p:spPr>
          <a:xfrm>
            <a:off x="287016" y="2819251"/>
            <a:ext cx="8856984" cy="3139321"/>
          </a:xfrm>
          <a:prstGeom prst="rect">
            <a:avLst/>
          </a:prstGeom>
          <a:noFill/>
        </p:spPr>
        <p:txBody>
          <a:bodyPr wrap="square">
            <a:spAutoFit/>
          </a:bodyPr>
          <a:lstStyle/>
          <a:p>
            <a:r>
              <a:rPr lang="en-US" dirty="0"/>
              <a:t>Project to raise awareness and responsibility of the Party committees, local authorities at all levels, parents, students, and ministries, teachers, and communities for enhancing Vietnamese language for ethnic minority children:</a:t>
            </a:r>
          </a:p>
          <a:p>
            <a:endParaRPr lang="en-US" dirty="0"/>
          </a:p>
          <a:p>
            <a:r>
              <a:rPr lang="en-US" dirty="0"/>
              <a:t>Develop and implement columns and special pages in the mass media to support young parents and the community in enhancing the Vietnamese language for children/</a:t>
            </a:r>
          </a:p>
          <a:p>
            <a:endParaRPr lang="en-US" dirty="0"/>
          </a:p>
          <a:p>
            <a:r>
              <a:rPr lang="en-US" dirty="0"/>
              <a:t>Propagate and support parents in enhancing the Vietnamese language for children, </a:t>
            </a:r>
            <a:r>
              <a:rPr lang="en-US" b="1" dirty="0"/>
              <a:t>building a Vietnamese environment in families and communities.</a:t>
            </a:r>
            <a:r>
              <a:rPr lang="en-US" dirty="0"/>
              <a:t> Mobilizing ethnic minority families to create conditions for their children to go to school, class, and study 2 times/day, ensuring diligence.</a:t>
            </a:r>
            <a:endParaRPr lang="ru-RU" dirty="0"/>
          </a:p>
        </p:txBody>
      </p:sp>
    </p:spTree>
    <p:extLst>
      <p:ext uri="{BB962C8B-B14F-4D97-AF65-F5344CB8AC3E}">
        <p14:creationId xmlns:p14="http://schemas.microsoft.com/office/powerpoint/2010/main" val="36720766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1D2D69C-813E-417E-A253-98A5859E5A13}"/>
              </a:ext>
            </a:extLst>
          </p:cNvPr>
          <p:cNvSpPr txBox="1"/>
          <p:nvPr/>
        </p:nvSpPr>
        <p:spPr>
          <a:xfrm>
            <a:off x="19834" y="5607800"/>
            <a:ext cx="8496944" cy="646331"/>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a:t>
            </a:r>
            <a:r>
              <a:rPr lang="ru-RU" dirty="0" err="1">
                <a:latin typeface="Times New Roman" panose="02020603050405020304" pitchFamily="18" charset="0"/>
                <a:cs typeface="Times New Roman" panose="02020603050405020304" pitchFamily="18" charset="0"/>
              </a:rPr>
              <a:t>Eat</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together</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live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together</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work</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together</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and</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speak</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together, using  </a:t>
            </a:r>
            <a:r>
              <a:rPr lang="ru-RU" dirty="0" err="1">
                <a:latin typeface="Times New Roman" panose="02020603050405020304" pitchFamily="18" charset="0"/>
                <a:cs typeface="Times New Roman" panose="02020603050405020304" pitchFamily="18" charset="0"/>
              </a:rPr>
              <a:t>the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language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of</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the</a:t>
            </a:r>
            <a:r>
              <a:rPr lang="en-US" dirty="0">
                <a:latin typeface="Times New Roman" panose="02020603050405020304" pitchFamily="18" charset="0"/>
                <a:cs typeface="Times New Roman" panose="02020603050405020304" pitchFamily="18" charset="0"/>
              </a:rPr>
              <a:t> local people” (border guards and military, Gia Lai province, 2017)</a:t>
            </a:r>
            <a:endParaRPr lang="ru-RU" dirty="0">
              <a:latin typeface="Times New Roman" panose="02020603050405020304" pitchFamily="18" charset="0"/>
              <a:cs typeface="Times New Roman" panose="02020603050405020304" pitchFamily="18" charset="0"/>
            </a:endParaRPr>
          </a:p>
        </p:txBody>
      </p:sp>
      <p:pic>
        <p:nvPicPr>
          <p:cNvPr id="4" name="Рисунок 3" descr="Cán bộ, chiến sĩ Quân đoàn 3 trò chuyện cùng người dân trên địa bàn đơn vị đóng quân - Ảnh: ĐAN PHƯỢNG">
            <a:hlinkClick r:id="rId2" tgtFrame="&quot;_blank&quot;" tooltip="&quot;Cán bộ, chiến sĩ Quân đoàn 3 trò chuyện cùng người dân trên địa bàn đơn vị đóng quân - Ảnh: ĐAN PHƯỢNG&quot;"/>
            <a:extLst>
              <a:ext uri="{FF2B5EF4-FFF2-40B4-BE49-F238E27FC236}">
                <a16:creationId xmlns:a16="http://schemas.microsoft.com/office/drawing/2014/main" id="{44C2F7BE-C305-4283-B14D-107E286F3C1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030075" y="2060847"/>
            <a:ext cx="5066183" cy="3322521"/>
          </a:xfrm>
          <a:prstGeom prst="rect">
            <a:avLst/>
          </a:prstGeom>
          <a:noFill/>
          <a:ln>
            <a:noFill/>
          </a:ln>
        </p:spPr>
      </p:pic>
      <p:sp>
        <p:nvSpPr>
          <p:cNvPr id="6" name="TextBox 5">
            <a:extLst>
              <a:ext uri="{FF2B5EF4-FFF2-40B4-BE49-F238E27FC236}">
                <a16:creationId xmlns:a16="http://schemas.microsoft.com/office/drawing/2014/main" id="{F224A490-F062-43B8-87F3-1C69D2D1C536}"/>
              </a:ext>
            </a:extLst>
          </p:cNvPr>
          <p:cNvSpPr txBox="1"/>
          <p:nvPr/>
        </p:nvSpPr>
        <p:spPr>
          <a:xfrm>
            <a:off x="89384" y="6165304"/>
            <a:ext cx="8875104" cy="646331"/>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Their </a:t>
            </a:r>
            <a:r>
              <a:rPr lang="ru-RU" dirty="0" err="1">
                <a:latin typeface="Times New Roman" panose="02020603050405020304" pitchFamily="18" charset="0"/>
                <a:cs typeface="Times New Roman" panose="02020603050405020304" pitchFamily="18" charset="0"/>
              </a:rPr>
              <a:t>mission</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is</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to</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chat</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with</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the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ethnic</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minorities</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keep</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the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society</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safe</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teach the basics of hygiene, introduce modern life</a:t>
            </a:r>
            <a:r>
              <a:rPr lang="ru-RU" dirty="0">
                <a:latin typeface="Times New Roman" panose="02020603050405020304" pitchFamily="18" charset="0"/>
                <a:cs typeface="Times New Roman" panose="02020603050405020304" pitchFamily="18" charset="0"/>
              </a:rPr>
              <a:t>.</a:t>
            </a:r>
          </a:p>
        </p:txBody>
      </p:sp>
      <p:sp>
        <p:nvSpPr>
          <p:cNvPr id="14" name="TextBox 13">
            <a:extLst>
              <a:ext uri="{FF2B5EF4-FFF2-40B4-BE49-F238E27FC236}">
                <a16:creationId xmlns:a16="http://schemas.microsoft.com/office/drawing/2014/main" id="{26143C16-C77D-431F-9779-388B6184F80D}"/>
              </a:ext>
            </a:extLst>
          </p:cNvPr>
          <p:cNvSpPr txBox="1"/>
          <p:nvPr/>
        </p:nvSpPr>
        <p:spPr>
          <a:xfrm>
            <a:off x="179512" y="725795"/>
            <a:ext cx="8928992" cy="1200329"/>
          </a:xfrm>
          <a:prstGeom prst="rect">
            <a:avLst/>
          </a:prstGeom>
          <a:noFill/>
        </p:spPr>
        <p:txBody>
          <a:bodyPr wrap="square">
            <a:spAutoFit/>
          </a:bodyPr>
          <a:lstStyle/>
          <a:p>
            <a:r>
              <a:rPr lang="ru-RU" dirty="0" err="1">
                <a:latin typeface="Times New Roman" panose="02020603050405020304" pitchFamily="18" charset="0"/>
                <a:cs typeface="Times New Roman" panose="02020603050405020304" pitchFamily="18" charset="0"/>
              </a:rPr>
              <a:t>Mobilizing</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border</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guard</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officers</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and</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soldiers</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to</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teach</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Vietnamese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to</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the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parents</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of</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children</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who</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are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ethnic</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minorities</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r</a:t>
            </a:r>
            <a:r>
              <a:rPr lang="ru-RU" dirty="0" err="1">
                <a:latin typeface="Times New Roman" panose="02020603050405020304" pitchFamily="18" charset="0"/>
                <a:cs typeface="Times New Roman" panose="02020603050405020304" pitchFamily="18" charset="0"/>
              </a:rPr>
              <a:t>etired</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cadres</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members</a:t>
            </a:r>
            <a:r>
              <a:rPr lang="en-US" dirty="0">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and</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union</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members</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of</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political</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and</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social</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organizations</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participated</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in</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supporting</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to</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strengthen</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Vietnamese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language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for</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ethnic</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minorities</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parents</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and</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children</a:t>
            </a:r>
            <a:r>
              <a:rPr lang="ru-RU"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64454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53BC0F-B30D-45A0-803B-A52231354BB2}"/>
              </a:ext>
            </a:extLst>
          </p:cNvPr>
          <p:cNvSpPr txBox="1"/>
          <p:nvPr/>
        </p:nvSpPr>
        <p:spPr>
          <a:xfrm>
            <a:off x="179512" y="188640"/>
            <a:ext cx="8856984" cy="6709529"/>
          </a:xfrm>
          <a:prstGeom prst="rect">
            <a:avLst/>
          </a:prstGeom>
          <a:noFill/>
        </p:spPr>
        <p:txBody>
          <a:bodyPr wrap="square">
            <a:spAutoFit/>
          </a:bodyPr>
          <a:lstStyle/>
          <a:p>
            <a:endParaRPr lang="en-US" sz="1400" b="0" i="0" dirty="0">
              <a:solidFill>
                <a:srgbClr val="000000"/>
              </a:solidFill>
              <a:effectLst/>
              <a:latin typeface="Tahoma" panose="020B0604030504040204" pitchFamily="34" charset="0"/>
            </a:endParaRPr>
          </a:p>
          <a:p>
            <a:r>
              <a:rPr lang="en-US" sz="1600" dirty="0"/>
              <a:t>T</a:t>
            </a:r>
            <a:r>
              <a:rPr lang="ru-RU" sz="1600" dirty="0" err="1"/>
              <a:t>he</a:t>
            </a:r>
            <a:r>
              <a:rPr lang="ru-RU" sz="1600" dirty="0"/>
              <a:t> </a:t>
            </a:r>
            <a:r>
              <a:rPr lang="ru-RU" sz="1600" dirty="0" err="1"/>
              <a:t>number</a:t>
            </a:r>
            <a:r>
              <a:rPr lang="ru-RU" sz="1600" dirty="0"/>
              <a:t> </a:t>
            </a:r>
            <a:r>
              <a:rPr lang="ru-RU" sz="1600" dirty="0" err="1"/>
              <a:t>of</a:t>
            </a:r>
            <a:r>
              <a:rPr lang="ru-RU" sz="1600" dirty="0"/>
              <a:t> </a:t>
            </a:r>
            <a:r>
              <a:rPr lang="ru-RU" sz="1600" dirty="0" err="1"/>
              <a:t>preschool</a:t>
            </a:r>
            <a:r>
              <a:rPr lang="ru-RU" sz="1600" dirty="0"/>
              <a:t> </a:t>
            </a:r>
            <a:r>
              <a:rPr lang="ru-RU" sz="1600" dirty="0" err="1"/>
              <a:t>children</a:t>
            </a:r>
            <a:r>
              <a:rPr lang="ru-RU" sz="1600" dirty="0"/>
              <a:t> </a:t>
            </a:r>
            <a:r>
              <a:rPr lang="ru-RU" sz="1600" dirty="0" err="1"/>
              <a:t>that</a:t>
            </a:r>
            <a:r>
              <a:rPr lang="ru-RU" sz="1600" dirty="0"/>
              <a:t> </a:t>
            </a:r>
            <a:r>
              <a:rPr lang="ru-RU" sz="1600" dirty="0" err="1"/>
              <a:t>need</a:t>
            </a:r>
            <a:r>
              <a:rPr lang="ru-RU" sz="1600" dirty="0"/>
              <a:t> </a:t>
            </a:r>
            <a:r>
              <a:rPr lang="ru-RU" sz="1600" dirty="0" err="1"/>
              <a:t>to</a:t>
            </a:r>
            <a:r>
              <a:rPr lang="ru-RU" sz="1600" dirty="0"/>
              <a:t> </a:t>
            </a:r>
            <a:r>
              <a:rPr lang="ru-RU" sz="1600" dirty="0" err="1"/>
              <a:t>be</a:t>
            </a:r>
            <a:r>
              <a:rPr lang="ru-RU" sz="1600" dirty="0"/>
              <a:t> </a:t>
            </a:r>
            <a:r>
              <a:rPr lang="ru-RU" sz="1600" dirty="0" err="1"/>
              <a:t>strengthened</a:t>
            </a:r>
            <a:r>
              <a:rPr lang="ru-RU" sz="1600" dirty="0"/>
              <a:t> </a:t>
            </a:r>
            <a:r>
              <a:rPr lang="ru-RU" sz="1600" dirty="0" err="1"/>
              <a:t>in</a:t>
            </a:r>
            <a:r>
              <a:rPr lang="ru-RU" sz="1600" dirty="0"/>
              <a:t> </a:t>
            </a:r>
            <a:r>
              <a:rPr lang="ru-RU" sz="1600" dirty="0" err="1"/>
              <a:t>Vietnamese</a:t>
            </a:r>
            <a:r>
              <a:rPr lang="en-US" sz="1600" dirty="0"/>
              <a:t> is rather big</a:t>
            </a:r>
            <a:r>
              <a:rPr lang="ru-RU" sz="1600" dirty="0"/>
              <a:t>. </a:t>
            </a:r>
            <a:endParaRPr lang="en-US" sz="1600" dirty="0"/>
          </a:p>
          <a:p>
            <a:endParaRPr lang="en-US" sz="1400" b="0" i="0" dirty="0">
              <a:solidFill>
                <a:srgbClr val="000000"/>
              </a:solidFill>
              <a:effectLst/>
              <a:latin typeface="Tahoma" panose="020B0604030504040204" pitchFamily="34" charset="0"/>
            </a:endParaRPr>
          </a:p>
          <a:p>
            <a:r>
              <a:rPr lang="en-US" sz="1400" b="0" i="0" dirty="0" err="1">
                <a:solidFill>
                  <a:srgbClr val="000000"/>
                </a:solidFill>
                <a:effectLst/>
                <a:latin typeface="Tahoma" panose="020B0604030504040204" pitchFamily="34" charset="0"/>
              </a:rPr>
              <a:t>Raglai</a:t>
            </a:r>
            <a:r>
              <a:rPr lang="en-US" sz="1400" b="0" i="0" dirty="0">
                <a:solidFill>
                  <a:srgbClr val="000000"/>
                </a:solidFill>
                <a:effectLst/>
                <a:latin typeface="Tahoma" panose="020B0604030504040204" pitchFamily="34" charset="0"/>
              </a:rPr>
              <a:t> ethnic group. </a:t>
            </a:r>
          </a:p>
          <a:p>
            <a:pPr algn="just" fontAlgn="t"/>
            <a:r>
              <a:rPr lang="en-US" sz="1400" b="0" i="0" dirty="0">
                <a:solidFill>
                  <a:srgbClr val="000000"/>
                </a:solidFill>
                <a:effectLst/>
                <a:latin typeface="Tahoma" panose="020B0604030504040204" pitchFamily="34" charset="0"/>
              </a:rPr>
              <a:t>When children go to school, they only speak their mother tongue. </a:t>
            </a:r>
          </a:p>
          <a:p>
            <a:pPr algn="just" fontAlgn="t"/>
            <a:endParaRPr lang="en-US" sz="1400" b="0" i="0" dirty="0">
              <a:solidFill>
                <a:srgbClr val="000000"/>
              </a:solidFill>
              <a:effectLst/>
              <a:latin typeface="Tahoma" panose="020B0604030504040204" pitchFamily="34" charset="0"/>
            </a:endParaRPr>
          </a:p>
          <a:p>
            <a:pPr algn="just" fontAlgn="t"/>
            <a:r>
              <a:rPr lang="en-US" sz="1400" b="0" i="0" dirty="0" err="1">
                <a:solidFill>
                  <a:srgbClr val="000000"/>
                </a:solidFill>
                <a:effectLst/>
                <a:latin typeface="Tahoma" panose="020B0604030504040204" pitchFamily="34" charset="0"/>
              </a:rPr>
              <a:t>Khanh</a:t>
            </a:r>
            <a:r>
              <a:rPr lang="en-US" sz="1400" b="0" i="0" dirty="0">
                <a:solidFill>
                  <a:srgbClr val="000000"/>
                </a:solidFill>
                <a:effectLst/>
                <a:latin typeface="Tahoma" panose="020B0604030504040204" pitchFamily="34" charset="0"/>
              </a:rPr>
              <a:t> Vinh district (</a:t>
            </a:r>
            <a:r>
              <a:rPr lang="en-US" sz="1400" b="0" i="0" dirty="0" err="1">
                <a:solidFill>
                  <a:srgbClr val="000000"/>
                </a:solidFill>
                <a:effectLst/>
                <a:latin typeface="Tahoma" panose="020B0604030504040204" pitchFamily="34" charset="0"/>
              </a:rPr>
              <a:t>Khanh</a:t>
            </a:r>
            <a:r>
              <a:rPr lang="en-US" sz="1400" b="0" i="0" dirty="0">
                <a:solidFill>
                  <a:srgbClr val="000000"/>
                </a:solidFill>
                <a:effectLst/>
                <a:latin typeface="Tahoma" panose="020B0604030504040204" pitchFamily="34" charset="0"/>
              </a:rPr>
              <a:t> </a:t>
            </a:r>
            <a:r>
              <a:rPr lang="en-US" sz="1400" b="0" i="0" dirty="0" err="1">
                <a:solidFill>
                  <a:srgbClr val="000000"/>
                </a:solidFill>
                <a:effectLst/>
                <a:latin typeface="Tahoma" panose="020B0604030504040204" pitchFamily="34" charset="0"/>
              </a:rPr>
              <a:t>Hoa</a:t>
            </a:r>
            <a:r>
              <a:rPr lang="en-US" sz="1400" b="0" i="0" dirty="0">
                <a:solidFill>
                  <a:srgbClr val="000000"/>
                </a:solidFill>
                <a:effectLst/>
                <a:latin typeface="Tahoma" panose="020B0604030504040204" pitchFamily="34" charset="0"/>
              </a:rPr>
              <a:t> province)</a:t>
            </a:r>
          </a:p>
          <a:p>
            <a:pPr algn="just" fontAlgn="t"/>
            <a:r>
              <a:rPr lang="en-US" sz="1400" dirty="0">
                <a:solidFill>
                  <a:srgbClr val="000000"/>
                </a:solidFill>
                <a:latin typeface="Tahoma" panose="020B0604030504040204" pitchFamily="34" charset="0"/>
              </a:rPr>
              <a:t>In preschools,</a:t>
            </a:r>
            <a:r>
              <a:rPr lang="en-US" sz="1400" b="0" i="0" dirty="0">
                <a:solidFill>
                  <a:srgbClr val="000000"/>
                </a:solidFill>
                <a:effectLst/>
                <a:latin typeface="Tahoma" panose="020B0604030504040204" pitchFamily="34" charset="0"/>
              </a:rPr>
              <a:t> more than 68% of children are ethnic minorities</a:t>
            </a:r>
          </a:p>
          <a:p>
            <a:pPr algn="just" fontAlgn="t"/>
            <a:r>
              <a:rPr lang="en-US" sz="1400" dirty="0">
                <a:solidFill>
                  <a:srgbClr val="000000"/>
                </a:solidFill>
                <a:latin typeface="Tahoma" panose="020B0604030504040204" pitchFamily="34" charset="0"/>
              </a:rPr>
              <a:t>P</a:t>
            </a:r>
            <a:r>
              <a:rPr lang="en-US" sz="1400" b="0" i="0" dirty="0">
                <a:solidFill>
                  <a:srgbClr val="000000"/>
                </a:solidFill>
                <a:effectLst/>
                <a:latin typeface="Tahoma" panose="020B0604030504040204" pitchFamily="34" charset="0"/>
              </a:rPr>
              <a:t>rimary schools have more than 81% of ethnic minority students. </a:t>
            </a:r>
          </a:p>
          <a:p>
            <a:pPr algn="just" fontAlgn="t"/>
            <a:endParaRPr lang="en-US" sz="1400" dirty="0">
              <a:effectLst/>
              <a:latin typeface="Roboto-Regular"/>
              <a:ea typeface="Calibri" panose="020F0502020204030204" pitchFamily="34" charset="0"/>
              <a:cs typeface="DokChampa" panose="020B0604020202020204" pitchFamily="34" charset="-34"/>
            </a:endParaRPr>
          </a:p>
          <a:p>
            <a:pPr algn="just" fontAlgn="t"/>
            <a:r>
              <a:rPr lang="en-US" sz="1400" dirty="0" err="1">
                <a:effectLst/>
                <a:latin typeface="Roboto-Regular"/>
                <a:ea typeface="Calibri" panose="020F0502020204030204" pitchFamily="34" charset="0"/>
                <a:cs typeface="DokChampa" panose="020B0604020202020204" pitchFamily="34" charset="-34"/>
              </a:rPr>
              <a:t>Quảng</a:t>
            </a:r>
            <a:r>
              <a:rPr lang="en-US" sz="1400" dirty="0">
                <a:effectLst/>
                <a:latin typeface="Roboto-Regular"/>
                <a:ea typeface="Calibri" panose="020F0502020204030204" pitchFamily="34" charset="0"/>
                <a:cs typeface="DokChampa" panose="020B0604020202020204" pitchFamily="34" charset="-34"/>
              </a:rPr>
              <a:t> </a:t>
            </a:r>
            <a:r>
              <a:rPr lang="en-US" sz="1400" dirty="0" err="1">
                <a:effectLst/>
                <a:latin typeface="Roboto-Regular"/>
                <a:ea typeface="Calibri" panose="020F0502020204030204" pitchFamily="34" charset="0"/>
                <a:cs typeface="DokChampa" panose="020B0604020202020204" pitchFamily="34" charset="-34"/>
              </a:rPr>
              <a:t>Ninh</a:t>
            </a:r>
            <a:r>
              <a:rPr lang="en-US" sz="1400" dirty="0">
                <a:effectLst/>
                <a:latin typeface="Roboto-Regular"/>
                <a:ea typeface="Calibri" panose="020F0502020204030204" pitchFamily="34" charset="0"/>
                <a:cs typeface="DokChampa" panose="020B0604020202020204" pitchFamily="34" charset="-34"/>
              </a:rPr>
              <a:t> 2019 </a:t>
            </a:r>
          </a:p>
          <a:p>
            <a:r>
              <a:rPr lang="en-US" sz="1600" dirty="0"/>
              <a:t>Now preparing for the new school year, since the summer, many classes are organized to strengthen the Vietnamese language for children of ethnic minorities, helping them to get ready to go to school.</a:t>
            </a:r>
          </a:p>
          <a:p>
            <a:r>
              <a:rPr lang="en-US" sz="1600" dirty="0" err="1"/>
              <a:t>Khanh</a:t>
            </a:r>
            <a:r>
              <a:rPr lang="en-US" sz="1600" dirty="0"/>
              <a:t> Vinh district (</a:t>
            </a:r>
            <a:r>
              <a:rPr lang="en-US" sz="1600" dirty="0" err="1"/>
              <a:t>Khanh</a:t>
            </a:r>
            <a:r>
              <a:rPr lang="en-US" sz="1600" dirty="0"/>
              <a:t> </a:t>
            </a:r>
            <a:r>
              <a:rPr lang="en-US" sz="1600" dirty="0" err="1"/>
              <a:t>Hoa</a:t>
            </a:r>
            <a:r>
              <a:rPr lang="en-US" sz="1600" dirty="0"/>
              <a:t> province) preschools organize strengthening Vietnamese for ethnic minority children from 3 to 5 years old.</a:t>
            </a:r>
          </a:p>
          <a:p>
            <a:endParaRPr lang="en-US" sz="1600" dirty="0"/>
          </a:p>
          <a:p>
            <a:r>
              <a:rPr lang="ru-RU" sz="1600" dirty="0" err="1"/>
              <a:t>However</a:t>
            </a:r>
            <a:r>
              <a:rPr lang="ru-RU" sz="1600" dirty="0"/>
              <a:t>, </a:t>
            </a:r>
            <a:r>
              <a:rPr lang="ru-RU" sz="1600" dirty="0" err="1"/>
              <a:t>this</a:t>
            </a:r>
            <a:r>
              <a:rPr lang="ru-RU" sz="1600" dirty="0"/>
              <a:t> </a:t>
            </a:r>
            <a:r>
              <a:rPr lang="ru-RU" sz="1600" dirty="0" err="1"/>
              <a:t>work</a:t>
            </a:r>
            <a:r>
              <a:rPr lang="ru-RU" sz="1600" dirty="0"/>
              <a:t> </a:t>
            </a:r>
            <a:r>
              <a:rPr lang="ru-RU" sz="1600" dirty="0" err="1"/>
              <a:t>still</a:t>
            </a:r>
            <a:r>
              <a:rPr lang="ru-RU" sz="1600" dirty="0"/>
              <a:t> </a:t>
            </a:r>
            <a:r>
              <a:rPr lang="ru-RU" sz="1600" dirty="0" err="1"/>
              <a:t>has</a:t>
            </a:r>
            <a:r>
              <a:rPr lang="ru-RU" sz="1600" dirty="0"/>
              <a:t> </a:t>
            </a:r>
            <a:r>
              <a:rPr lang="ru-RU" sz="1600" dirty="0" err="1"/>
              <a:t>certain</a:t>
            </a:r>
            <a:r>
              <a:rPr lang="ru-RU" sz="1600" dirty="0"/>
              <a:t> </a:t>
            </a:r>
            <a:r>
              <a:rPr lang="ru-RU" sz="1600" dirty="0" err="1"/>
              <a:t>difficulties</a:t>
            </a:r>
            <a:endParaRPr lang="en-US" sz="1600" dirty="0"/>
          </a:p>
          <a:p>
            <a:pPr marL="285750" indent="-285750">
              <a:buFontTx/>
              <a:buChar char="-"/>
            </a:pPr>
            <a:r>
              <a:rPr lang="en-US" sz="1600" dirty="0"/>
              <a:t>M</a:t>
            </a:r>
            <a:r>
              <a:rPr lang="ru-RU" sz="1600" dirty="0" err="1"/>
              <a:t>any</a:t>
            </a:r>
            <a:r>
              <a:rPr lang="ru-RU" sz="1600" dirty="0"/>
              <a:t> </a:t>
            </a:r>
            <a:r>
              <a:rPr lang="ru-RU" sz="1600" dirty="0" err="1"/>
              <a:t>children</a:t>
            </a:r>
            <a:r>
              <a:rPr lang="ru-RU" sz="1600" dirty="0"/>
              <a:t> </a:t>
            </a:r>
            <a:r>
              <a:rPr lang="ru-RU" sz="1600" dirty="0" err="1"/>
              <a:t>have</a:t>
            </a:r>
            <a:r>
              <a:rPr lang="ru-RU" sz="1600" dirty="0"/>
              <a:t> </a:t>
            </a:r>
            <a:r>
              <a:rPr lang="ru-RU" sz="1600" dirty="0" err="1"/>
              <a:t>parents</a:t>
            </a:r>
            <a:r>
              <a:rPr lang="ru-RU" sz="1600" dirty="0"/>
              <a:t> </a:t>
            </a:r>
            <a:r>
              <a:rPr lang="ru-RU" sz="1600" dirty="0" err="1"/>
              <a:t>who</a:t>
            </a:r>
            <a:r>
              <a:rPr lang="ru-RU" sz="1600" dirty="0"/>
              <a:t> </a:t>
            </a:r>
            <a:r>
              <a:rPr lang="ru-RU" sz="1600" dirty="0" err="1"/>
              <a:t>regularly</a:t>
            </a:r>
            <a:r>
              <a:rPr lang="ru-RU" sz="1600" dirty="0"/>
              <a:t> </a:t>
            </a:r>
            <a:r>
              <a:rPr lang="ru-RU" sz="1600" dirty="0" err="1"/>
              <a:t>go</a:t>
            </a:r>
            <a:r>
              <a:rPr lang="ru-RU" sz="1600" dirty="0"/>
              <a:t> </a:t>
            </a:r>
            <a:r>
              <a:rPr lang="ru-RU" sz="1600" dirty="0" err="1"/>
              <a:t>to</a:t>
            </a:r>
            <a:r>
              <a:rPr lang="ru-RU" sz="1600" dirty="0"/>
              <a:t> </a:t>
            </a:r>
            <a:r>
              <a:rPr lang="ru-RU" sz="1600" dirty="0" err="1"/>
              <a:t>the</a:t>
            </a:r>
            <a:r>
              <a:rPr lang="ru-RU" sz="1600" dirty="0"/>
              <a:t> </a:t>
            </a:r>
            <a:r>
              <a:rPr lang="ru-RU" sz="1600" dirty="0" err="1"/>
              <a:t>fields</a:t>
            </a:r>
            <a:endParaRPr lang="en-US" sz="1600" dirty="0"/>
          </a:p>
          <a:p>
            <a:pPr marL="285750" indent="-285750">
              <a:buFontTx/>
              <a:buChar char="-"/>
            </a:pPr>
            <a:r>
              <a:rPr lang="en-US" sz="1600" dirty="0"/>
              <a:t>Nearly 80% of teachers in ethnic minority areas are </a:t>
            </a:r>
            <a:r>
              <a:rPr lang="en-US" sz="1600" dirty="0" err="1"/>
              <a:t>Kinh</a:t>
            </a:r>
            <a:r>
              <a:rPr lang="en-US" sz="1600" dirty="0"/>
              <a:t> people and are not fluent in their language. The language barrier is limiting communication and reducing the efficiency of Vietnamese language communication between teachers and students.</a:t>
            </a:r>
          </a:p>
          <a:p>
            <a:endParaRPr lang="en-US" sz="1600" dirty="0"/>
          </a:p>
          <a:p>
            <a:pPr marL="285750" indent="-285750">
              <a:buFontTx/>
              <a:buChar char="-"/>
            </a:pPr>
            <a:endParaRPr lang="en-US" sz="1600" dirty="0"/>
          </a:p>
          <a:p>
            <a:pPr marL="285750" indent="-285750">
              <a:buFontTx/>
              <a:buChar char="-"/>
            </a:pPr>
            <a:endParaRPr lang="en-US" sz="1600" dirty="0"/>
          </a:p>
          <a:p>
            <a:endParaRPr lang="en-US" sz="1600" dirty="0"/>
          </a:p>
          <a:p>
            <a:r>
              <a:rPr lang="en-US" sz="1600" dirty="0"/>
              <a:t>In recent years, thanks to this project, in general, ethnic minority children entering grade 1 have been able to speak Vietnamese fluently</a:t>
            </a:r>
            <a:endParaRPr lang="en-US" dirty="0"/>
          </a:p>
          <a:p>
            <a:endParaRPr lang="ru-RU" dirty="0"/>
          </a:p>
        </p:txBody>
      </p:sp>
    </p:spTree>
    <p:extLst>
      <p:ext uri="{BB962C8B-B14F-4D97-AF65-F5344CB8AC3E}">
        <p14:creationId xmlns:p14="http://schemas.microsoft.com/office/powerpoint/2010/main" val="31882725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67D9385-2458-47B8-B122-BD0EB9F531D6}"/>
              </a:ext>
            </a:extLst>
          </p:cNvPr>
          <p:cNvSpPr txBox="1"/>
          <p:nvPr/>
        </p:nvSpPr>
        <p:spPr>
          <a:xfrm>
            <a:off x="107504" y="117693"/>
            <a:ext cx="8712968" cy="6740307"/>
          </a:xfrm>
          <a:prstGeom prst="rect">
            <a:avLst/>
          </a:prstGeom>
          <a:noFill/>
        </p:spPr>
        <p:txBody>
          <a:bodyPr wrap="square">
            <a:spAutoFit/>
          </a:bodyPr>
          <a:lstStyle/>
          <a:p>
            <a:pPr indent="215900" algn="just"/>
            <a:r>
              <a:rPr lang="en-US" sz="1800" dirty="0">
                <a:effectLst/>
                <a:latin typeface="Times New Roman" panose="02020603050405020304" pitchFamily="18" charset="0"/>
                <a:ea typeface="Calibri" panose="020F0502020204030204" pitchFamily="34" charset="0"/>
                <a:cs typeface="DokChampa" panose="020B0604020202020204" pitchFamily="34" charset="-34"/>
              </a:rPr>
              <a:t>Thus, the Vietnam situation concerning the transfer of native languages to the younger generation is a mosaic. There are two opposite tendencies:</a:t>
            </a:r>
            <a:endParaRPr lang="ru-RU" sz="1800" dirty="0">
              <a:effectLst/>
              <a:latin typeface="Times New Roman" panose="02020603050405020304" pitchFamily="18" charset="0"/>
              <a:ea typeface="Calibri" panose="020F0502020204030204" pitchFamily="34" charset="0"/>
              <a:cs typeface="DokChampa" panose="020B0604020202020204" pitchFamily="34" charset="-34"/>
            </a:endParaRPr>
          </a:p>
          <a:p>
            <a:pPr marL="342900" indent="-342900" algn="just">
              <a:buAutoNum type="arabicParenR"/>
            </a:pPr>
            <a:r>
              <a:rPr lang="en-US" sz="1800" dirty="0">
                <a:effectLst/>
                <a:latin typeface="Times New Roman" panose="02020603050405020304" pitchFamily="18" charset="0"/>
                <a:ea typeface="Calibri" panose="020F0502020204030204" pitchFamily="34" charset="0"/>
                <a:cs typeface="DokChampa" panose="020B0604020202020204" pitchFamily="34" charset="-34"/>
              </a:rPr>
              <a:t>children at home are accustomed to speaking their mother tongue, so the development of skills speaking Vietnamese is limited</a:t>
            </a:r>
            <a:r>
              <a:rPr lang="en-US" dirty="0">
                <a:latin typeface="Times New Roman" panose="02020603050405020304" pitchFamily="18" charset="0"/>
                <a:ea typeface="Calibri" panose="020F0502020204030204" pitchFamily="34" charset="0"/>
                <a:cs typeface="DokChampa" panose="020B0604020202020204" pitchFamily="34" charset="-34"/>
              </a:rPr>
              <a:t>;</a:t>
            </a:r>
          </a:p>
          <a:p>
            <a:pPr marL="342900" indent="-342900">
              <a:buAutoNum type="arabicParenR"/>
            </a:pPr>
            <a:r>
              <a:rPr lang="en-US" dirty="0">
                <a:latin typeface="Times New Roman" panose="02020603050405020304" pitchFamily="18" charset="0"/>
                <a:ea typeface="Calibri" panose="020F0502020204030204" pitchFamily="34" charset="0"/>
                <a:cs typeface="DokChampa" panose="020B0604020202020204" pitchFamily="34" charset="-34"/>
              </a:rPr>
              <a:t>c</a:t>
            </a:r>
            <a:r>
              <a:rPr lang="en-US" sz="1800" dirty="0">
                <a:effectLst/>
                <a:latin typeface="Times New Roman" panose="02020603050405020304" pitchFamily="18" charset="0"/>
                <a:ea typeface="Calibri" panose="020F0502020204030204" pitchFamily="34" charset="0"/>
                <a:cs typeface="DokChampa" panose="020B0604020202020204" pitchFamily="34" charset="-34"/>
              </a:rPr>
              <a:t>hildren are speaking Vietnamese at home;</a:t>
            </a:r>
          </a:p>
          <a:p>
            <a:r>
              <a:rPr lang="en-US" sz="1800" dirty="0">
                <a:effectLst/>
                <a:latin typeface="Times New Roman" panose="02020603050405020304" pitchFamily="18" charset="0"/>
                <a:ea typeface="Calibri" panose="020F0502020204030204" pitchFamily="34" charset="0"/>
                <a:cs typeface="DokChampa" panose="020B0604020202020204" pitchFamily="34" charset="-34"/>
              </a:rPr>
              <a:t> and many intermediate situations. </a:t>
            </a:r>
          </a:p>
          <a:p>
            <a:pPr indent="215900" algn="just"/>
            <a:endParaRPr lang="en-US" sz="1800" dirty="0">
              <a:effectLst/>
              <a:latin typeface="Times New Roman" panose="02020603050405020304" pitchFamily="18" charset="0"/>
              <a:ea typeface="Calibri" panose="020F0502020204030204" pitchFamily="34" charset="0"/>
              <a:cs typeface="DokChampa" panose="020B0604020202020204" pitchFamily="34" charset="-34"/>
            </a:endParaRPr>
          </a:p>
          <a:p>
            <a:pPr indent="215900" algn="just"/>
            <a:r>
              <a:rPr lang="en-US" sz="1800" dirty="0">
                <a:effectLst/>
                <a:latin typeface="Times New Roman" panose="02020603050405020304" pitchFamily="18" charset="0"/>
                <a:ea typeface="Calibri" panose="020F0502020204030204" pitchFamily="34" charset="0"/>
                <a:cs typeface="DokChampa" panose="020B0604020202020204" pitchFamily="34" charset="-34"/>
              </a:rPr>
              <a:t>The main driving factors are</a:t>
            </a:r>
            <a:r>
              <a:rPr lang="en-US" dirty="0">
                <a:latin typeface="Times New Roman" panose="02020603050405020304" pitchFamily="18" charset="0"/>
                <a:ea typeface="Calibri" panose="020F0502020204030204" pitchFamily="34" charset="0"/>
                <a:cs typeface="DokChampa" panose="020B0604020202020204" pitchFamily="34" charset="-34"/>
              </a:rPr>
              <a:t>:</a:t>
            </a:r>
          </a:p>
          <a:p>
            <a:pPr marL="285750" indent="-285750" algn="just">
              <a:buFontTx/>
              <a:buChar char="-"/>
            </a:pPr>
            <a:r>
              <a:rPr lang="en-US" sz="1800" dirty="0">
                <a:effectLst/>
                <a:latin typeface="Times New Roman" panose="02020603050405020304" pitchFamily="18" charset="0"/>
                <a:ea typeface="Calibri" panose="020F0502020204030204" pitchFamily="34" charset="0"/>
                <a:cs typeface="DokChampa" panose="020B0604020202020204" pitchFamily="34" charset="-34"/>
              </a:rPr>
              <a:t>improvement in the economic situation in the country, </a:t>
            </a:r>
          </a:p>
          <a:p>
            <a:pPr marL="285750" indent="-285750" algn="just">
              <a:buFontTx/>
              <a:buChar char="-"/>
            </a:pPr>
            <a:r>
              <a:rPr lang="en-US" sz="1800" dirty="0">
                <a:effectLst/>
                <a:latin typeface="Times New Roman" panose="02020603050405020304" pitchFamily="18" charset="0"/>
                <a:ea typeface="Calibri" panose="020F0502020204030204" pitchFamily="34" charset="0"/>
                <a:cs typeface="DokChampa" panose="020B0604020202020204" pitchFamily="34" charset="-34"/>
              </a:rPr>
              <a:t>compulsory primary education, </a:t>
            </a:r>
          </a:p>
          <a:p>
            <a:pPr marL="285750" indent="-285750" algn="just">
              <a:buFontTx/>
              <a:buChar char="-"/>
            </a:pPr>
            <a:r>
              <a:rPr lang="en-US" sz="1800" dirty="0">
                <a:effectLst/>
                <a:latin typeface="Times New Roman" panose="02020603050405020304" pitchFamily="18" charset="0"/>
                <a:ea typeface="Calibri" panose="020F0502020204030204" pitchFamily="34" charset="0"/>
                <a:cs typeface="DokChampa" panose="020B0604020202020204" pitchFamily="34" charset="-34"/>
              </a:rPr>
              <a:t>implementation of a state project to strengthen the Vietnamese language for children of ethnic groups,</a:t>
            </a:r>
          </a:p>
          <a:p>
            <a:pPr marL="285750" indent="-285750" algn="just">
              <a:buFontTx/>
              <a:buChar char="-"/>
            </a:pPr>
            <a:r>
              <a:rPr lang="en-US" sz="1800" dirty="0">
                <a:effectLst/>
                <a:latin typeface="Times New Roman" panose="02020603050405020304" pitchFamily="18" charset="0"/>
                <a:ea typeface="Calibri" panose="020F0502020204030204" pitchFamily="34" charset="0"/>
                <a:cs typeface="DokChampa" panose="020B0604020202020204" pitchFamily="34" charset="-34"/>
              </a:rPr>
              <a:t>an increase in the role of the mass media, </a:t>
            </a:r>
          </a:p>
          <a:p>
            <a:pPr marL="285750" indent="-285750" algn="just">
              <a:buFontTx/>
              <a:buChar char="-"/>
            </a:pPr>
            <a:r>
              <a:rPr lang="en-US" sz="1800" dirty="0">
                <a:effectLst/>
                <a:latin typeface="Times New Roman" panose="02020603050405020304" pitchFamily="18" charset="0"/>
                <a:ea typeface="Calibri" panose="020F0502020204030204" pitchFamily="34" charset="0"/>
                <a:cs typeface="DokChampa" panose="020B0604020202020204" pitchFamily="34" charset="-34"/>
              </a:rPr>
              <a:t>mixed marriages. </a:t>
            </a:r>
          </a:p>
          <a:p>
            <a:pPr algn="just"/>
            <a:endParaRPr lang="en-US" dirty="0">
              <a:latin typeface="Times New Roman" panose="02020603050405020304" pitchFamily="18" charset="0"/>
              <a:ea typeface="Calibri" panose="020F0502020204030204" pitchFamily="34" charset="0"/>
              <a:cs typeface="DokChampa" panose="020B0604020202020204" pitchFamily="34" charset="-34"/>
            </a:endParaRPr>
          </a:p>
          <a:p>
            <a:pPr algn="just"/>
            <a:r>
              <a:rPr lang="en-US" sz="1800" dirty="0">
                <a:effectLst/>
                <a:latin typeface="Times New Roman" panose="02020603050405020304" pitchFamily="18" charset="0"/>
                <a:ea typeface="Calibri" panose="020F0502020204030204" pitchFamily="34" charset="0"/>
                <a:cs typeface="DokChampa" panose="020B0604020202020204" pitchFamily="34" charset="-34"/>
              </a:rPr>
              <a:t>Vietnamese language acquisition is viewed by parents now as a necessary condition for the socialization and involvement of children in modern society. Therefore, parents try to ensure that their children learn Vietnamese before school and even change the language(s) of communication in the family to Vietnamese. </a:t>
            </a:r>
            <a:endParaRPr lang="ru-RU" sz="1800" dirty="0">
              <a:effectLst/>
              <a:latin typeface="Times New Roman" panose="02020603050405020304" pitchFamily="18" charset="0"/>
              <a:ea typeface="Calibri" panose="020F0502020204030204" pitchFamily="34" charset="0"/>
              <a:cs typeface="DokChampa" panose="020B0604020202020204" pitchFamily="34" charset="-34"/>
            </a:endParaRPr>
          </a:p>
          <a:p>
            <a:pPr algn="just"/>
            <a:endParaRPr lang="ru-RU" dirty="0">
              <a:latin typeface="Times New Roman" panose="02020603050405020304" pitchFamily="18" charset="0"/>
              <a:ea typeface="Calibri" panose="020F0502020204030204" pitchFamily="34" charset="0"/>
              <a:cs typeface="DokChampa" panose="020B0604020202020204" pitchFamily="34" charset="-34"/>
            </a:endParaRPr>
          </a:p>
          <a:p>
            <a:pPr algn="just"/>
            <a:r>
              <a:rPr lang="en-US" sz="1800" dirty="0">
                <a:effectLst/>
                <a:latin typeface="Times New Roman" panose="02020603050405020304" pitchFamily="18" charset="0"/>
                <a:ea typeface="Calibri" panose="020F0502020204030204" pitchFamily="34" charset="0"/>
                <a:cs typeface="DokChampa" panose="020B0604020202020204" pitchFamily="34" charset="-34"/>
              </a:rPr>
              <a:t>Thus, over the past decade, the mother tongue's interruption transmission in the families of ethnic minorities has accelerated significantly. </a:t>
            </a:r>
          </a:p>
          <a:p>
            <a:pPr algn="just"/>
            <a:r>
              <a:rPr lang="en-US" sz="1800" dirty="0">
                <a:effectLst/>
                <a:latin typeface="Times New Roman" panose="02020603050405020304" pitchFamily="18" charset="0"/>
                <a:ea typeface="Calibri" panose="020F0502020204030204" pitchFamily="34" charset="0"/>
                <a:cs typeface="DokChampa" panose="020B0604020202020204" pitchFamily="34" charset="-34"/>
              </a:rPr>
              <a:t>The preservation of the languages of ethnic minorities has deteriorated significantly.</a:t>
            </a:r>
            <a:endParaRPr lang="en-US" dirty="0">
              <a:latin typeface="Times New Roman" panose="02020603050405020304" pitchFamily="18" charset="0"/>
              <a:ea typeface="Calibri" panose="020F0502020204030204" pitchFamily="34" charset="0"/>
              <a:cs typeface="DokChampa" panose="020B0604020202020204" pitchFamily="34" charset="-34"/>
            </a:endParaRPr>
          </a:p>
          <a:p>
            <a:pPr algn="just"/>
            <a:endParaRPr lang="ru-RU" sz="1800" dirty="0">
              <a:effectLst/>
              <a:latin typeface="Times New Roman" panose="02020603050405020304" pitchFamily="18" charset="0"/>
              <a:ea typeface="Calibri" panose="020F0502020204030204" pitchFamily="34" charset="0"/>
              <a:cs typeface="DokChampa" panose="020B0604020202020204" pitchFamily="34" charset="-34"/>
            </a:endParaRPr>
          </a:p>
        </p:txBody>
      </p:sp>
    </p:spTree>
    <p:extLst>
      <p:ext uri="{BB962C8B-B14F-4D97-AF65-F5344CB8AC3E}">
        <p14:creationId xmlns:p14="http://schemas.microsoft.com/office/powerpoint/2010/main" val="2928253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BBA0B6D-A726-4BE9-95DC-1F5AA6328B31}"/>
              </a:ext>
            </a:extLst>
          </p:cNvPr>
          <p:cNvSpPr txBox="1"/>
          <p:nvPr/>
        </p:nvSpPr>
        <p:spPr>
          <a:xfrm>
            <a:off x="20986" y="188640"/>
            <a:ext cx="8727478" cy="3416320"/>
          </a:xfrm>
          <a:prstGeom prst="rect">
            <a:avLst/>
          </a:prstGeom>
          <a:noFill/>
        </p:spPr>
        <p:txBody>
          <a:bodyPr wrap="square">
            <a:spAutoFit/>
          </a:bodyPr>
          <a:lstStyle/>
          <a:p>
            <a:r>
              <a:rPr lang="ru-RU" sz="2400" dirty="0" err="1"/>
              <a:t>Pham</a:t>
            </a:r>
            <a:r>
              <a:rPr lang="ru-RU" sz="2400" dirty="0"/>
              <a:t> </a:t>
            </a:r>
            <a:r>
              <a:rPr lang="ru-RU" sz="2400" dirty="0" err="1"/>
              <a:t>Quynh</a:t>
            </a:r>
            <a:r>
              <a:rPr lang="ru-RU" sz="2400" dirty="0"/>
              <a:t> (1892 - 1945), </a:t>
            </a:r>
            <a:br>
              <a:rPr lang="en-US" sz="2400" dirty="0"/>
            </a:br>
            <a:r>
              <a:rPr lang="ru-RU" sz="2400" dirty="0" err="1"/>
              <a:t>writer</a:t>
            </a:r>
            <a:r>
              <a:rPr lang="ru-RU" sz="2400" dirty="0"/>
              <a:t> </a:t>
            </a:r>
            <a:r>
              <a:rPr lang="ru-RU" sz="2400" dirty="0" err="1"/>
              <a:t>and</a:t>
            </a:r>
            <a:r>
              <a:rPr lang="ru-RU" sz="2400" dirty="0"/>
              <a:t> </a:t>
            </a:r>
            <a:r>
              <a:rPr lang="ru-RU" sz="2400" dirty="0" err="1"/>
              <a:t>mandarin</a:t>
            </a:r>
            <a:r>
              <a:rPr lang="ru-RU" sz="2400" dirty="0"/>
              <a:t> </a:t>
            </a:r>
            <a:r>
              <a:rPr lang="ru-RU" sz="2400" dirty="0" err="1"/>
              <a:t>of</a:t>
            </a:r>
            <a:r>
              <a:rPr lang="ru-RU" sz="2400" dirty="0"/>
              <a:t> </a:t>
            </a:r>
            <a:r>
              <a:rPr lang="ru-RU" sz="2400" dirty="0" err="1"/>
              <a:t>the</a:t>
            </a:r>
            <a:r>
              <a:rPr lang="ru-RU" sz="2400" dirty="0"/>
              <a:t> </a:t>
            </a:r>
            <a:r>
              <a:rPr lang="ru-RU" sz="2400" dirty="0" err="1"/>
              <a:t>Nguyen</a:t>
            </a:r>
            <a:r>
              <a:rPr lang="ru-RU" sz="2400" dirty="0"/>
              <a:t> </a:t>
            </a:r>
            <a:r>
              <a:rPr lang="ru-RU" sz="2400" dirty="0" err="1"/>
              <a:t>Dynasty</a:t>
            </a:r>
            <a:r>
              <a:rPr lang="ru-RU" sz="2400" dirty="0"/>
              <a:t> (</a:t>
            </a:r>
            <a:r>
              <a:rPr lang="ru-RU" sz="2400" dirty="0" err="1"/>
              <a:t>Vietnam</a:t>
            </a:r>
            <a:r>
              <a:rPr lang="ru-RU" sz="2400" dirty="0"/>
              <a:t>) </a:t>
            </a:r>
            <a:r>
              <a:rPr lang="en-US" sz="2400" dirty="0"/>
              <a:t>has a famous saying: </a:t>
            </a:r>
          </a:p>
          <a:p>
            <a:endParaRPr lang="en-US" sz="2400" dirty="0"/>
          </a:p>
          <a:p>
            <a:r>
              <a:rPr lang="vi-VN" sz="2400" b="1" kern="1800" dirty="0">
                <a:effectLst/>
                <a:ea typeface="Times New Roman" panose="02020603050405020304" pitchFamily="18" charset="0"/>
                <a:cs typeface="DokChampa" panose="020B0604020202020204" pitchFamily="34" charset="-34"/>
              </a:rPr>
              <a:t>“Truyện Kiều còn, tiếng ta còn; Tiếng ta còn, nước ta còn...”.</a:t>
            </a:r>
            <a:endParaRPr lang="ru-RU" sz="2400" b="1" kern="1800" dirty="0">
              <a:effectLst/>
              <a:ea typeface="Times New Roman" panose="02020603050405020304" pitchFamily="18" charset="0"/>
              <a:cs typeface="DokChampa" panose="020B0604020202020204" pitchFamily="34" charset="-34"/>
            </a:endParaRPr>
          </a:p>
          <a:p>
            <a:endParaRPr lang="en-US" sz="2400" dirty="0"/>
          </a:p>
          <a:p>
            <a:r>
              <a:rPr lang="en-US" sz="2400" dirty="0"/>
              <a:t>“The Tale of </a:t>
            </a:r>
            <a:r>
              <a:rPr lang="en-US" sz="2400" dirty="0" err="1"/>
              <a:t>Kiều</a:t>
            </a:r>
            <a:r>
              <a:rPr lang="en-US" sz="2400" dirty="0"/>
              <a:t> still exists, our language still exists; </a:t>
            </a:r>
            <a:br>
              <a:rPr lang="en-US" sz="2400" dirty="0"/>
            </a:br>
            <a:r>
              <a:rPr lang="en-US" sz="2400" dirty="0"/>
              <a:t>  Our language still exists, our country still exists”.*</a:t>
            </a:r>
            <a:endParaRPr lang="ru-RU" sz="2400" dirty="0"/>
          </a:p>
        </p:txBody>
      </p:sp>
      <p:sp>
        <p:nvSpPr>
          <p:cNvPr id="5" name="TextBox 4">
            <a:extLst>
              <a:ext uri="{FF2B5EF4-FFF2-40B4-BE49-F238E27FC236}">
                <a16:creationId xmlns:a16="http://schemas.microsoft.com/office/drawing/2014/main" id="{05386EA0-04E2-47FF-B49F-004980F94482}"/>
              </a:ext>
            </a:extLst>
          </p:cNvPr>
          <p:cNvSpPr txBox="1"/>
          <p:nvPr/>
        </p:nvSpPr>
        <p:spPr>
          <a:xfrm>
            <a:off x="1331640" y="4221088"/>
            <a:ext cx="7416824" cy="523220"/>
          </a:xfrm>
          <a:prstGeom prst="rect">
            <a:avLst/>
          </a:prstGeom>
          <a:noFill/>
        </p:spPr>
        <p:txBody>
          <a:bodyPr wrap="square">
            <a:spAutoFit/>
          </a:bodyPr>
          <a:lstStyle/>
          <a:p>
            <a:r>
              <a:rPr lang="en-US" sz="1400" i="1" dirty="0">
                <a:effectLst/>
                <a:latin typeface="Arial" panose="020B0604020202020204" pitchFamily="34" charset="0"/>
              </a:rPr>
              <a:t>* The Tale of </a:t>
            </a:r>
            <a:r>
              <a:rPr lang="en-US" sz="1400" i="1" dirty="0" err="1">
                <a:effectLst/>
                <a:latin typeface="Arial" panose="020B0604020202020204" pitchFamily="34" charset="0"/>
              </a:rPr>
              <a:t>Kiều</a:t>
            </a:r>
            <a:r>
              <a:rPr lang="en-US" sz="1400" i="0" dirty="0">
                <a:effectLst/>
                <a:latin typeface="Arial" panose="020B0604020202020204" pitchFamily="34" charset="0"/>
              </a:rPr>
              <a:t> </a:t>
            </a:r>
            <a:r>
              <a:rPr lang="en-US" sz="1400" b="0" i="0" dirty="0">
                <a:effectLst/>
                <a:latin typeface="Arial" panose="020B0604020202020204" pitchFamily="34" charset="0"/>
              </a:rPr>
              <a:t>is an </a:t>
            </a:r>
            <a:r>
              <a:rPr lang="en-US" sz="1400" b="0" i="0" strike="noStrike" dirty="0">
                <a:effectLst/>
                <a:latin typeface="Arial" panose="020B0604020202020204" pitchFamily="34" charset="0"/>
              </a:rPr>
              <a:t>epic</a:t>
            </a:r>
            <a:r>
              <a:rPr lang="en-US" sz="1400" b="0" i="0" dirty="0">
                <a:effectLst/>
                <a:latin typeface="Arial" panose="020B0604020202020204" pitchFamily="34" charset="0"/>
              </a:rPr>
              <a:t> </a:t>
            </a:r>
            <a:r>
              <a:rPr lang="en-US" sz="1400" b="0" i="0" strike="noStrike" dirty="0">
                <a:effectLst/>
                <a:latin typeface="Arial" panose="020B0604020202020204" pitchFamily="34" charset="0"/>
              </a:rPr>
              <a:t>poem</a:t>
            </a:r>
            <a:r>
              <a:rPr lang="en-US" sz="1400" b="0" i="0" dirty="0">
                <a:effectLst/>
                <a:latin typeface="Arial" panose="020B0604020202020204" pitchFamily="34" charset="0"/>
              </a:rPr>
              <a:t> in </a:t>
            </a:r>
            <a:r>
              <a:rPr lang="en-US" sz="1400" b="0" i="0" strike="noStrike" dirty="0">
                <a:effectLst/>
                <a:latin typeface="Arial" panose="020B0604020202020204" pitchFamily="34" charset="0"/>
              </a:rPr>
              <a:t>Vietnamese</a:t>
            </a:r>
            <a:r>
              <a:rPr lang="en-US" sz="1400" b="0" i="0" dirty="0">
                <a:effectLst/>
                <a:latin typeface="Arial" panose="020B0604020202020204" pitchFamily="34" charset="0"/>
              </a:rPr>
              <a:t> written by </a:t>
            </a:r>
            <a:r>
              <a:rPr lang="en-US" sz="1400" b="0" i="0" strike="noStrike" dirty="0" err="1">
                <a:effectLst/>
                <a:latin typeface="Arial" panose="020B0604020202020204" pitchFamily="34" charset="0"/>
              </a:rPr>
              <a:t>Nguyễn</a:t>
            </a:r>
            <a:r>
              <a:rPr lang="en-US" sz="1400" b="0" i="0" strike="noStrike" dirty="0">
                <a:effectLst/>
                <a:latin typeface="Arial" panose="020B0604020202020204" pitchFamily="34" charset="0"/>
              </a:rPr>
              <a:t> Du</a:t>
            </a:r>
            <a:r>
              <a:rPr lang="en-US" sz="1400" b="0" i="0" dirty="0">
                <a:effectLst/>
                <a:latin typeface="Arial" panose="020B0604020202020204" pitchFamily="34" charset="0"/>
              </a:rPr>
              <a:t> (1765–1820), considered the most famous poem and a classic in Vietnamese literature</a:t>
            </a:r>
            <a:endParaRPr lang="ru-RU" sz="1400" dirty="0"/>
          </a:p>
        </p:txBody>
      </p:sp>
    </p:spTree>
    <p:extLst>
      <p:ext uri="{BB962C8B-B14F-4D97-AF65-F5344CB8AC3E}">
        <p14:creationId xmlns:p14="http://schemas.microsoft.com/office/powerpoint/2010/main" val="25398888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7B9A9BC-7F57-49C1-AB15-835D6F59AAEB}"/>
              </a:ext>
            </a:extLst>
          </p:cNvPr>
          <p:cNvSpPr txBox="1"/>
          <p:nvPr/>
        </p:nvSpPr>
        <p:spPr>
          <a:xfrm>
            <a:off x="5148064" y="404664"/>
            <a:ext cx="3502723" cy="4247317"/>
          </a:xfrm>
          <a:prstGeom prst="rect">
            <a:avLst/>
          </a:prstGeom>
          <a:noFill/>
        </p:spPr>
        <p:txBody>
          <a:bodyPr wrap="square">
            <a:spAutoFit/>
          </a:bodyPr>
          <a:lstStyle/>
          <a:p>
            <a:pPr algn="just"/>
            <a:r>
              <a:rPr lang="en-US" sz="1800" dirty="0" err="1">
                <a:effectLst/>
                <a:latin typeface="Times New Roman" panose="02020603050405020304" pitchFamily="18" charset="0"/>
                <a:ea typeface="Calibri" panose="020F0502020204030204" pitchFamily="34" charset="0"/>
                <a:cs typeface="DokChampa" panose="020B0604020202020204" pitchFamily="34" charset="-34"/>
              </a:rPr>
              <a:t>Gelao</a:t>
            </a:r>
            <a:r>
              <a:rPr lang="en-US" sz="1800" dirty="0">
                <a:effectLst/>
                <a:latin typeface="Times New Roman" panose="02020603050405020304" pitchFamily="18" charset="0"/>
                <a:ea typeface="Calibri" panose="020F0502020204030204" pitchFamily="34" charset="0"/>
                <a:cs typeface="DokChampa" panose="020B0604020202020204" pitchFamily="34" charset="-34"/>
              </a:rPr>
              <a:t> ethnic minority. Ha </a:t>
            </a:r>
            <a:r>
              <a:rPr lang="en-US" sz="1800" dirty="0" err="1">
                <a:effectLst/>
                <a:latin typeface="Times New Roman" panose="02020603050405020304" pitchFamily="18" charset="0"/>
                <a:ea typeface="Calibri" panose="020F0502020204030204" pitchFamily="34" charset="0"/>
                <a:cs typeface="DokChampa" panose="020B0604020202020204" pitchFamily="34" charset="-34"/>
              </a:rPr>
              <a:t>Giang</a:t>
            </a:r>
            <a:r>
              <a:rPr lang="en-US" sz="1800" dirty="0">
                <a:effectLst/>
                <a:latin typeface="Times New Roman" panose="02020603050405020304" pitchFamily="18" charset="0"/>
                <a:ea typeface="Calibri" panose="020F0502020204030204" pitchFamily="34" charset="0"/>
                <a:cs typeface="DokChampa" panose="020B0604020202020204" pitchFamily="34" charset="-34"/>
              </a:rPr>
              <a:t> </a:t>
            </a:r>
            <a:r>
              <a:rPr lang="en-US" dirty="0">
                <a:latin typeface="Times New Roman" panose="02020603050405020304" pitchFamily="18" charset="0"/>
                <a:ea typeface="Calibri" panose="020F0502020204030204" pitchFamily="34" charset="0"/>
                <a:cs typeface="DokChampa" panose="020B0604020202020204" pitchFamily="34" charset="-34"/>
              </a:rPr>
              <a:t>Province, Vietnam, 2008.</a:t>
            </a:r>
            <a:endParaRPr lang="ru-RU" dirty="0">
              <a:latin typeface="Times New Roman" panose="02020603050405020304" pitchFamily="18" charset="0"/>
              <a:ea typeface="Calibri" panose="020F0502020204030204" pitchFamily="34" charset="0"/>
              <a:cs typeface="DokChampa" panose="020B0604020202020204" pitchFamily="34" charset="-34"/>
            </a:endParaRPr>
          </a:p>
          <a:p>
            <a:pPr algn="just"/>
            <a:endParaRPr lang="ru-RU" dirty="0">
              <a:latin typeface="Times New Roman" panose="02020603050405020304" pitchFamily="18" charset="0"/>
              <a:ea typeface="Calibri" panose="020F0502020204030204" pitchFamily="34" charset="0"/>
              <a:cs typeface="DokChampa" panose="020B0604020202020204" pitchFamily="34" charset="-34"/>
            </a:endParaRPr>
          </a:p>
          <a:p>
            <a:pPr algn="just"/>
            <a:r>
              <a:rPr lang="en-US" dirty="0">
                <a:latin typeface="Times New Roman" panose="02020603050405020304" pitchFamily="18" charset="0"/>
                <a:ea typeface="Calibri" panose="020F0502020204030204" pitchFamily="34" charset="0"/>
                <a:cs typeface="DokChampa" panose="020B0604020202020204" pitchFamily="34" charset="-34"/>
              </a:rPr>
              <a:t>14-year-old bride and 13-year-old groom. A 14-year-old girl can already work as an adult. Therefore, marriage takes place at such an early age</a:t>
            </a:r>
            <a:r>
              <a:rPr lang="ru-RU" dirty="0">
                <a:latin typeface="Times New Roman" panose="02020603050405020304" pitchFamily="18" charset="0"/>
                <a:ea typeface="Calibri" panose="020F0502020204030204" pitchFamily="34" charset="0"/>
                <a:cs typeface="DokChampa" panose="020B0604020202020204" pitchFamily="34" charset="-34"/>
              </a:rPr>
              <a:t> </a:t>
            </a:r>
            <a:r>
              <a:rPr lang="en-US" dirty="0">
                <a:latin typeface="Times New Roman" panose="02020603050405020304" pitchFamily="18" charset="0"/>
                <a:ea typeface="Calibri" panose="020F0502020204030204" pitchFamily="34" charset="0"/>
                <a:cs typeface="DokChampa" panose="020B0604020202020204" pitchFamily="34" charset="-34"/>
              </a:rPr>
              <a:t>of the bride and a groom. At first, the groom's family will use the girl as a labor force, and in a few years, when the girl and the boy grow up, it will already be a real marriage.</a:t>
            </a:r>
          </a:p>
          <a:p>
            <a:pPr algn="just"/>
            <a:endParaRPr lang="en-US" dirty="0">
              <a:latin typeface="Times New Roman" panose="02020603050405020304" pitchFamily="18" charset="0"/>
              <a:ea typeface="Calibri" panose="020F0502020204030204" pitchFamily="34" charset="0"/>
              <a:cs typeface="DokChampa" panose="020B0604020202020204" pitchFamily="34" charset="-34"/>
            </a:endParaRPr>
          </a:p>
          <a:p>
            <a:pPr algn="just"/>
            <a:endParaRPr lang="en-US" dirty="0">
              <a:latin typeface="Times New Roman" panose="02020603050405020304" pitchFamily="18" charset="0"/>
              <a:ea typeface="Calibri" panose="020F0502020204030204" pitchFamily="34" charset="0"/>
              <a:cs typeface="DokChampa" panose="020B0604020202020204" pitchFamily="34" charset="-34"/>
            </a:endParaRPr>
          </a:p>
        </p:txBody>
      </p:sp>
      <p:pic>
        <p:nvPicPr>
          <p:cNvPr id="6" name="Рисунок 5">
            <a:extLst>
              <a:ext uri="{FF2B5EF4-FFF2-40B4-BE49-F238E27FC236}">
                <a16:creationId xmlns:a16="http://schemas.microsoft.com/office/drawing/2014/main" id="{A6D70060-66A4-4A00-ABE0-E73482B9CD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96" y="188640"/>
            <a:ext cx="4536504" cy="6694460"/>
          </a:xfrm>
          <a:prstGeom prst="rect">
            <a:avLst/>
          </a:prstGeom>
        </p:spPr>
      </p:pic>
    </p:spTree>
    <p:extLst>
      <p:ext uri="{BB962C8B-B14F-4D97-AF65-F5344CB8AC3E}">
        <p14:creationId xmlns:p14="http://schemas.microsoft.com/office/powerpoint/2010/main" val="3731652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C9894284-A1FA-4F29-AFE2-76A47154C2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36" y="-35013"/>
            <a:ext cx="9002564" cy="6805938"/>
          </a:xfrm>
          <a:prstGeom prst="rect">
            <a:avLst/>
          </a:prstGeom>
        </p:spPr>
      </p:pic>
      <p:sp>
        <p:nvSpPr>
          <p:cNvPr id="4" name="Прямоугольник 3">
            <a:extLst>
              <a:ext uri="{FF2B5EF4-FFF2-40B4-BE49-F238E27FC236}">
                <a16:creationId xmlns:a16="http://schemas.microsoft.com/office/drawing/2014/main" id="{FA8ACE29-78A4-47E6-B947-634FC7E7B4E9}"/>
              </a:ext>
            </a:extLst>
          </p:cNvPr>
          <p:cNvSpPr/>
          <p:nvPr/>
        </p:nvSpPr>
        <p:spPr>
          <a:xfrm>
            <a:off x="6779423" y="857250"/>
            <a:ext cx="2364578" cy="4524315"/>
          </a:xfrm>
          <a:prstGeom prst="rect">
            <a:avLst/>
          </a:prstGeom>
        </p:spPr>
        <p:txBody>
          <a:bodyPr wrap="square">
            <a:spAutoFit/>
          </a:bodyPr>
          <a:lstStyle/>
          <a:p>
            <a:r>
              <a:rPr lang="en-US" sz="1200" b="1" dirty="0">
                <a:solidFill>
                  <a:srgbClr val="FF0000"/>
                </a:solidFill>
                <a:latin typeface="Arial" panose="020B0604020202020204" pitchFamily="34" charset="0"/>
              </a:rPr>
              <a:t>Southeast Asia</a:t>
            </a:r>
          </a:p>
          <a:p>
            <a:endParaRPr lang="en-US" sz="1200" dirty="0">
              <a:solidFill>
                <a:srgbClr val="FF0000"/>
              </a:solidFill>
            </a:endParaRPr>
          </a:p>
          <a:p>
            <a:r>
              <a:rPr lang="en-US" sz="1200" b="1" dirty="0">
                <a:solidFill>
                  <a:srgbClr val="FF0000"/>
                </a:solidFill>
              </a:rPr>
              <a:t>Mainland Southeast Asia</a:t>
            </a:r>
            <a:br>
              <a:rPr lang="en-US" sz="1200" b="1" dirty="0">
                <a:solidFill>
                  <a:srgbClr val="FF0000"/>
                </a:solidFill>
              </a:rPr>
            </a:br>
            <a:r>
              <a:rPr lang="en-US" sz="1200" dirty="0">
                <a:solidFill>
                  <a:srgbClr val="FF0000"/>
                </a:solidFill>
              </a:rPr>
              <a:t>(Indochina) </a:t>
            </a:r>
          </a:p>
          <a:p>
            <a:endParaRPr lang="en-US" sz="1200" dirty="0">
              <a:solidFill>
                <a:srgbClr val="FF0000"/>
              </a:solidFill>
            </a:endParaRPr>
          </a:p>
          <a:p>
            <a:r>
              <a:rPr lang="en-US" sz="1200" dirty="0">
                <a:solidFill>
                  <a:srgbClr val="FF0000"/>
                </a:solidFill>
              </a:rPr>
              <a:t>• Cambodia</a:t>
            </a:r>
          </a:p>
          <a:p>
            <a:r>
              <a:rPr lang="en-US" sz="1200" dirty="0">
                <a:solidFill>
                  <a:srgbClr val="FF0000"/>
                </a:solidFill>
              </a:rPr>
              <a:t>• Laos</a:t>
            </a:r>
          </a:p>
          <a:p>
            <a:r>
              <a:rPr lang="en-US" sz="1200" dirty="0">
                <a:solidFill>
                  <a:srgbClr val="FF0000"/>
                </a:solidFill>
              </a:rPr>
              <a:t>• Thailand</a:t>
            </a:r>
          </a:p>
          <a:p>
            <a:r>
              <a:rPr lang="en-US" sz="1200" dirty="0">
                <a:solidFill>
                  <a:srgbClr val="FF0000"/>
                </a:solidFill>
              </a:rPr>
              <a:t>• Vietnam</a:t>
            </a:r>
            <a:endParaRPr lang="en-US" sz="1200" dirty="0">
              <a:solidFill>
                <a:srgbClr val="FF0000"/>
              </a:solidFill>
              <a:latin typeface="Arial" panose="020B0604020202020204" pitchFamily="34" charset="0"/>
            </a:endParaRPr>
          </a:p>
          <a:p>
            <a:r>
              <a:rPr lang="en-US" sz="1200" dirty="0">
                <a:solidFill>
                  <a:srgbClr val="FF0000"/>
                </a:solidFill>
              </a:rPr>
              <a:t>• Myanmar</a:t>
            </a:r>
          </a:p>
          <a:p>
            <a:r>
              <a:rPr lang="en-US" sz="1200" dirty="0">
                <a:solidFill>
                  <a:srgbClr val="FF0000"/>
                </a:solidFill>
              </a:rPr>
              <a:t>• Peninsular Malaysia</a:t>
            </a:r>
          </a:p>
          <a:p>
            <a:endParaRPr lang="en-US" sz="1200" dirty="0">
              <a:solidFill>
                <a:srgbClr val="FF0000"/>
              </a:solidFill>
            </a:endParaRPr>
          </a:p>
          <a:p>
            <a:r>
              <a:rPr lang="en-US" sz="1200" b="1" dirty="0">
                <a:solidFill>
                  <a:srgbClr val="FF0000"/>
                </a:solidFill>
              </a:rPr>
              <a:t>Maritime Southeast Asia</a:t>
            </a:r>
          </a:p>
          <a:p>
            <a:r>
              <a:rPr lang="en-US" sz="1200" dirty="0">
                <a:solidFill>
                  <a:srgbClr val="FF0000"/>
                </a:solidFill>
              </a:rPr>
              <a:t>(Nusantara)</a:t>
            </a:r>
          </a:p>
          <a:p>
            <a:endParaRPr lang="en-US" sz="1200" dirty="0">
              <a:solidFill>
                <a:srgbClr val="FF0000"/>
              </a:solidFill>
            </a:endParaRPr>
          </a:p>
          <a:p>
            <a:r>
              <a:rPr lang="en-US" sz="1200" dirty="0">
                <a:solidFill>
                  <a:srgbClr val="FF0000"/>
                </a:solidFill>
              </a:rPr>
              <a:t>• Brunei</a:t>
            </a:r>
          </a:p>
          <a:p>
            <a:r>
              <a:rPr lang="en-US" sz="1200" dirty="0">
                <a:solidFill>
                  <a:srgbClr val="FF0000"/>
                </a:solidFill>
              </a:rPr>
              <a:t>• East Timor</a:t>
            </a:r>
          </a:p>
          <a:p>
            <a:r>
              <a:rPr lang="en-US" sz="1200" dirty="0">
                <a:solidFill>
                  <a:srgbClr val="FF0000"/>
                </a:solidFill>
              </a:rPr>
              <a:t>• Indonesia</a:t>
            </a:r>
          </a:p>
          <a:p>
            <a:r>
              <a:rPr lang="en-US" sz="1200" dirty="0">
                <a:solidFill>
                  <a:srgbClr val="FF0000"/>
                </a:solidFill>
              </a:rPr>
              <a:t>• Philippine</a:t>
            </a:r>
          </a:p>
          <a:p>
            <a:r>
              <a:rPr lang="en-US" sz="1200" dirty="0">
                <a:solidFill>
                  <a:srgbClr val="FF0000"/>
                </a:solidFill>
              </a:rPr>
              <a:t>• Singapore</a:t>
            </a:r>
          </a:p>
          <a:p>
            <a:r>
              <a:rPr lang="en-US" sz="1200" dirty="0">
                <a:solidFill>
                  <a:srgbClr val="FF0000"/>
                </a:solidFill>
              </a:rPr>
              <a:t>Andaman and Nicobar Islands (India)</a:t>
            </a:r>
          </a:p>
          <a:p>
            <a:endParaRPr lang="en-US" sz="1200" dirty="0"/>
          </a:p>
          <a:p>
            <a:endParaRPr lang="en-US" sz="1200" dirty="0"/>
          </a:p>
        </p:txBody>
      </p:sp>
    </p:spTree>
    <p:extLst>
      <p:ext uri="{BB962C8B-B14F-4D97-AF65-F5344CB8AC3E}">
        <p14:creationId xmlns:p14="http://schemas.microsoft.com/office/powerpoint/2010/main" val="2549548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6C828A7-DB0A-480B-B69A-393C75E09C8D}"/>
              </a:ext>
            </a:extLst>
          </p:cNvPr>
          <p:cNvSpPr txBox="1"/>
          <p:nvPr/>
        </p:nvSpPr>
        <p:spPr>
          <a:xfrm>
            <a:off x="5148064" y="260648"/>
            <a:ext cx="4248472" cy="2893100"/>
          </a:xfrm>
          <a:prstGeom prst="rect">
            <a:avLst/>
          </a:prstGeom>
          <a:noFill/>
        </p:spPr>
        <p:txBody>
          <a:bodyPr wrap="square">
            <a:spAutoFit/>
          </a:bodyPr>
          <a:lstStyle/>
          <a:p>
            <a:r>
              <a:rPr lang="en-US" sz="1400" b="1" dirty="0"/>
              <a:t>VIETNAM</a:t>
            </a:r>
            <a:r>
              <a:rPr lang="en-US" sz="1400" dirty="0"/>
              <a:t> is a multiethnic and multilanguage state. </a:t>
            </a:r>
          </a:p>
          <a:p>
            <a:r>
              <a:rPr lang="en-US" sz="1400" dirty="0"/>
              <a:t>As for population Vietnam takes the 14th place in the world.</a:t>
            </a:r>
          </a:p>
          <a:p>
            <a:r>
              <a:rPr lang="en-US" sz="1400" dirty="0"/>
              <a:t>According to the Government’s decree (1979), there are 54 recognized ethnic groups in Vietnam: </a:t>
            </a:r>
            <a:r>
              <a:rPr lang="en-US" sz="1400" dirty="0" err="1"/>
              <a:t>Kinh</a:t>
            </a:r>
            <a:r>
              <a:rPr lang="en-US" sz="1400" dirty="0"/>
              <a:t> (ethnic Vietnamese) and 53 ethnic minorities.</a:t>
            </a:r>
          </a:p>
          <a:p>
            <a:r>
              <a:rPr lang="en-US" sz="1400" dirty="0"/>
              <a:t>Their languages belong to five families of Southeast Asia:</a:t>
            </a:r>
          </a:p>
          <a:p>
            <a:pPr marL="285750" indent="-285750">
              <a:buFont typeface="Arial" panose="020B0604020202020204" pitchFamily="34" charset="0"/>
              <a:buChar char="•"/>
            </a:pPr>
            <a:r>
              <a:rPr lang="en-US" sz="1400" dirty="0"/>
              <a:t>Austroasiatic </a:t>
            </a:r>
          </a:p>
          <a:p>
            <a:pPr marL="285750" indent="-285750">
              <a:buFont typeface="Arial" panose="020B0604020202020204" pitchFamily="34" charset="0"/>
              <a:buChar char="•"/>
            </a:pPr>
            <a:r>
              <a:rPr lang="en-US" sz="1400" dirty="0"/>
              <a:t>Tai-Kadai</a:t>
            </a:r>
          </a:p>
          <a:p>
            <a:pPr marL="285750" indent="-285750">
              <a:buFont typeface="Arial" panose="020B0604020202020204" pitchFamily="34" charset="0"/>
              <a:buChar char="•"/>
            </a:pPr>
            <a:r>
              <a:rPr lang="en-US" sz="1400" dirty="0"/>
              <a:t>Hmong-Mien</a:t>
            </a:r>
          </a:p>
          <a:p>
            <a:pPr marL="285750" indent="-285750">
              <a:buFont typeface="Arial" panose="020B0604020202020204" pitchFamily="34" charset="0"/>
              <a:buChar char="•"/>
            </a:pPr>
            <a:r>
              <a:rPr lang="en-US" sz="1400" dirty="0"/>
              <a:t>Sino-Tibetan</a:t>
            </a:r>
          </a:p>
          <a:p>
            <a:pPr marL="285750" indent="-285750">
              <a:buFont typeface="Arial" panose="020B0604020202020204" pitchFamily="34" charset="0"/>
              <a:buChar char="•"/>
            </a:pPr>
            <a:r>
              <a:rPr lang="en-US" sz="1400" dirty="0"/>
              <a:t>Austronesian</a:t>
            </a:r>
            <a:endParaRPr lang="ru-RU" sz="1400" dirty="0"/>
          </a:p>
        </p:txBody>
      </p:sp>
      <p:sp>
        <p:nvSpPr>
          <p:cNvPr id="8" name="TextBox 7">
            <a:extLst>
              <a:ext uri="{FF2B5EF4-FFF2-40B4-BE49-F238E27FC236}">
                <a16:creationId xmlns:a16="http://schemas.microsoft.com/office/drawing/2014/main" id="{3793A74E-F263-4181-88D0-B2B2A482C258}"/>
              </a:ext>
            </a:extLst>
          </p:cNvPr>
          <p:cNvSpPr txBox="1"/>
          <p:nvPr/>
        </p:nvSpPr>
        <p:spPr>
          <a:xfrm>
            <a:off x="5004048" y="4437112"/>
            <a:ext cx="4095078" cy="1938992"/>
          </a:xfrm>
          <a:prstGeom prst="rect">
            <a:avLst/>
          </a:prstGeom>
          <a:noFill/>
        </p:spPr>
        <p:txBody>
          <a:bodyPr wrap="square">
            <a:spAutoFit/>
          </a:bodyPr>
          <a:lstStyle/>
          <a:p>
            <a:r>
              <a:rPr lang="en-US" sz="1200" b="0" i="0" dirty="0">
                <a:solidFill>
                  <a:srgbClr val="505050"/>
                </a:solidFill>
                <a:effectLst/>
              </a:rPr>
              <a:t>There is great diversity in Vietnam’s ethnic groups. </a:t>
            </a:r>
          </a:p>
          <a:p>
            <a:endParaRPr lang="en-US" sz="1200" dirty="0">
              <a:solidFill>
                <a:srgbClr val="505050"/>
              </a:solidFill>
            </a:endParaRPr>
          </a:p>
          <a:p>
            <a:r>
              <a:rPr lang="en-US" sz="1200" dirty="0">
                <a:solidFill>
                  <a:srgbClr val="505050"/>
                </a:solidFill>
              </a:rPr>
              <a:t>T</a:t>
            </a:r>
            <a:r>
              <a:rPr lang="en-US" sz="1200" b="0" i="0" dirty="0">
                <a:solidFill>
                  <a:srgbClr val="505050"/>
                </a:solidFill>
                <a:effectLst/>
              </a:rPr>
              <a:t>he </a:t>
            </a:r>
            <a:r>
              <a:rPr lang="en-US" sz="1200" b="0" i="0" dirty="0" err="1">
                <a:solidFill>
                  <a:srgbClr val="505050"/>
                </a:solidFill>
                <a:effectLst/>
              </a:rPr>
              <a:t>Hoa</a:t>
            </a:r>
            <a:r>
              <a:rPr lang="en-US" sz="1200" b="0" i="0" dirty="0">
                <a:solidFill>
                  <a:srgbClr val="505050"/>
                </a:solidFill>
                <a:effectLst/>
              </a:rPr>
              <a:t> (ethnic Chinese) is very well assimilated into Vietnamese culture. </a:t>
            </a:r>
          </a:p>
          <a:p>
            <a:endParaRPr lang="en-US" sz="1200" b="0" i="0" dirty="0">
              <a:solidFill>
                <a:srgbClr val="505050"/>
              </a:solidFill>
              <a:effectLst/>
            </a:endParaRPr>
          </a:p>
          <a:p>
            <a:r>
              <a:rPr lang="en-US" sz="1200" b="0" i="0" dirty="0">
                <a:solidFill>
                  <a:srgbClr val="505050"/>
                </a:solidFill>
                <a:effectLst/>
              </a:rPr>
              <a:t>Others, such as the Hmong and </a:t>
            </a:r>
            <a:r>
              <a:rPr lang="en-US" sz="1200" b="0" i="0" dirty="0" err="1">
                <a:solidFill>
                  <a:srgbClr val="505050"/>
                </a:solidFill>
                <a:effectLst/>
              </a:rPr>
              <a:t>Nung</a:t>
            </a:r>
            <a:r>
              <a:rPr lang="en-US" sz="1200" b="0" i="0" dirty="0">
                <a:solidFill>
                  <a:srgbClr val="505050"/>
                </a:solidFill>
                <a:effectLst/>
              </a:rPr>
              <a:t> peoples, have agrarian livelihoods and remain strongly culturally connected to forests.</a:t>
            </a:r>
          </a:p>
          <a:p>
            <a:endParaRPr lang="en-US" sz="1200" b="0" i="0" dirty="0">
              <a:solidFill>
                <a:srgbClr val="505050"/>
              </a:solidFill>
              <a:effectLst/>
            </a:endParaRPr>
          </a:p>
          <a:p>
            <a:endParaRPr lang="en-US" sz="1200" dirty="0">
              <a:solidFill>
                <a:srgbClr val="505050"/>
              </a:solidFill>
            </a:endParaRPr>
          </a:p>
          <a:p>
            <a:endParaRPr lang="ru-RU" sz="1200" dirty="0"/>
          </a:p>
        </p:txBody>
      </p:sp>
      <p:pic>
        <p:nvPicPr>
          <p:cNvPr id="5" name="Picture 2">
            <a:extLst>
              <a:ext uri="{FF2B5EF4-FFF2-40B4-BE49-F238E27FC236}">
                <a16:creationId xmlns:a16="http://schemas.microsoft.com/office/drawing/2014/main" id="{72454C96-B3B3-4D94-A977-1ADF32FC13D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12" y="-73215"/>
            <a:ext cx="4992020" cy="7004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1418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1681F60-2CA9-47EB-B3E8-D8702664BA86}"/>
              </a:ext>
            </a:extLst>
          </p:cNvPr>
          <p:cNvSpPr txBox="1"/>
          <p:nvPr/>
        </p:nvSpPr>
        <p:spPr>
          <a:xfrm>
            <a:off x="4593136" y="4057233"/>
            <a:ext cx="4572000" cy="2800767"/>
          </a:xfrm>
          <a:prstGeom prst="rect">
            <a:avLst/>
          </a:prstGeom>
          <a:noFill/>
        </p:spPr>
        <p:txBody>
          <a:bodyPr wrap="square">
            <a:spAutoFit/>
          </a:bodyPr>
          <a:lstStyle/>
          <a:p>
            <a:pPr>
              <a:spcAft>
                <a:spcPts val="600"/>
              </a:spcAft>
            </a:pPr>
            <a:r>
              <a:rPr lang="en-US" sz="12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Ethnic minorities are concentrated in the mountainous and rural regions of Vietnam but have also scattered throughout Vietnam due to war and migration. </a:t>
            </a:r>
          </a:p>
          <a:p>
            <a:pPr>
              <a:spcAft>
                <a:spcPts val="600"/>
              </a:spcAft>
            </a:pPr>
            <a:r>
              <a:rPr lang="en-US" sz="12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Ethnic minorities living in urban areas are more affluent than the same ethnic minority groups living in rural areas. </a:t>
            </a:r>
          </a:p>
          <a:p>
            <a:pPr>
              <a:spcAft>
                <a:spcPts val="600"/>
              </a:spcAft>
            </a:pPr>
            <a:r>
              <a:rPr lang="en-US" sz="12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Many communes and villages have 3-4 different ethnic groups living side by side.</a:t>
            </a:r>
            <a:r>
              <a:rPr lang="en-US" sz="1200" u="sng" baseline="300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p>
          <a:p>
            <a:pPr>
              <a:spcAft>
                <a:spcPts val="600"/>
              </a:spcAft>
            </a:pPr>
            <a:r>
              <a:rPr lang="en-US" sz="12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Geography plays a major part in the cultural practices of many ethnic minorities but also negatively impacts access to infrastructure and services like health care and education.</a:t>
            </a:r>
          </a:p>
          <a:p>
            <a:endParaRPr lang="en-US" sz="1200" i="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p>
            <a:r>
              <a:rPr lang="en-US" sz="1200" i="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Source: </a:t>
            </a:r>
            <a:r>
              <a:rPr lang="en-US" sz="1200" i="1" u="sng"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hlinkClick r:id="rId2">
                  <a:extLst>
                    <a:ext uri="{A12FA001-AC4F-418D-AE19-62706E023703}">
                      <ahyp:hlinkClr xmlns:ahyp="http://schemas.microsoft.com/office/drawing/2018/hyperlinkcolor" val="tx"/>
                    </a:ext>
                  </a:extLst>
                </a:hlinkClick>
              </a:rPr>
              <a:t>Survey 53 ethnic minorities in 2015</a:t>
            </a:r>
            <a:r>
              <a:rPr lang="en-US" sz="1200" i="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Committee for Ethnic Minority Affairs </a:t>
            </a:r>
            <a:endParaRPr lang="ru-RU" sz="12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p:txBody>
      </p:sp>
      <p:graphicFrame>
        <p:nvGraphicFramePr>
          <p:cNvPr id="4" name="Таблица 3">
            <a:extLst>
              <a:ext uri="{FF2B5EF4-FFF2-40B4-BE49-F238E27FC236}">
                <a16:creationId xmlns:a16="http://schemas.microsoft.com/office/drawing/2014/main" id="{9EC0F735-4A06-45C8-B193-73F10E8F0D06}"/>
              </a:ext>
            </a:extLst>
          </p:cNvPr>
          <p:cNvGraphicFramePr>
            <a:graphicFrameLocks noGrp="1"/>
          </p:cNvGraphicFramePr>
          <p:nvPr>
            <p:extLst>
              <p:ext uri="{D42A27DB-BD31-4B8C-83A1-F6EECF244321}">
                <p14:modId xmlns:p14="http://schemas.microsoft.com/office/powerpoint/2010/main" val="923269304"/>
              </p:ext>
            </p:extLst>
          </p:nvPr>
        </p:nvGraphicFramePr>
        <p:xfrm>
          <a:off x="35496" y="437418"/>
          <a:ext cx="3276600" cy="651510"/>
        </p:xfrm>
        <a:graphic>
          <a:graphicData uri="http://schemas.openxmlformats.org/drawingml/2006/table">
            <a:tbl>
              <a:tblPr>
                <a:tableStyleId>{5C22544A-7EE6-4342-B048-85BDC9FD1C3A}</a:tableStyleId>
              </a:tblPr>
              <a:tblGrid>
                <a:gridCol w="2088232">
                  <a:extLst>
                    <a:ext uri="{9D8B030D-6E8A-4147-A177-3AD203B41FA5}">
                      <a16:colId xmlns:a16="http://schemas.microsoft.com/office/drawing/2014/main" val="2434740457"/>
                    </a:ext>
                  </a:extLst>
                </a:gridCol>
                <a:gridCol w="1188368">
                  <a:extLst>
                    <a:ext uri="{9D8B030D-6E8A-4147-A177-3AD203B41FA5}">
                      <a16:colId xmlns:a16="http://schemas.microsoft.com/office/drawing/2014/main" val="1137150467"/>
                    </a:ext>
                  </a:extLst>
                </a:gridCol>
              </a:tblGrid>
              <a:tr h="99442">
                <a:tc>
                  <a:txBody>
                    <a:bodyPr/>
                    <a:lstStyle/>
                    <a:p>
                      <a:pPr algn="l" fontAlgn="b"/>
                      <a:r>
                        <a:rPr lang="ru-RU" sz="1400" b="1" u="none" strike="noStrike" dirty="0">
                          <a:effectLst/>
                        </a:rPr>
                        <a:t> </a:t>
                      </a:r>
                      <a:endParaRPr lang="ru-RU" sz="1400" b="1" i="0" u="none" strike="noStrike" dirty="0">
                        <a:solidFill>
                          <a:srgbClr val="000000"/>
                        </a:solidFill>
                        <a:effectLst/>
                        <a:latin typeface="Calibri" panose="020F0502020204030204" pitchFamily="34" charset="0"/>
                      </a:endParaRPr>
                    </a:p>
                  </a:txBody>
                  <a:tcPr marL="3810" marR="3810" marT="3810" marB="0" anchor="b"/>
                </a:tc>
                <a:tc>
                  <a:txBody>
                    <a:bodyPr/>
                    <a:lstStyle/>
                    <a:p>
                      <a:pPr algn="ctr" fontAlgn="ctr"/>
                      <a:r>
                        <a:rPr lang="en-US" sz="1400" b="1" u="none" strike="noStrike" dirty="0">
                          <a:effectLst/>
                        </a:rPr>
                        <a:t>Population (%)</a:t>
                      </a:r>
                      <a:endParaRPr lang="en-US" sz="1400" b="1" i="0" u="none" strike="noStrike" dirty="0">
                        <a:solidFill>
                          <a:srgbClr val="000000"/>
                        </a:solidFill>
                        <a:effectLst/>
                        <a:latin typeface="Calibri" panose="020F0502020204030204" pitchFamily="34" charset="0"/>
                      </a:endParaRPr>
                    </a:p>
                  </a:txBody>
                  <a:tcPr marL="3810" marR="3810" marT="3810" marB="0" anchor="ctr"/>
                </a:tc>
                <a:extLst>
                  <a:ext uri="{0D108BD9-81ED-4DB2-BD59-A6C34878D82A}">
                    <a16:rowId xmlns:a16="http://schemas.microsoft.com/office/drawing/2014/main" val="3510653250"/>
                  </a:ext>
                </a:extLst>
              </a:tr>
              <a:tr h="171450">
                <a:tc>
                  <a:txBody>
                    <a:bodyPr/>
                    <a:lstStyle/>
                    <a:p>
                      <a:pPr algn="l" fontAlgn="ctr"/>
                      <a:r>
                        <a:rPr lang="en-US" sz="1400" b="1" u="none" strike="noStrike" dirty="0" err="1">
                          <a:effectLst/>
                        </a:rPr>
                        <a:t>Kinh</a:t>
                      </a:r>
                      <a:r>
                        <a:rPr lang="ru-RU" sz="1400" b="1" u="none" strike="noStrike" dirty="0">
                          <a:effectLst/>
                        </a:rPr>
                        <a:t> (</a:t>
                      </a:r>
                      <a:r>
                        <a:rPr lang="en-US" sz="1400" b="1" u="none" strike="noStrike" dirty="0">
                          <a:effectLst/>
                        </a:rPr>
                        <a:t>ethnic Vietnamese)</a:t>
                      </a:r>
                      <a:endParaRPr lang="en-US" sz="1400" b="1" i="0" u="none" strike="noStrike" dirty="0">
                        <a:solidFill>
                          <a:srgbClr val="000000"/>
                        </a:solidFill>
                        <a:effectLst/>
                        <a:latin typeface="Calibri" panose="020F0502020204030204" pitchFamily="34" charset="0"/>
                      </a:endParaRPr>
                    </a:p>
                  </a:txBody>
                  <a:tcPr marR="3810" marT="3810" marB="0" anchor="ctr"/>
                </a:tc>
                <a:tc>
                  <a:txBody>
                    <a:bodyPr/>
                    <a:lstStyle/>
                    <a:p>
                      <a:pPr algn="ctr" fontAlgn="ctr"/>
                      <a:r>
                        <a:rPr lang="ru-RU" sz="1400" b="1" u="none" strike="noStrike" dirty="0">
                          <a:effectLst/>
                        </a:rPr>
                        <a:t>85,3</a:t>
                      </a:r>
                      <a:endParaRPr lang="ru-RU" sz="1400" b="1" i="0" u="none" strike="noStrike" dirty="0">
                        <a:solidFill>
                          <a:srgbClr val="000000"/>
                        </a:solidFill>
                        <a:effectLst/>
                        <a:latin typeface="Calibri" panose="020F0502020204030204" pitchFamily="34" charset="0"/>
                      </a:endParaRPr>
                    </a:p>
                  </a:txBody>
                  <a:tcPr marL="3810" marR="3810" marT="3810" marB="0" anchor="ctr"/>
                </a:tc>
                <a:extLst>
                  <a:ext uri="{0D108BD9-81ED-4DB2-BD59-A6C34878D82A}">
                    <a16:rowId xmlns:a16="http://schemas.microsoft.com/office/drawing/2014/main" val="3364901747"/>
                  </a:ext>
                </a:extLst>
              </a:tr>
              <a:tr h="171450">
                <a:tc>
                  <a:txBody>
                    <a:bodyPr/>
                    <a:lstStyle/>
                    <a:p>
                      <a:pPr algn="l" fontAlgn="ctr"/>
                      <a:r>
                        <a:rPr lang="en-US" sz="1400" b="1" u="none" strike="noStrike" dirty="0">
                          <a:effectLst/>
                        </a:rPr>
                        <a:t>Ethnic minorities</a:t>
                      </a:r>
                      <a:endParaRPr lang="en-US" sz="1400" b="1" i="0" u="none" strike="noStrike" dirty="0">
                        <a:solidFill>
                          <a:srgbClr val="000000"/>
                        </a:solidFill>
                        <a:effectLst/>
                        <a:latin typeface="Calibri" panose="020F0502020204030204" pitchFamily="34" charset="0"/>
                      </a:endParaRPr>
                    </a:p>
                  </a:txBody>
                  <a:tcPr marR="3810" marT="3810" marB="0" anchor="ctr"/>
                </a:tc>
                <a:tc>
                  <a:txBody>
                    <a:bodyPr/>
                    <a:lstStyle/>
                    <a:p>
                      <a:pPr algn="ctr" fontAlgn="ctr"/>
                      <a:r>
                        <a:rPr lang="ru-RU" sz="1400" b="1" u="none" strike="noStrike" dirty="0">
                          <a:effectLst/>
                        </a:rPr>
                        <a:t>14,7</a:t>
                      </a:r>
                      <a:endParaRPr lang="ru-RU" sz="1400" b="1" i="0" u="none" strike="noStrike" dirty="0">
                        <a:solidFill>
                          <a:srgbClr val="000000"/>
                        </a:solidFill>
                        <a:effectLst/>
                        <a:latin typeface="Calibri" panose="020F0502020204030204" pitchFamily="34" charset="0"/>
                      </a:endParaRPr>
                    </a:p>
                  </a:txBody>
                  <a:tcPr marL="3810" marR="3810" marT="3810" marB="0" anchor="ctr"/>
                </a:tc>
                <a:extLst>
                  <a:ext uri="{0D108BD9-81ED-4DB2-BD59-A6C34878D82A}">
                    <a16:rowId xmlns:a16="http://schemas.microsoft.com/office/drawing/2014/main" val="1550917579"/>
                  </a:ext>
                </a:extLst>
              </a:tr>
            </a:tbl>
          </a:graphicData>
        </a:graphic>
      </p:graphicFrame>
      <p:sp>
        <p:nvSpPr>
          <p:cNvPr id="6" name="TextBox 5">
            <a:extLst>
              <a:ext uri="{FF2B5EF4-FFF2-40B4-BE49-F238E27FC236}">
                <a16:creationId xmlns:a16="http://schemas.microsoft.com/office/drawing/2014/main" id="{696F10D3-33BB-4D51-80FF-B9115EA4B910}"/>
              </a:ext>
            </a:extLst>
          </p:cNvPr>
          <p:cNvSpPr txBox="1"/>
          <p:nvPr/>
        </p:nvSpPr>
        <p:spPr>
          <a:xfrm>
            <a:off x="107504" y="39829"/>
            <a:ext cx="8712968" cy="369332"/>
          </a:xfrm>
          <a:prstGeom prst="rect">
            <a:avLst/>
          </a:prstGeom>
          <a:noFill/>
        </p:spPr>
        <p:txBody>
          <a:bodyPr wrap="square">
            <a:spAutoFit/>
          </a:bodyPr>
          <a:lstStyle/>
          <a:p>
            <a:r>
              <a:rPr lang="en-US" sz="1800" b="0" i="0" dirty="0">
                <a:solidFill>
                  <a:srgbClr val="505050"/>
                </a:solidFill>
                <a:effectLst/>
              </a:rPr>
              <a:t>Census 2020</a:t>
            </a:r>
          </a:p>
        </p:txBody>
      </p:sp>
      <p:graphicFrame>
        <p:nvGraphicFramePr>
          <p:cNvPr id="7" name="Таблица 6">
            <a:extLst>
              <a:ext uri="{FF2B5EF4-FFF2-40B4-BE49-F238E27FC236}">
                <a16:creationId xmlns:a16="http://schemas.microsoft.com/office/drawing/2014/main" id="{74330887-AC13-4DA9-B54C-AC8AFD93091B}"/>
              </a:ext>
            </a:extLst>
          </p:cNvPr>
          <p:cNvGraphicFramePr>
            <a:graphicFrameLocks noGrp="1"/>
          </p:cNvGraphicFramePr>
          <p:nvPr>
            <p:extLst>
              <p:ext uri="{D42A27DB-BD31-4B8C-83A1-F6EECF244321}">
                <p14:modId xmlns:p14="http://schemas.microsoft.com/office/powerpoint/2010/main" val="3436160324"/>
              </p:ext>
            </p:extLst>
          </p:nvPr>
        </p:nvGraphicFramePr>
        <p:xfrm>
          <a:off x="251520" y="2648140"/>
          <a:ext cx="4932922" cy="685800"/>
        </p:xfrm>
        <a:graphic>
          <a:graphicData uri="http://schemas.openxmlformats.org/drawingml/2006/table">
            <a:tbl>
              <a:tblPr>
                <a:tableStyleId>{5C22544A-7EE6-4342-B048-85BDC9FD1C3A}</a:tableStyleId>
              </a:tblPr>
              <a:tblGrid>
                <a:gridCol w="1875538">
                  <a:extLst>
                    <a:ext uri="{9D8B030D-6E8A-4147-A177-3AD203B41FA5}">
                      <a16:colId xmlns:a16="http://schemas.microsoft.com/office/drawing/2014/main" val="206662205"/>
                    </a:ext>
                  </a:extLst>
                </a:gridCol>
                <a:gridCol w="1875538">
                  <a:extLst>
                    <a:ext uri="{9D8B030D-6E8A-4147-A177-3AD203B41FA5}">
                      <a16:colId xmlns:a16="http://schemas.microsoft.com/office/drawing/2014/main" val="1832840560"/>
                    </a:ext>
                  </a:extLst>
                </a:gridCol>
                <a:gridCol w="1181846">
                  <a:extLst>
                    <a:ext uri="{9D8B030D-6E8A-4147-A177-3AD203B41FA5}">
                      <a16:colId xmlns:a16="http://schemas.microsoft.com/office/drawing/2014/main" val="1625856565"/>
                    </a:ext>
                  </a:extLst>
                </a:gridCol>
              </a:tblGrid>
              <a:tr h="99442">
                <a:tc>
                  <a:txBody>
                    <a:bodyPr/>
                    <a:lstStyle/>
                    <a:p>
                      <a:pPr algn="ctr" fontAlgn="b"/>
                      <a:endParaRPr lang="en-US" sz="1400" b="1" i="0" u="none" strike="noStrike" dirty="0">
                        <a:solidFill>
                          <a:srgbClr val="000000"/>
                        </a:solidFill>
                        <a:effectLst/>
                        <a:latin typeface="Calibri" panose="020F0502020204030204" pitchFamily="34" charset="0"/>
                      </a:endParaRPr>
                    </a:p>
                  </a:txBody>
                  <a:tcPr marL="3810" marR="3810" marT="19050" marB="19050" anchor="b"/>
                </a:tc>
                <a:tc>
                  <a:txBody>
                    <a:bodyPr/>
                    <a:lstStyle/>
                    <a:p>
                      <a:pPr algn="ctr" fontAlgn="b"/>
                      <a:r>
                        <a:rPr lang="en-US" sz="1400" b="1" u="none" strike="noStrike" dirty="0">
                          <a:effectLst/>
                        </a:rPr>
                        <a:t>Countryside</a:t>
                      </a:r>
                      <a:endParaRPr lang="en-US" sz="1400" b="1" i="0" u="none" strike="noStrike" dirty="0">
                        <a:solidFill>
                          <a:srgbClr val="000000"/>
                        </a:solidFill>
                        <a:effectLst/>
                        <a:latin typeface="Calibri" panose="020F0502020204030204" pitchFamily="34" charset="0"/>
                      </a:endParaRPr>
                    </a:p>
                  </a:txBody>
                  <a:tcPr marL="3810" marR="3810" marT="19050" marB="19050" anchor="b"/>
                </a:tc>
                <a:tc>
                  <a:txBody>
                    <a:bodyPr/>
                    <a:lstStyle/>
                    <a:p>
                      <a:pPr algn="ctr" fontAlgn="b"/>
                      <a:r>
                        <a:rPr lang="en-US" sz="1400" b="1" u="none" strike="noStrike">
                          <a:effectLst/>
                        </a:rPr>
                        <a:t>City</a:t>
                      </a:r>
                      <a:endParaRPr lang="en-US" sz="1400" b="1" i="0" u="none" strike="noStrike">
                        <a:solidFill>
                          <a:srgbClr val="000000"/>
                        </a:solidFill>
                        <a:effectLst/>
                        <a:latin typeface="Calibri" panose="020F0502020204030204" pitchFamily="34" charset="0"/>
                      </a:endParaRPr>
                    </a:p>
                  </a:txBody>
                  <a:tcPr marL="3810" marR="3810" marT="3810" marB="0" anchor="b"/>
                </a:tc>
                <a:extLst>
                  <a:ext uri="{0D108BD9-81ED-4DB2-BD59-A6C34878D82A}">
                    <a16:rowId xmlns:a16="http://schemas.microsoft.com/office/drawing/2014/main" val="3086121476"/>
                  </a:ext>
                </a:extLst>
              </a:tr>
              <a:tr h="171450">
                <a:tc>
                  <a:txBody>
                    <a:bodyPr/>
                    <a:lstStyle/>
                    <a:p>
                      <a:pPr algn="ctr" fontAlgn="ctr"/>
                      <a:r>
                        <a:rPr lang="en-US" sz="1400" b="1" i="0" u="none" strike="noStrike" dirty="0">
                          <a:solidFill>
                            <a:srgbClr val="000000"/>
                          </a:solidFill>
                          <a:effectLst/>
                          <a:latin typeface="Calibri" panose="020F0502020204030204" pitchFamily="34" charset="0"/>
                        </a:rPr>
                        <a:t>Total</a:t>
                      </a:r>
                      <a:endParaRPr lang="ru-RU" sz="1400" b="1" i="0" u="none" strike="noStrike" dirty="0">
                        <a:solidFill>
                          <a:srgbClr val="000000"/>
                        </a:solidFill>
                        <a:effectLst/>
                        <a:latin typeface="Calibri" panose="020F0502020204030204" pitchFamily="34" charset="0"/>
                      </a:endParaRPr>
                    </a:p>
                  </a:txBody>
                  <a:tcPr marL="3810" marR="3810" marT="3810" marB="0" anchor="ctr"/>
                </a:tc>
                <a:tc>
                  <a:txBody>
                    <a:bodyPr/>
                    <a:lstStyle/>
                    <a:p>
                      <a:pPr algn="ctr" fontAlgn="ctr"/>
                      <a:r>
                        <a:rPr lang="ru-RU" sz="1400" b="1" u="none" strike="noStrike" dirty="0">
                          <a:effectLst/>
                        </a:rPr>
                        <a:t>66,1</a:t>
                      </a:r>
                      <a:r>
                        <a:rPr lang="en-US" sz="1400" b="1" u="none" strike="noStrike" dirty="0">
                          <a:effectLst/>
                        </a:rPr>
                        <a:t>%</a:t>
                      </a:r>
                      <a:endParaRPr lang="ru-RU" sz="1400" b="1" i="0" u="none" strike="noStrike" dirty="0">
                        <a:solidFill>
                          <a:srgbClr val="000000"/>
                        </a:solidFill>
                        <a:effectLst/>
                        <a:latin typeface="Calibri" panose="020F0502020204030204" pitchFamily="34" charset="0"/>
                      </a:endParaRPr>
                    </a:p>
                  </a:txBody>
                  <a:tcPr marL="3810" marR="3810" marT="3810" marB="0" anchor="ctr"/>
                </a:tc>
                <a:tc>
                  <a:txBody>
                    <a:bodyPr/>
                    <a:lstStyle/>
                    <a:p>
                      <a:pPr algn="ctr" fontAlgn="b"/>
                      <a:r>
                        <a:rPr lang="ru-RU" sz="1400" b="1" u="none" strike="noStrike" dirty="0">
                          <a:effectLst/>
                        </a:rPr>
                        <a:t>33,9</a:t>
                      </a:r>
                      <a:r>
                        <a:rPr lang="en-US" sz="1400" b="1" u="none" strike="noStrike" dirty="0">
                          <a:effectLst/>
                        </a:rPr>
                        <a:t>%</a:t>
                      </a:r>
                      <a:endParaRPr lang="ru-RU" sz="1400" b="1" i="0" u="none" strike="noStrike" dirty="0">
                        <a:solidFill>
                          <a:srgbClr val="000000"/>
                        </a:solidFill>
                        <a:effectLst/>
                        <a:latin typeface="Calibri" panose="020F0502020204030204" pitchFamily="34" charset="0"/>
                      </a:endParaRPr>
                    </a:p>
                  </a:txBody>
                  <a:tcPr marL="3810" marR="3810" marT="3810" marB="0" anchor="b"/>
                </a:tc>
                <a:extLst>
                  <a:ext uri="{0D108BD9-81ED-4DB2-BD59-A6C34878D82A}">
                    <a16:rowId xmlns:a16="http://schemas.microsoft.com/office/drawing/2014/main" val="16506237"/>
                  </a:ext>
                </a:extLst>
              </a:tr>
              <a:tr h="171450">
                <a:tc>
                  <a:txBody>
                    <a:bodyPr/>
                    <a:lstStyle/>
                    <a:p>
                      <a:pPr algn="ctr" fontAlgn="ctr"/>
                      <a:r>
                        <a:rPr lang="en-US" sz="1400" b="1" i="0" u="none" strike="noStrike" dirty="0">
                          <a:solidFill>
                            <a:srgbClr val="000000"/>
                          </a:solidFill>
                          <a:effectLst/>
                          <a:latin typeface="Calibri" panose="020F0502020204030204" pitchFamily="34" charset="0"/>
                        </a:rPr>
                        <a:t>Ethnic minorities</a:t>
                      </a:r>
                      <a:endParaRPr lang="ru-RU" sz="1400" b="1" i="0" u="none" strike="noStrike" dirty="0">
                        <a:solidFill>
                          <a:srgbClr val="000000"/>
                        </a:solidFill>
                        <a:effectLst/>
                        <a:latin typeface="Calibri" panose="020F0502020204030204" pitchFamily="34" charset="0"/>
                      </a:endParaRPr>
                    </a:p>
                  </a:txBody>
                  <a:tcPr marL="3810" marR="3810" marT="3810" marB="0" anchor="ctr"/>
                </a:tc>
                <a:tc>
                  <a:txBody>
                    <a:bodyPr/>
                    <a:lstStyle/>
                    <a:p>
                      <a:pPr algn="ctr" fontAlgn="ctr"/>
                      <a:r>
                        <a:rPr lang="ru-RU" sz="1400" b="1" u="none" strike="noStrike" dirty="0">
                          <a:effectLst/>
                        </a:rPr>
                        <a:t>89,3</a:t>
                      </a:r>
                      <a:r>
                        <a:rPr lang="en-US" sz="1400" b="1" u="none" strike="noStrike" dirty="0">
                          <a:effectLst/>
                        </a:rPr>
                        <a:t>%</a:t>
                      </a:r>
                      <a:endParaRPr lang="ru-RU" sz="1400" b="1" i="0" u="none" strike="noStrike" dirty="0">
                        <a:solidFill>
                          <a:srgbClr val="000000"/>
                        </a:solidFill>
                        <a:effectLst/>
                        <a:latin typeface="Calibri" panose="020F0502020204030204" pitchFamily="34" charset="0"/>
                      </a:endParaRPr>
                    </a:p>
                  </a:txBody>
                  <a:tcPr marL="3810" marR="3810" marT="3810" marB="0" anchor="ctr"/>
                </a:tc>
                <a:tc>
                  <a:txBody>
                    <a:bodyPr/>
                    <a:lstStyle/>
                    <a:p>
                      <a:pPr algn="ctr" fontAlgn="b"/>
                      <a:r>
                        <a:rPr lang="ru-RU" sz="1400" b="1" u="none" strike="noStrike" dirty="0">
                          <a:effectLst/>
                        </a:rPr>
                        <a:t>10,7</a:t>
                      </a:r>
                      <a:r>
                        <a:rPr lang="en-US" sz="1400" b="1" u="none" strike="noStrike" dirty="0">
                          <a:effectLst/>
                        </a:rPr>
                        <a:t>%</a:t>
                      </a:r>
                      <a:endParaRPr lang="ru-RU" sz="1400" b="1" i="0" u="none" strike="noStrike" dirty="0">
                        <a:solidFill>
                          <a:srgbClr val="000000"/>
                        </a:solidFill>
                        <a:effectLst/>
                        <a:latin typeface="Calibri" panose="020F0502020204030204" pitchFamily="34" charset="0"/>
                      </a:endParaRPr>
                    </a:p>
                  </a:txBody>
                  <a:tcPr marL="3810" marR="3810" marT="3810" marB="0" anchor="b"/>
                </a:tc>
                <a:extLst>
                  <a:ext uri="{0D108BD9-81ED-4DB2-BD59-A6C34878D82A}">
                    <a16:rowId xmlns:a16="http://schemas.microsoft.com/office/drawing/2014/main" val="3261430651"/>
                  </a:ext>
                </a:extLst>
              </a:tr>
            </a:tbl>
          </a:graphicData>
        </a:graphic>
      </p:graphicFrame>
      <p:graphicFrame>
        <p:nvGraphicFramePr>
          <p:cNvPr id="8" name="Таблица 7">
            <a:extLst>
              <a:ext uri="{FF2B5EF4-FFF2-40B4-BE49-F238E27FC236}">
                <a16:creationId xmlns:a16="http://schemas.microsoft.com/office/drawing/2014/main" id="{9DE1B4F1-041F-4071-B9B1-5E2C26A066DA}"/>
              </a:ext>
            </a:extLst>
          </p:cNvPr>
          <p:cNvGraphicFramePr>
            <a:graphicFrameLocks noGrp="1"/>
          </p:cNvGraphicFramePr>
          <p:nvPr>
            <p:extLst>
              <p:ext uri="{D42A27DB-BD31-4B8C-83A1-F6EECF244321}">
                <p14:modId xmlns:p14="http://schemas.microsoft.com/office/powerpoint/2010/main" val="1809047761"/>
              </p:ext>
            </p:extLst>
          </p:nvPr>
        </p:nvGraphicFramePr>
        <p:xfrm>
          <a:off x="179512" y="1314444"/>
          <a:ext cx="2767330" cy="822960"/>
        </p:xfrm>
        <a:graphic>
          <a:graphicData uri="http://schemas.openxmlformats.org/drawingml/2006/table">
            <a:tbl>
              <a:tblPr>
                <a:tableStyleId>{5C22544A-7EE6-4342-B048-85BDC9FD1C3A}</a:tableStyleId>
              </a:tblPr>
              <a:tblGrid>
                <a:gridCol w="938530">
                  <a:extLst>
                    <a:ext uri="{9D8B030D-6E8A-4147-A177-3AD203B41FA5}">
                      <a16:colId xmlns:a16="http://schemas.microsoft.com/office/drawing/2014/main" val="1790967020"/>
                    </a:ext>
                  </a:extLst>
                </a:gridCol>
                <a:gridCol w="1828800">
                  <a:extLst>
                    <a:ext uri="{9D8B030D-6E8A-4147-A177-3AD203B41FA5}">
                      <a16:colId xmlns:a16="http://schemas.microsoft.com/office/drawing/2014/main" val="2396440713"/>
                    </a:ext>
                  </a:extLst>
                </a:gridCol>
              </a:tblGrid>
              <a:tr h="160020">
                <a:tc>
                  <a:txBody>
                    <a:bodyPr/>
                    <a:lstStyle/>
                    <a:p>
                      <a:pPr algn="l" fontAlgn="ctr"/>
                      <a:r>
                        <a:rPr lang="ru-RU" sz="1400" b="1" u="none" strike="noStrike" dirty="0">
                          <a:effectLst/>
                        </a:rPr>
                        <a:t>0–14 </a:t>
                      </a:r>
                      <a:r>
                        <a:rPr lang="ru-RU" sz="1400" b="1" u="none" strike="noStrike" dirty="0" err="1">
                          <a:effectLst/>
                        </a:rPr>
                        <a:t>years</a:t>
                      </a:r>
                      <a:endParaRPr lang="ru-RU" sz="1400" b="1" i="0" u="none" strike="noStrike" dirty="0">
                        <a:solidFill>
                          <a:srgbClr val="000000"/>
                        </a:solidFill>
                        <a:effectLst/>
                        <a:latin typeface="Arial" panose="020B0604020202020204" pitchFamily="34" charset="0"/>
                      </a:endParaRPr>
                    </a:p>
                  </a:txBody>
                  <a:tcPr marL="3810" marR="3810" marT="30480" marB="30480" anchor="ctr"/>
                </a:tc>
                <a:tc>
                  <a:txBody>
                    <a:bodyPr/>
                    <a:lstStyle/>
                    <a:p>
                      <a:pPr algn="l" fontAlgn="ctr"/>
                      <a:r>
                        <a:rPr lang="ru-RU" sz="1400" b="1" u="none" strike="noStrike" dirty="0">
                          <a:effectLst/>
                        </a:rPr>
                        <a:t>23.55% </a:t>
                      </a:r>
                      <a:endParaRPr lang="ru-RU" sz="1400" b="1" i="0" u="none" strike="noStrike" dirty="0">
                        <a:solidFill>
                          <a:srgbClr val="000000"/>
                        </a:solidFill>
                        <a:effectLst/>
                        <a:latin typeface="Arial" panose="020B0604020202020204" pitchFamily="34" charset="0"/>
                      </a:endParaRPr>
                    </a:p>
                  </a:txBody>
                  <a:tcPr marL="3810" marR="3810" marT="30480" marB="30480" anchor="ctr"/>
                </a:tc>
                <a:extLst>
                  <a:ext uri="{0D108BD9-81ED-4DB2-BD59-A6C34878D82A}">
                    <a16:rowId xmlns:a16="http://schemas.microsoft.com/office/drawing/2014/main" val="610273395"/>
                  </a:ext>
                </a:extLst>
              </a:tr>
              <a:tr h="160020">
                <a:tc>
                  <a:txBody>
                    <a:bodyPr/>
                    <a:lstStyle/>
                    <a:p>
                      <a:pPr algn="l" fontAlgn="ctr"/>
                      <a:r>
                        <a:rPr lang="ru-RU" sz="1400" b="1" u="none" strike="noStrike" dirty="0">
                          <a:effectLst/>
                        </a:rPr>
                        <a:t>15–64 </a:t>
                      </a:r>
                      <a:r>
                        <a:rPr lang="ru-RU" sz="1400" b="1" u="none" strike="noStrike" dirty="0" err="1">
                          <a:effectLst/>
                        </a:rPr>
                        <a:t>years</a:t>
                      </a:r>
                      <a:endParaRPr lang="ru-RU" sz="1400" b="1" i="0" u="none" strike="noStrike" dirty="0">
                        <a:solidFill>
                          <a:srgbClr val="000000"/>
                        </a:solidFill>
                        <a:effectLst/>
                        <a:latin typeface="Arial" panose="020B0604020202020204" pitchFamily="34" charset="0"/>
                      </a:endParaRPr>
                    </a:p>
                  </a:txBody>
                  <a:tcPr marL="3810" marR="3810" marT="30480" marB="30480" anchor="ctr"/>
                </a:tc>
                <a:tc>
                  <a:txBody>
                    <a:bodyPr/>
                    <a:lstStyle/>
                    <a:p>
                      <a:pPr algn="l" fontAlgn="ctr"/>
                      <a:r>
                        <a:rPr lang="ru-RU" sz="1400" b="1" u="none" strike="noStrike" dirty="0">
                          <a:effectLst/>
                        </a:rPr>
                        <a:t>70.33% </a:t>
                      </a:r>
                      <a:endParaRPr lang="ru-RU" sz="1400" b="1" i="0" u="none" strike="noStrike" dirty="0">
                        <a:solidFill>
                          <a:srgbClr val="000000"/>
                        </a:solidFill>
                        <a:effectLst/>
                        <a:latin typeface="Arial" panose="020B0604020202020204" pitchFamily="34" charset="0"/>
                      </a:endParaRPr>
                    </a:p>
                  </a:txBody>
                  <a:tcPr marL="3810" marR="3810" marT="30480" marB="30480" anchor="ctr"/>
                </a:tc>
                <a:extLst>
                  <a:ext uri="{0D108BD9-81ED-4DB2-BD59-A6C34878D82A}">
                    <a16:rowId xmlns:a16="http://schemas.microsoft.com/office/drawing/2014/main" val="3517739003"/>
                  </a:ext>
                </a:extLst>
              </a:tr>
              <a:tr h="163830">
                <a:tc>
                  <a:txBody>
                    <a:bodyPr/>
                    <a:lstStyle/>
                    <a:p>
                      <a:pPr algn="l" fontAlgn="ctr"/>
                      <a:r>
                        <a:rPr lang="ru-RU" sz="1400" b="1" u="none" strike="noStrike" dirty="0">
                          <a:effectLst/>
                        </a:rPr>
                        <a:t>65 </a:t>
                      </a:r>
                      <a:r>
                        <a:rPr lang="ru-RU" sz="1400" b="1" u="none" strike="noStrike" dirty="0" err="1">
                          <a:effectLst/>
                        </a:rPr>
                        <a:t>and</a:t>
                      </a:r>
                      <a:r>
                        <a:rPr lang="ru-RU" sz="1400" b="1" u="none" strike="noStrike" dirty="0">
                          <a:effectLst/>
                        </a:rPr>
                        <a:t> </a:t>
                      </a:r>
                      <a:r>
                        <a:rPr lang="ru-RU" sz="1400" b="1" u="none" strike="noStrike" dirty="0" err="1">
                          <a:effectLst/>
                        </a:rPr>
                        <a:t>over</a:t>
                      </a:r>
                      <a:endParaRPr lang="ru-RU" sz="1400" b="1" i="0" u="none" strike="noStrike" dirty="0">
                        <a:solidFill>
                          <a:srgbClr val="000000"/>
                        </a:solidFill>
                        <a:effectLst/>
                        <a:latin typeface="Arial" panose="020B0604020202020204" pitchFamily="34" charset="0"/>
                      </a:endParaRPr>
                    </a:p>
                  </a:txBody>
                  <a:tcPr marL="3810" marR="3810" marT="30480" marB="30480" anchor="ctr"/>
                </a:tc>
                <a:tc>
                  <a:txBody>
                    <a:bodyPr/>
                    <a:lstStyle/>
                    <a:p>
                      <a:pPr algn="l" fontAlgn="ctr"/>
                      <a:r>
                        <a:rPr lang="ru-RU" sz="1400" b="1" u="none" strike="noStrike" dirty="0">
                          <a:effectLst/>
                        </a:rPr>
                        <a:t>6.12% </a:t>
                      </a:r>
                      <a:endParaRPr lang="ru-RU" sz="1400" b="1" i="0" u="none" strike="noStrike" dirty="0">
                        <a:solidFill>
                          <a:srgbClr val="000000"/>
                        </a:solidFill>
                        <a:effectLst/>
                        <a:latin typeface="Arial" panose="020B0604020202020204" pitchFamily="34" charset="0"/>
                      </a:endParaRPr>
                    </a:p>
                  </a:txBody>
                  <a:tcPr marL="3810" marR="3810" marT="30480" marB="30480" anchor="ctr"/>
                </a:tc>
                <a:extLst>
                  <a:ext uri="{0D108BD9-81ED-4DB2-BD59-A6C34878D82A}">
                    <a16:rowId xmlns:a16="http://schemas.microsoft.com/office/drawing/2014/main" val="3344940666"/>
                  </a:ext>
                </a:extLst>
              </a:tr>
            </a:tbl>
          </a:graphicData>
        </a:graphic>
      </p:graphicFrame>
    </p:spTree>
    <p:extLst>
      <p:ext uri="{BB962C8B-B14F-4D97-AF65-F5344CB8AC3E}">
        <p14:creationId xmlns:p14="http://schemas.microsoft.com/office/powerpoint/2010/main" val="1357888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CF704A8B-1AD2-493E-816B-E9C7E617C546}"/>
              </a:ext>
            </a:extLst>
          </p:cNvPr>
          <p:cNvGraphicFramePr>
            <a:graphicFrameLocks noGrp="1"/>
          </p:cNvGraphicFramePr>
          <p:nvPr>
            <p:extLst>
              <p:ext uri="{D42A27DB-BD31-4B8C-83A1-F6EECF244321}">
                <p14:modId xmlns:p14="http://schemas.microsoft.com/office/powerpoint/2010/main" val="2673527648"/>
              </p:ext>
            </p:extLst>
          </p:nvPr>
        </p:nvGraphicFramePr>
        <p:xfrm>
          <a:off x="4548" y="100524"/>
          <a:ext cx="9103957" cy="4959336"/>
        </p:xfrm>
        <a:graphic>
          <a:graphicData uri="http://schemas.openxmlformats.org/drawingml/2006/table">
            <a:tbl>
              <a:tblPr>
                <a:tableStyleId>{5C22544A-7EE6-4342-B048-85BDC9FD1C3A}</a:tableStyleId>
              </a:tblPr>
              <a:tblGrid>
                <a:gridCol w="401408">
                  <a:extLst>
                    <a:ext uri="{9D8B030D-6E8A-4147-A177-3AD203B41FA5}">
                      <a16:colId xmlns:a16="http://schemas.microsoft.com/office/drawing/2014/main" val="1923781737"/>
                    </a:ext>
                  </a:extLst>
                </a:gridCol>
                <a:gridCol w="947325">
                  <a:extLst>
                    <a:ext uri="{9D8B030D-6E8A-4147-A177-3AD203B41FA5}">
                      <a16:colId xmlns:a16="http://schemas.microsoft.com/office/drawing/2014/main" val="2344743717"/>
                    </a:ext>
                  </a:extLst>
                </a:gridCol>
                <a:gridCol w="963381">
                  <a:extLst>
                    <a:ext uri="{9D8B030D-6E8A-4147-A177-3AD203B41FA5}">
                      <a16:colId xmlns:a16="http://schemas.microsoft.com/office/drawing/2014/main" val="531948404"/>
                    </a:ext>
                  </a:extLst>
                </a:gridCol>
                <a:gridCol w="738593">
                  <a:extLst>
                    <a:ext uri="{9D8B030D-6E8A-4147-A177-3AD203B41FA5}">
                      <a16:colId xmlns:a16="http://schemas.microsoft.com/office/drawing/2014/main" val="3718085895"/>
                    </a:ext>
                  </a:extLst>
                </a:gridCol>
                <a:gridCol w="738593">
                  <a:extLst>
                    <a:ext uri="{9D8B030D-6E8A-4147-A177-3AD203B41FA5}">
                      <a16:colId xmlns:a16="http://schemas.microsoft.com/office/drawing/2014/main" val="2145064125"/>
                    </a:ext>
                  </a:extLst>
                </a:gridCol>
                <a:gridCol w="738593">
                  <a:extLst>
                    <a:ext uri="{9D8B030D-6E8A-4147-A177-3AD203B41FA5}">
                      <a16:colId xmlns:a16="http://schemas.microsoft.com/office/drawing/2014/main" val="2877990279"/>
                    </a:ext>
                  </a:extLst>
                </a:gridCol>
                <a:gridCol w="322380">
                  <a:extLst>
                    <a:ext uri="{9D8B030D-6E8A-4147-A177-3AD203B41FA5}">
                      <a16:colId xmlns:a16="http://schemas.microsoft.com/office/drawing/2014/main" val="4216841835"/>
                    </a:ext>
                  </a:extLst>
                </a:gridCol>
                <a:gridCol w="416212">
                  <a:extLst>
                    <a:ext uri="{9D8B030D-6E8A-4147-A177-3AD203B41FA5}">
                      <a16:colId xmlns:a16="http://schemas.microsoft.com/office/drawing/2014/main" val="1971997545"/>
                    </a:ext>
                  </a:extLst>
                </a:gridCol>
                <a:gridCol w="738593">
                  <a:extLst>
                    <a:ext uri="{9D8B030D-6E8A-4147-A177-3AD203B41FA5}">
                      <a16:colId xmlns:a16="http://schemas.microsoft.com/office/drawing/2014/main" val="1385330517"/>
                    </a:ext>
                  </a:extLst>
                </a:gridCol>
                <a:gridCol w="883100">
                  <a:extLst>
                    <a:ext uri="{9D8B030D-6E8A-4147-A177-3AD203B41FA5}">
                      <a16:colId xmlns:a16="http://schemas.microsoft.com/office/drawing/2014/main" val="2539274250"/>
                    </a:ext>
                  </a:extLst>
                </a:gridCol>
                <a:gridCol w="738593">
                  <a:extLst>
                    <a:ext uri="{9D8B030D-6E8A-4147-A177-3AD203B41FA5}">
                      <a16:colId xmlns:a16="http://schemas.microsoft.com/office/drawing/2014/main" val="4237945397"/>
                    </a:ext>
                  </a:extLst>
                </a:gridCol>
                <a:gridCol w="738593">
                  <a:extLst>
                    <a:ext uri="{9D8B030D-6E8A-4147-A177-3AD203B41FA5}">
                      <a16:colId xmlns:a16="http://schemas.microsoft.com/office/drawing/2014/main" val="2221698590"/>
                    </a:ext>
                  </a:extLst>
                </a:gridCol>
                <a:gridCol w="738593">
                  <a:extLst>
                    <a:ext uri="{9D8B030D-6E8A-4147-A177-3AD203B41FA5}">
                      <a16:colId xmlns:a16="http://schemas.microsoft.com/office/drawing/2014/main" val="3552766988"/>
                    </a:ext>
                  </a:extLst>
                </a:gridCol>
              </a:tblGrid>
              <a:tr h="253464">
                <a:tc>
                  <a:txBody>
                    <a:bodyPr/>
                    <a:lstStyle/>
                    <a:p>
                      <a:pPr algn="ctr" fontAlgn="ctr"/>
                      <a:r>
                        <a:rPr lang="en-US" sz="1100" u="none" strike="noStrike" dirty="0">
                          <a:solidFill>
                            <a:srgbClr val="FF0000"/>
                          </a:solidFill>
                          <a:effectLst/>
                        </a:rPr>
                        <a:t>No.</a:t>
                      </a:r>
                      <a:endParaRPr lang="en-US" sz="1100" b="1" i="0" u="none" strike="noStrike" dirty="0">
                        <a:solidFill>
                          <a:srgbClr val="FF0000"/>
                        </a:solidFill>
                        <a:effectLst/>
                        <a:latin typeface="Times New Roman" panose="02020603050405020304" pitchFamily="18" charset="0"/>
                      </a:endParaRPr>
                    </a:p>
                  </a:txBody>
                  <a:tcPr marL="3492" marR="3492" marT="3492" marB="0" anchor="ctr"/>
                </a:tc>
                <a:tc>
                  <a:txBody>
                    <a:bodyPr/>
                    <a:lstStyle/>
                    <a:p>
                      <a:pPr algn="ctr" fontAlgn="ctr"/>
                      <a:r>
                        <a:rPr lang="en-US" sz="1100" b="1" u="none" strike="noStrike" dirty="0" err="1">
                          <a:solidFill>
                            <a:srgbClr val="0070C0"/>
                          </a:solidFill>
                          <a:effectLst/>
                        </a:rPr>
                        <a:t>Ehnic</a:t>
                      </a:r>
                      <a:r>
                        <a:rPr lang="en-US" sz="1100" b="1" u="none" strike="noStrike" dirty="0">
                          <a:solidFill>
                            <a:srgbClr val="0070C0"/>
                          </a:solidFill>
                          <a:effectLst/>
                        </a:rPr>
                        <a:t> group</a:t>
                      </a:r>
                      <a:endParaRPr lang="en-US" sz="1100" b="1" i="0" u="none" strike="noStrike" dirty="0">
                        <a:solidFill>
                          <a:srgbClr val="0070C0"/>
                        </a:solidFill>
                        <a:effectLst/>
                        <a:latin typeface="Times New Roman" panose="02020603050405020304" pitchFamily="18" charset="0"/>
                      </a:endParaRPr>
                    </a:p>
                  </a:txBody>
                  <a:tcPr marL="3492" marR="3492" marT="3492" marB="0" anchor="ctr"/>
                </a:tc>
                <a:tc>
                  <a:txBody>
                    <a:bodyPr/>
                    <a:lstStyle/>
                    <a:p>
                      <a:pPr algn="ctr" fontAlgn="ctr"/>
                      <a:r>
                        <a:rPr lang="en-US" sz="1100" b="1" u="none" strike="noStrike" dirty="0">
                          <a:solidFill>
                            <a:srgbClr val="0070C0"/>
                          </a:solidFill>
                          <a:effectLst/>
                        </a:rPr>
                        <a:t>Family</a:t>
                      </a:r>
                      <a:endParaRPr lang="en-US" sz="1100" b="1" i="0" u="none" strike="noStrike" dirty="0">
                        <a:solidFill>
                          <a:srgbClr val="0070C0"/>
                        </a:solidFill>
                        <a:effectLst/>
                        <a:latin typeface="Times New Roman" panose="02020603050405020304" pitchFamily="18" charset="0"/>
                      </a:endParaRPr>
                    </a:p>
                  </a:txBody>
                  <a:tcPr marL="3492" marR="3492" marT="3492" marB="0" anchor="ctr"/>
                </a:tc>
                <a:tc>
                  <a:txBody>
                    <a:bodyPr/>
                    <a:lstStyle/>
                    <a:p>
                      <a:pPr algn="ctr" fontAlgn="ctr"/>
                      <a:r>
                        <a:rPr lang="en-US" sz="1100" b="1" u="none" strike="noStrike">
                          <a:solidFill>
                            <a:srgbClr val="0070C0"/>
                          </a:solidFill>
                          <a:effectLst/>
                        </a:rPr>
                        <a:t>Literacy rate 2015</a:t>
                      </a:r>
                      <a:endParaRPr lang="en-US" sz="1100" b="1" i="0" u="none" strike="noStrike">
                        <a:solidFill>
                          <a:srgbClr val="0070C0"/>
                        </a:solidFill>
                        <a:effectLst/>
                        <a:latin typeface="Times New Roman" panose="02020603050405020304" pitchFamily="18" charset="0"/>
                      </a:endParaRPr>
                    </a:p>
                  </a:txBody>
                  <a:tcPr marL="3492" marR="3492" marT="3492" marB="0" anchor="ctr"/>
                </a:tc>
                <a:tc>
                  <a:txBody>
                    <a:bodyPr/>
                    <a:lstStyle/>
                    <a:p>
                      <a:pPr algn="ctr" fontAlgn="ctr"/>
                      <a:r>
                        <a:rPr lang="en-US" sz="1100" b="1" u="none" strike="noStrike">
                          <a:solidFill>
                            <a:srgbClr val="0070C0"/>
                          </a:solidFill>
                          <a:effectLst/>
                        </a:rPr>
                        <a:t>Census 2019</a:t>
                      </a:r>
                      <a:endParaRPr lang="en-US" sz="1100" b="1" i="0" u="none" strike="noStrike">
                        <a:solidFill>
                          <a:srgbClr val="0070C0"/>
                        </a:solidFill>
                        <a:effectLst/>
                        <a:latin typeface="Times New Roman" panose="02020603050405020304" pitchFamily="18" charset="0"/>
                      </a:endParaRPr>
                    </a:p>
                  </a:txBody>
                  <a:tcPr marL="3492" marR="3492" marT="3492" marB="0" anchor="ctr"/>
                </a:tc>
                <a:tc>
                  <a:txBody>
                    <a:bodyPr/>
                    <a:lstStyle/>
                    <a:p>
                      <a:pPr algn="ctr" fontAlgn="ctr"/>
                      <a:r>
                        <a:rPr lang="en-US" sz="1100" b="1" u="none" strike="noStrike" dirty="0">
                          <a:solidFill>
                            <a:srgbClr val="0070C0"/>
                          </a:solidFill>
                          <a:effectLst/>
                        </a:rPr>
                        <a:t>Census 2009</a:t>
                      </a:r>
                      <a:endParaRPr lang="en-US" sz="1100" b="1" i="0" u="none" strike="noStrike" dirty="0">
                        <a:solidFill>
                          <a:srgbClr val="0070C0"/>
                        </a:solidFill>
                        <a:effectLst/>
                        <a:latin typeface="Times New Roman" panose="02020603050405020304" pitchFamily="18" charset="0"/>
                      </a:endParaRPr>
                    </a:p>
                  </a:txBody>
                  <a:tcPr marL="3492" marR="3492" marT="3492" marB="0" anchor="ctr"/>
                </a:tc>
                <a:tc>
                  <a:txBody>
                    <a:bodyPr/>
                    <a:lstStyle/>
                    <a:p>
                      <a:pPr algn="ctr" fontAlgn="ctr"/>
                      <a:r>
                        <a:rPr lang="ru-RU" sz="1100" u="none" strike="noStrike">
                          <a:effectLst/>
                        </a:rPr>
                        <a:t> </a:t>
                      </a:r>
                      <a:endParaRPr lang="ru-RU" sz="1100" b="1" i="0" u="none" strike="noStrike">
                        <a:solidFill>
                          <a:srgbClr val="000000"/>
                        </a:solidFill>
                        <a:effectLst/>
                        <a:latin typeface="Times New Roman" panose="02020603050405020304" pitchFamily="18" charset="0"/>
                      </a:endParaRPr>
                    </a:p>
                  </a:txBody>
                  <a:tcPr marL="3492" marR="3492" marT="3492" marB="0" anchor="ctr"/>
                </a:tc>
                <a:tc>
                  <a:txBody>
                    <a:bodyPr/>
                    <a:lstStyle/>
                    <a:p>
                      <a:pPr algn="ctr" fontAlgn="ctr"/>
                      <a:r>
                        <a:rPr lang="en-US" sz="1100" u="none" strike="noStrike" dirty="0">
                          <a:solidFill>
                            <a:srgbClr val="FF0000"/>
                          </a:solidFill>
                          <a:effectLst/>
                        </a:rPr>
                        <a:t>No.</a:t>
                      </a:r>
                      <a:endParaRPr lang="en-US" sz="1100" b="1" i="0" u="none" strike="noStrike" dirty="0">
                        <a:solidFill>
                          <a:srgbClr val="FF0000"/>
                        </a:solidFill>
                        <a:effectLst/>
                        <a:latin typeface="Times New Roman" panose="02020603050405020304" pitchFamily="18" charset="0"/>
                      </a:endParaRPr>
                    </a:p>
                  </a:txBody>
                  <a:tcPr marL="3492" marR="3492" marT="3492" marB="0" anchor="ctr"/>
                </a:tc>
                <a:tc>
                  <a:txBody>
                    <a:bodyPr/>
                    <a:lstStyle/>
                    <a:p>
                      <a:pPr algn="ctr" fontAlgn="ctr"/>
                      <a:r>
                        <a:rPr lang="en-US" sz="1100" b="1" u="none" strike="noStrike" dirty="0" err="1">
                          <a:solidFill>
                            <a:srgbClr val="0070C0"/>
                          </a:solidFill>
                          <a:effectLst/>
                        </a:rPr>
                        <a:t>Ehnic</a:t>
                      </a:r>
                      <a:r>
                        <a:rPr lang="en-US" sz="1100" b="1" u="none" strike="noStrike" dirty="0">
                          <a:solidFill>
                            <a:srgbClr val="0070C0"/>
                          </a:solidFill>
                          <a:effectLst/>
                        </a:rPr>
                        <a:t> group</a:t>
                      </a:r>
                      <a:endParaRPr lang="en-US" sz="1100" b="1" i="0" u="none" strike="noStrike" dirty="0">
                        <a:solidFill>
                          <a:srgbClr val="0070C0"/>
                        </a:solidFill>
                        <a:effectLst/>
                        <a:latin typeface="Times New Roman" panose="02020603050405020304" pitchFamily="18" charset="0"/>
                      </a:endParaRPr>
                    </a:p>
                  </a:txBody>
                  <a:tcPr marL="3492" marR="3492" marT="3492" marB="0" anchor="ctr"/>
                </a:tc>
                <a:tc>
                  <a:txBody>
                    <a:bodyPr/>
                    <a:lstStyle/>
                    <a:p>
                      <a:pPr algn="ctr" fontAlgn="ctr"/>
                      <a:r>
                        <a:rPr lang="en-US" sz="1100" b="1" u="none" strike="noStrike">
                          <a:solidFill>
                            <a:srgbClr val="0070C0"/>
                          </a:solidFill>
                          <a:effectLst/>
                        </a:rPr>
                        <a:t>Family</a:t>
                      </a:r>
                      <a:endParaRPr lang="en-US" sz="1100" b="1" i="0" u="none" strike="noStrike">
                        <a:solidFill>
                          <a:srgbClr val="0070C0"/>
                        </a:solidFill>
                        <a:effectLst/>
                        <a:latin typeface="Times New Roman" panose="02020603050405020304" pitchFamily="18" charset="0"/>
                      </a:endParaRPr>
                    </a:p>
                  </a:txBody>
                  <a:tcPr marL="3492" marR="3492" marT="3492" marB="0" anchor="ctr"/>
                </a:tc>
                <a:tc>
                  <a:txBody>
                    <a:bodyPr/>
                    <a:lstStyle/>
                    <a:p>
                      <a:pPr algn="ctr" fontAlgn="ctr"/>
                      <a:r>
                        <a:rPr lang="en-US" sz="1100" b="1" u="none" strike="noStrike">
                          <a:solidFill>
                            <a:srgbClr val="0070C0"/>
                          </a:solidFill>
                          <a:effectLst/>
                        </a:rPr>
                        <a:t>Literacy rate 2015</a:t>
                      </a:r>
                      <a:endParaRPr lang="en-US" sz="1100" b="1" i="0" u="none" strike="noStrike">
                        <a:solidFill>
                          <a:srgbClr val="0070C0"/>
                        </a:solidFill>
                        <a:effectLst/>
                        <a:latin typeface="Times New Roman" panose="02020603050405020304" pitchFamily="18" charset="0"/>
                      </a:endParaRPr>
                    </a:p>
                  </a:txBody>
                  <a:tcPr marL="3492" marR="3492" marT="3492" marB="0" anchor="ctr"/>
                </a:tc>
                <a:tc>
                  <a:txBody>
                    <a:bodyPr/>
                    <a:lstStyle/>
                    <a:p>
                      <a:pPr algn="ctr" fontAlgn="ctr"/>
                      <a:r>
                        <a:rPr lang="en-US" sz="1100" b="1" u="none" strike="noStrike">
                          <a:solidFill>
                            <a:srgbClr val="0070C0"/>
                          </a:solidFill>
                          <a:effectLst/>
                        </a:rPr>
                        <a:t>Census 2019</a:t>
                      </a:r>
                      <a:endParaRPr lang="en-US" sz="1100" b="1" i="0" u="none" strike="noStrike">
                        <a:solidFill>
                          <a:srgbClr val="0070C0"/>
                        </a:solidFill>
                        <a:effectLst/>
                        <a:latin typeface="Times New Roman" panose="02020603050405020304" pitchFamily="18" charset="0"/>
                      </a:endParaRPr>
                    </a:p>
                  </a:txBody>
                  <a:tcPr marL="3492" marR="3492" marT="3492" marB="0" anchor="ctr"/>
                </a:tc>
                <a:tc>
                  <a:txBody>
                    <a:bodyPr/>
                    <a:lstStyle/>
                    <a:p>
                      <a:pPr algn="ctr" fontAlgn="ctr"/>
                      <a:r>
                        <a:rPr lang="en-US" sz="1100" b="1" u="none" strike="noStrike" dirty="0">
                          <a:solidFill>
                            <a:srgbClr val="0070C0"/>
                          </a:solidFill>
                          <a:effectLst/>
                        </a:rPr>
                        <a:t>Census 2009</a:t>
                      </a:r>
                      <a:endParaRPr lang="en-US" sz="1100" b="1" i="0" u="none" strike="noStrike" dirty="0">
                        <a:solidFill>
                          <a:srgbClr val="0070C0"/>
                        </a:solidFill>
                        <a:effectLst/>
                        <a:latin typeface="Times New Roman" panose="02020603050405020304" pitchFamily="18" charset="0"/>
                      </a:endParaRPr>
                    </a:p>
                  </a:txBody>
                  <a:tcPr marL="3492" marR="3492" marT="3492" marB="0" anchor="ctr"/>
                </a:tc>
                <a:extLst>
                  <a:ext uri="{0D108BD9-81ED-4DB2-BD59-A6C34878D82A}">
                    <a16:rowId xmlns:a16="http://schemas.microsoft.com/office/drawing/2014/main" val="754479582"/>
                  </a:ext>
                </a:extLst>
              </a:tr>
              <a:tr h="146674">
                <a:tc>
                  <a:txBody>
                    <a:bodyPr/>
                    <a:lstStyle/>
                    <a:p>
                      <a:pPr algn="ctr" rtl="0" fontAlgn="ctr"/>
                      <a:r>
                        <a:rPr lang="ru-RU" sz="1100" u="none" strike="noStrike" dirty="0">
                          <a:solidFill>
                            <a:srgbClr val="FF0000"/>
                          </a:solidFill>
                          <a:effectLst/>
                        </a:rPr>
                        <a:t>1</a:t>
                      </a:r>
                      <a:endParaRPr lang="ru-RU" sz="1100" b="0" i="0" u="none" strike="noStrike" dirty="0">
                        <a:solidFill>
                          <a:srgbClr val="FF0000"/>
                        </a:solidFill>
                        <a:effectLst/>
                        <a:latin typeface="Times New Roman" panose="02020603050405020304" pitchFamily="18" charset="0"/>
                      </a:endParaRPr>
                    </a:p>
                  </a:txBody>
                  <a:tcPr marL="3492" marR="3492" marT="3492" marB="0" anchor="ctr"/>
                </a:tc>
                <a:tc>
                  <a:txBody>
                    <a:bodyPr/>
                    <a:lstStyle/>
                    <a:p>
                      <a:pPr algn="l" fontAlgn="ctr"/>
                      <a:r>
                        <a:rPr lang="en-US" sz="1100" u="none" strike="noStrike" dirty="0">
                          <a:effectLst/>
                        </a:rPr>
                        <a:t>La Hu</a:t>
                      </a:r>
                      <a:endParaRPr lang="en-US" sz="1100" b="0" i="0" u="none" strike="noStrike" dirty="0">
                        <a:solidFill>
                          <a:srgbClr val="000000"/>
                        </a:solidFill>
                        <a:effectLst/>
                        <a:latin typeface="Times New Roman" panose="02020603050405020304" pitchFamily="18" charset="0"/>
                      </a:endParaRPr>
                    </a:p>
                  </a:txBody>
                  <a:tcPr marL="3492" marR="3492" marT="3492" marB="0" anchor="ctr"/>
                </a:tc>
                <a:tc>
                  <a:txBody>
                    <a:bodyPr/>
                    <a:lstStyle/>
                    <a:p>
                      <a:pPr algn="l" fontAlgn="ctr"/>
                      <a:r>
                        <a:rPr lang="en-US" sz="1100" i="1" u="none" strike="noStrike" dirty="0">
                          <a:effectLst/>
                        </a:rPr>
                        <a:t>Tibeto-Burman</a:t>
                      </a:r>
                      <a:endParaRPr lang="en-US" sz="1100" b="0" i="1" u="none" strike="noStrike" dirty="0">
                        <a:solidFill>
                          <a:srgbClr val="000000"/>
                        </a:solidFill>
                        <a:effectLst/>
                        <a:latin typeface="Times New Roman" panose="02020603050405020304" pitchFamily="18" charset="0"/>
                      </a:endParaRPr>
                    </a:p>
                  </a:txBody>
                  <a:tcPr marL="3492" marR="3492" marT="3492" marB="0" anchor="ctr"/>
                </a:tc>
                <a:tc>
                  <a:txBody>
                    <a:bodyPr/>
                    <a:lstStyle/>
                    <a:p>
                      <a:pPr algn="ctr" fontAlgn="ctr"/>
                      <a:r>
                        <a:rPr lang="ru-RU" sz="1100" u="none" strike="noStrike" dirty="0">
                          <a:effectLst/>
                        </a:rPr>
                        <a:t>34.60%</a:t>
                      </a:r>
                      <a:endParaRPr lang="ru-RU" sz="1100" b="0" i="0" u="none" strike="noStrike" dirty="0">
                        <a:solidFill>
                          <a:srgbClr val="000000"/>
                        </a:solidFill>
                        <a:effectLst/>
                        <a:latin typeface="Times New Roman" panose="02020603050405020304" pitchFamily="18" charset="0"/>
                      </a:endParaRPr>
                    </a:p>
                  </a:txBody>
                  <a:tcPr marL="3492" marR="3492" marT="3492" marB="0" anchor="ctr"/>
                </a:tc>
                <a:tc>
                  <a:txBody>
                    <a:bodyPr/>
                    <a:lstStyle/>
                    <a:p>
                      <a:pPr algn="r" fontAlgn="ctr"/>
                      <a:r>
                        <a:rPr lang="ru-RU" sz="1100" u="none" strike="noStrike">
                          <a:effectLst/>
                        </a:rPr>
                        <a:t>12133</a:t>
                      </a:r>
                      <a:endParaRPr lang="ru-RU"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r" rtl="0" fontAlgn="ctr"/>
                      <a:r>
                        <a:rPr lang="ru-RU" sz="1100" u="none" strike="noStrike">
                          <a:effectLst/>
                        </a:rPr>
                        <a:t>9651</a:t>
                      </a:r>
                      <a:endParaRPr lang="ru-RU"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r" rtl="0" fontAlgn="ctr"/>
                      <a:r>
                        <a:rPr lang="ru-RU" sz="1100" u="none" strike="noStrike">
                          <a:effectLst/>
                        </a:rPr>
                        <a:t> </a:t>
                      </a:r>
                      <a:endParaRPr lang="ru-RU"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ctr" rtl="0" fontAlgn="ctr"/>
                      <a:r>
                        <a:rPr lang="ru-RU" sz="1100" u="none" strike="noStrike" dirty="0">
                          <a:solidFill>
                            <a:srgbClr val="FF0000"/>
                          </a:solidFill>
                          <a:effectLst/>
                        </a:rPr>
                        <a:t>28</a:t>
                      </a:r>
                      <a:endParaRPr lang="ru-RU" sz="1100" b="0" i="0" u="none" strike="noStrike" dirty="0">
                        <a:solidFill>
                          <a:srgbClr val="FF0000"/>
                        </a:solidFill>
                        <a:effectLst/>
                        <a:latin typeface="Times New Roman" panose="02020603050405020304" pitchFamily="18" charset="0"/>
                      </a:endParaRPr>
                    </a:p>
                  </a:txBody>
                  <a:tcPr marL="3492" marR="3492" marT="3492" marB="0" anchor="ctr"/>
                </a:tc>
                <a:tc>
                  <a:txBody>
                    <a:bodyPr/>
                    <a:lstStyle/>
                    <a:p>
                      <a:pPr algn="l" fontAlgn="ctr"/>
                      <a:r>
                        <a:rPr lang="en-US" sz="1100" u="none" strike="noStrike">
                          <a:effectLst/>
                        </a:rPr>
                        <a:t>Co Ho</a:t>
                      </a:r>
                      <a:endParaRPr lang="en-US"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l" fontAlgn="ctr"/>
                      <a:r>
                        <a:rPr lang="en-US" sz="1100" i="1" u="none" strike="noStrike" dirty="0">
                          <a:effectLst/>
                        </a:rPr>
                        <a:t>Austroasiatic</a:t>
                      </a:r>
                      <a:endParaRPr lang="en-US" sz="1100" b="0" i="1" u="none" strike="noStrike" dirty="0">
                        <a:solidFill>
                          <a:srgbClr val="000000"/>
                        </a:solidFill>
                        <a:effectLst/>
                        <a:latin typeface="Times New Roman" panose="02020603050405020304" pitchFamily="18" charset="0"/>
                      </a:endParaRPr>
                    </a:p>
                  </a:txBody>
                  <a:tcPr marL="3492" marR="3492" marT="3492" marB="0" anchor="ctr"/>
                </a:tc>
                <a:tc>
                  <a:txBody>
                    <a:bodyPr/>
                    <a:lstStyle/>
                    <a:p>
                      <a:pPr algn="ctr" fontAlgn="ctr"/>
                      <a:r>
                        <a:rPr lang="ru-RU" sz="1100" u="none" strike="noStrike">
                          <a:effectLst/>
                        </a:rPr>
                        <a:t>72.30%</a:t>
                      </a:r>
                      <a:endParaRPr lang="ru-RU"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r" fontAlgn="ctr"/>
                      <a:r>
                        <a:rPr lang="ru-RU" sz="1100" u="none" strike="noStrike">
                          <a:effectLst/>
                        </a:rPr>
                        <a:t>200800</a:t>
                      </a:r>
                      <a:endParaRPr lang="ru-RU"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r" rtl="0" fontAlgn="ctr"/>
                      <a:r>
                        <a:rPr lang="ru-RU" sz="1100" u="none" strike="noStrike">
                          <a:effectLst/>
                        </a:rPr>
                        <a:t>166112</a:t>
                      </a:r>
                      <a:endParaRPr lang="ru-RU" sz="1100" b="0" i="0" u="none" strike="noStrike">
                        <a:solidFill>
                          <a:srgbClr val="000000"/>
                        </a:solidFill>
                        <a:effectLst/>
                        <a:latin typeface="Times New Roman" panose="02020603050405020304" pitchFamily="18" charset="0"/>
                      </a:endParaRPr>
                    </a:p>
                  </a:txBody>
                  <a:tcPr marL="3492" marR="3492" marT="3492" marB="0" anchor="ctr"/>
                </a:tc>
                <a:extLst>
                  <a:ext uri="{0D108BD9-81ED-4DB2-BD59-A6C34878D82A}">
                    <a16:rowId xmlns:a16="http://schemas.microsoft.com/office/drawing/2014/main" val="3947553714"/>
                  </a:ext>
                </a:extLst>
              </a:tr>
              <a:tr h="146674">
                <a:tc>
                  <a:txBody>
                    <a:bodyPr/>
                    <a:lstStyle/>
                    <a:p>
                      <a:pPr algn="ctr" rtl="0" fontAlgn="ctr"/>
                      <a:r>
                        <a:rPr lang="ru-RU" sz="1100" u="none" strike="noStrike" dirty="0">
                          <a:solidFill>
                            <a:srgbClr val="FF0000"/>
                          </a:solidFill>
                          <a:effectLst/>
                        </a:rPr>
                        <a:t>2</a:t>
                      </a:r>
                      <a:endParaRPr lang="ru-RU" sz="1100" b="0" i="0" u="none" strike="noStrike" dirty="0">
                        <a:solidFill>
                          <a:srgbClr val="FF0000"/>
                        </a:solidFill>
                        <a:effectLst/>
                        <a:latin typeface="Times New Roman" panose="02020603050405020304" pitchFamily="18" charset="0"/>
                      </a:endParaRPr>
                    </a:p>
                  </a:txBody>
                  <a:tcPr marL="3492" marR="3492" marT="3492" marB="0" anchor="ctr"/>
                </a:tc>
                <a:tc>
                  <a:txBody>
                    <a:bodyPr/>
                    <a:lstStyle/>
                    <a:p>
                      <a:pPr algn="l" fontAlgn="ctr"/>
                      <a:r>
                        <a:rPr lang="en-US" sz="1100" u="none" strike="noStrike">
                          <a:effectLst/>
                        </a:rPr>
                        <a:t>Lu</a:t>
                      </a:r>
                      <a:endParaRPr lang="en-US"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l" fontAlgn="ctr"/>
                      <a:r>
                        <a:rPr lang="en-US" sz="1100" i="1" u="none" strike="noStrike" dirty="0">
                          <a:effectLst/>
                        </a:rPr>
                        <a:t>Tai-Kadai</a:t>
                      </a:r>
                      <a:endParaRPr lang="en-US" sz="1100" b="0" i="1" u="none" strike="noStrike" dirty="0">
                        <a:solidFill>
                          <a:srgbClr val="000000"/>
                        </a:solidFill>
                        <a:effectLst/>
                        <a:latin typeface="Times New Roman" panose="02020603050405020304" pitchFamily="18" charset="0"/>
                      </a:endParaRPr>
                    </a:p>
                  </a:txBody>
                  <a:tcPr marL="3492" marR="3492" marT="3492" marB="0" anchor="ctr"/>
                </a:tc>
                <a:tc>
                  <a:txBody>
                    <a:bodyPr/>
                    <a:lstStyle/>
                    <a:p>
                      <a:pPr algn="ctr" fontAlgn="ctr"/>
                      <a:r>
                        <a:rPr lang="ru-RU" sz="1100" u="none" strike="noStrike" dirty="0">
                          <a:effectLst/>
                        </a:rPr>
                        <a:t>42.80%</a:t>
                      </a:r>
                      <a:endParaRPr lang="ru-RU" sz="1100" b="0" i="0" u="none" strike="noStrike" dirty="0">
                        <a:solidFill>
                          <a:srgbClr val="000000"/>
                        </a:solidFill>
                        <a:effectLst/>
                        <a:latin typeface="Times New Roman" panose="02020603050405020304" pitchFamily="18" charset="0"/>
                      </a:endParaRPr>
                    </a:p>
                  </a:txBody>
                  <a:tcPr marL="3492" marR="3492" marT="3492" marB="0" anchor="ctr"/>
                </a:tc>
                <a:tc>
                  <a:txBody>
                    <a:bodyPr/>
                    <a:lstStyle/>
                    <a:p>
                      <a:pPr algn="r" fontAlgn="ctr"/>
                      <a:r>
                        <a:rPr lang="ru-RU" sz="1100" u="none" strike="noStrike">
                          <a:effectLst/>
                        </a:rPr>
                        <a:t>6757</a:t>
                      </a:r>
                      <a:endParaRPr lang="ru-RU"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r" rtl="0" fontAlgn="ctr"/>
                      <a:r>
                        <a:rPr lang="ru-RU" sz="1100" u="none" strike="noStrike">
                          <a:effectLst/>
                        </a:rPr>
                        <a:t>5601</a:t>
                      </a:r>
                      <a:endParaRPr lang="ru-RU"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r" rtl="0" fontAlgn="ctr"/>
                      <a:r>
                        <a:rPr lang="ru-RU" sz="1100" u="none" strike="noStrike">
                          <a:effectLst/>
                        </a:rPr>
                        <a:t> </a:t>
                      </a:r>
                      <a:endParaRPr lang="ru-RU"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ctr" rtl="0" fontAlgn="ctr"/>
                      <a:r>
                        <a:rPr lang="ru-RU" sz="1100" u="none" strike="noStrike" dirty="0">
                          <a:solidFill>
                            <a:srgbClr val="FF0000"/>
                          </a:solidFill>
                          <a:effectLst/>
                        </a:rPr>
                        <a:t>29</a:t>
                      </a:r>
                      <a:endParaRPr lang="ru-RU" sz="1100" b="0" i="0" u="none" strike="noStrike" dirty="0">
                        <a:solidFill>
                          <a:srgbClr val="FF0000"/>
                        </a:solidFill>
                        <a:effectLst/>
                        <a:latin typeface="Times New Roman" panose="02020603050405020304" pitchFamily="18" charset="0"/>
                      </a:endParaRPr>
                    </a:p>
                  </a:txBody>
                  <a:tcPr marL="3492" marR="3492" marT="3492" marB="0" anchor="ctr"/>
                </a:tc>
                <a:tc>
                  <a:txBody>
                    <a:bodyPr/>
                    <a:lstStyle/>
                    <a:p>
                      <a:pPr algn="l" fontAlgn="ctr"/>
                      <a:r>
                        <a:rPr lang="en-US" sz="1100" u="none" strike="noStrike">
                          <a:effectLst/>
                        </a:rPr>
                        <a:t>E De</a:t>
                      </a:r>
                      <a:endParaRPr lang="en-US"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l" fontAlgn="ctr"/>
                      <a:r>
                        <a:rPr lang="en-US" sz="1100" i="1" u="none" strike="noStrike" dirty="0">
                          <a:effectLst/>
                        </a:rPr>
                        <a:t>Austronesian</a:t>
                      </a:r>
                      <a:endParaRPr lang="en-US" sz="1100" b="0" i="1" u="none" strike="noStrike" dirty="0">
                        <a:solidFill>
                          <a:srgbClr val="000000"/>
                        </a:solidFill>
                        <a:effectLst/>
                        <a:latin typeface="Times New Roman" panose="02020603050405020304" pitchFamily="18" charset="0"/>
                      </a:endParaRPr>
                    </a:p>
                  </a:txBody>
                  <a:tcPr marL="3492" marR="3492" marT="3492" marB="0" anchor="ctr"/>
                </a:tc>
                <a:tc>
                  <a:txBody>
                    <a:bodyPr/>
                    <a:lstStyle/>
                    <a:p>
                      <a:pPr algn="ctr" fontAlgn="ctr"/>
                      <a:r>
                        <a:rPr lang="ru-RU" sz="1100" u="none" strike="noStrike">
                          <a:effectLst/>
                        </a:rPr>
                        <a:t>72.40%</a:t>
                      </a:r>
                      <a:endParaRPr lang="ru-RU"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r" fontAlgn="ctr"/>
                      <a:r>
                        <a:rPr lang="ru-RU" sz="1100" u="none" strike="noStrike">
                          <a:effectLst/>
                        </a:rPr>
                        <a:t>398671</a:t>
                      </a:r>
                      <a:endParaRPr lang="ru-RU"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r" rtl="0" fontAlgn="ctr"/>
                      <a:r>
                        <a:rPr lang="ru-RU" sz="1100" u="none" strike="noStrike">
                          <a:effectLst/>
                        </a:rPr>
                        <a:t>331194</a:t>
                      </a:r>
                      <a:endParaRPr lang="ru-RU" sz="1100" b="0" i="0" u="none" strike="noStrike">
                        <a:solidFill>
                          <a:srgbClr val="000000"/>
                        </a:solidFill>
                        <a:effectLst/>
                        <a:latin typeface="Times New Roman" panose="02020603050405020304" pitchFamily="18" charset="0"/>
                      </a:endParaRPr>
                    </a:p>
                  </a:txBody>
                  <a:tcPr marL="3492" marR="3492" marT="3492" marB="0" anchor="ctr"/>
                </a:tc>
                <a:extLst>
                  <a:ext uri="{0D108BD9-81ED-4DB2-BD59-A6C34878D82A}">
                    <a16:rowId xmlns:a16="http://schemas.microsoft.com/office/drawing/2014/main" val="989939808"/>
                  </a:ext>
                </a:extLst>
              </a:tr>
              <a:tr h="146674">
                <a:tc>
                  <a:txBody>
                    <a:bodyPr/>
                    <a:lstStyle/>
                    <a:p>
                      <a:pPr algn="ctr" rtl="0" fontAlgn="ctr"/>
                      <a:r>
                        <a:rPr lang="ru-RU" sz="1100" u="none" strike="noStrike" dirty="0">
                          <a:solidFill>
                            <a:srgbClr val="FF0000"/>
                          </a:solidFill>
                          <a:effectLst/>
                        </a:rPr>
                        <a:t>3</a:t>
                      </a:r>
                      <a:endParaRPr lang="ru-RU" sz="1100" b="0" i="0" u="none" strike="noStrike" dirty="0">
                        <a:solidFill>
                          <a:srgbClr val="FF0000"/>
                        </a:solidFill>
                        <a:effectLst/>
                        <a:latin typeface="Times New Roman" panose="02020603050405020304" pitchFamily="18" charset="0"/>
                      </a:endParaRPr>
                    </a:p>
                  </a:txBody>
                  <a:tcPr marL="3492" marR="3492" marT="3492" marB="0" anchor="ctr"/>
                </a:tc>
                <a:tc>
                  <a:txBody>
                    <a:bodyPr/>
                    <a:lstStyle/>
                    <a:p>
                      <a:pPr algn="l" fontAlgn="ctr"/>
                      <a:r>
                        <a:rPr lang="en-US" sz="1100" u="none" strike="noStrike" dirty="0" err="1">
                          <a:effectLst/>
                        </a:rPr>
                        <a:t>Mang</a:t>
                      </a:r>
                      <a:endParaRPr lang="en-US" sz="1100" b="0" i="0" u="none" strike="noStrike" dirty="0">
                        <a:solidFill>
                          <a:srgbClr val="000000"/>
                        </a:solidFill>
                        <a:effectLst/>
                        <a:latin typeface="Times New Roman" panose="02020603050405020304" pitchFamily="18" charset="0"/>
                      </a:endParaRPr>
                    </a:p>
                  </a:txBody>
                  <a:tcPr marL="3492" marR="3492" marT="3492" marB="0" anchor="ctr"/>
                </a:tc>
                <a:tc>
                  <a:txBody>
                    <a:bodyPr/>
                    <a:lstStyle/>
                    <a:p>
                      <a:pPr algn="l" fontAlgn="ctr"/>
                      <a:r>
                        <a:rPr lang="en-US" sz="1100" i="1" u="none" strike="noStrike" dirty="0">
                          <a:effectLst/>
                        </a:rPr>
                        <a:t>Austroasiatic</a:t>
                      </a:r>
                      <a:endParaRPr lang="en-US" sz="1100" b="0" i="1" u="none" strike="noStrike" dirty="0">
                        <a:solidFill>
                          <a:srgbClr val="000000"/>
                        </a:solidFill>
                        <a:effectLst/>
                        <a:latin typeface="Times New Roman" panose="02020603050405020304" pitchFamily="18" charset="0"/>
                      </a:endParaRPr>
                    </a:p>
                  </a:txBody>
                  <a:tcPr marL="3492" marR="3492" marT="3492" marB="0" anchor="ctr"/>
                </a:tc>
                <a:tc>
                  <a:txBody>
                    <a:bodyPr/>
                    <a:lstStyle/>
                    <a:p>
                      <a:pPr algn="ctr" fontAlgn="ctr"/>
                      <a:r>
                        <a:rPr lang="ru-RU" sz="1100" u="none" strike="noStrike" dirty="0">
                          <a:effectLst/>
                        </a:rPr>
                        <a:t>43.80%</a:t>
                      </a:r>
                      <a:endParaRPr lang="ru-RU" sz="1100" b="0" i="0" u="none" strike="noStrike" dirty="0">
                        <a:solidFill>
                          <a:srgbClr val="000000"/>
                        </a:solidFill>
                        <a:effectLst/>
                        <a:latin typeface="Times New Roman" panose="02020603050405020304" pitchFamily="18" charset="0"/>
                      </a:endParaRPr>
                    </a:p>
                  </a:txBody>
                  <a:tcPr marL="3492" marR="3492" marT="3492" marB="0" anchor="ctr"/>
                </a:tc>
                <a:tc>
                  <a:txBody>
                    <a:bodyPr/>
                    <a:lstStyle/>
                    <a:p>
                      <a:pPr algn="r" fontAlgn="ctr"/>
                      <a:r>
                        <a:rPr lang="ru-RU" sz="1100" u="none" strike="noStrike">
                          <a:effectLst/>
                        </a:rPr>
                        <a:t>4650</a:t>
                      </a:r>
                      <a:endParaRPr lang="ru-RU"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r" rtl="0" fontAlgn="ctr"/>
                      <a:r>
                        <a:rPr lang="ru-RU" sz="1100" u="none" strike="noStrike">
                          <a:effectLst/>
                        </a:rPr>
                        <a:t>3700</a:t>
                      </a:r>
                      <a:endParaRPr lang="ru-RU"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r" rtl="0" fontAlgn="ctr"/>
                      <a:r>
                        <a:rPr lang="ru-RU" sz="1100" u="none" strike="noStrike">
                          <a:effectLst/>
                        </a:rPr>
                        <a:t> </a:t>
                      </a:r>
                      <a:endParaRPr lang="ru-RU"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ctr" rtl="0" fontAlgn="ctr"/>
                      <a:r>
                        <a:rPr lang="ru-RU" sz="1100" u="none" strike="noStrike" dirty="0">
                          <a:solidFill>
                            <a:srgbClr val="FF0000"/>
                          </a:solidFill>
                          <a:effectLst/>
                        </a:rPr>
                        <a:t>30</a:t>
                      </a:r>
                      <a:endParaRPr lang="ru-RU" sz="1100" b="0" i="0" u="none" strike="noStrike" dirty="0">
                        <a:solidFill>
                          <a:srgbClr val="FF0000"/>
                        </a:solidFill>
                        <a:effectLst/>
                        <a:latin typeface="Times New Roman" panose="02020603050405020304" pitchFamily="18" charset="0"/>
                      </a:endParaRPr>
                    </a:p>
                  </a:txBody>
                  <a:tcPr marL="3492" marR="3492" marT="3492" marB="0" anchor="ctr"/>
                </a:tc>
                <a:tc>
                  <a:txBody>
                    <a:bodyPr/>
                    <a:lstStyle/>
                    <a:p>
                      <a:pPr algn="l" fontAlgn="ctr"/>
                      <a:r>
                        <a:rPr lang="en-US" sz="1100" u="none" strike="noStrike">
                          <a:effectLst/>
                        </a:rPr>
                        <a:t>Pa Then</a:t>
                      </a:r>
                      <a:endParaRPr lang="en-US"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l" fontAlgn="ctr"/>
                      <a:r>
                        <a:rPr lang="en-US" sz="1100" i="1" u="none" strike="noStrike" dirty="0">
                          <a:effectLst/>
                        </a:rPr>
                        <a:t>Hmong-Mien</a:t>
                      </a:r>
                      <a:endParaRPr lang="en-US" sz="1100" b="0" i="1" u="none" strike="noStrike" dirty="0">
                        <a:solidFill>
                          <a:srgbClr val="000000"/>
                        </a:solidFill>
                        <a:effectLst/>
                        <a:latin typeface="Times New Roman" panose="02020603050405020304" pitchFamily="18" charset="0"/>
                      </a:endParaRPr>
                    </a:p>
                  </a:txBody>
                  <a:tcPr marL="3492" marR="3492" marT="3492" marB="0" anchor="ctr"/>
                </a:tc>
                <a:tc>
                  <a:txBody>
                    <a:bodyPr/>
                    <a:lstStyle/>
                    <a:p>
                      <a:pPr algn="ctr" fontAlgn="ctr"/>
                      <a:r>
                        <a:rPr lang="ru-RU" sz="1100" u="none" strike="noStrike">
                          <a:effectLst/>
                        </a:rPr>
                        <a:t>72.60%</a:t>
                      </a:r>
                      <a:endParaRPr lang="ru-RU"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r" fontAlgn="ctr"/>
                      <a:r>
                        <a:rPr lang="ru-RU" sz="1100" u="none" strike="noStrike">
                          <a:effectLst/>
                        </a:rPr>
                        <a:t>8248</a:t>
                      </a:r>
                      <a:endParaRPr lang="ru-RU"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r" rtl="0" fontAlgn="ctr"/>
                      <a:r>
                        <a:rPr lang="ru-RU" sz="1100" u="none" strike="noStrike">
                          <a:effectLst/>
                        </a:rPr>
                        <a:t>6811</a:t>
                      </a:r>
                      <a:endParaRPr lang="ru-RU" sz="1100" b="0" i="0" u="none" strike="noStrike">
                        <a:solidFill>
                          <a:srgbClr val="000000"/>
                        </a:solidFill>
                        <a:effectLst/>
                        <a:latin typeface="Times New Roman" panose="02020603050405020304" pitchFamily="18" charset="0"/>
                      </a:endParaRPr>
                    </a:p>
                  </a:txBody>
                  <a:tcPr marL="3492" marR="3492" marT="3492" marB="0" anchor="ctr"/>
                </a:tc>
                <a:extLst>
                  <a:ext uri="{0D108BD9-81ED-4DB2-BD59-A6C34878D82A}">
                    <a16:rowId xmlns:a16="http://schemas.microsoft.com/office/drawing/2014/main" val="1117941975"/>
                  </a:ext>
                </a:extLst>
              </a:tr>
              <a:tr h="146674">
                <a:tc>
                  <a:txBody>
                    <a:bodyPr/>
                    <a:lstStyle/>
                    <a:p>
                      <a:pPr algn="ctr" rtl="0" fontAlgn="ctr"/>
                      <a:r>
                        <a:rPr lang="ru-RU" sz="1100" u="none" strike="noStrike" dirty="0">
                          <a:solidFill>
                            <a:srgbClr val="FF0000"/>
                          </a:solidFill>
                          <a:effectLst/>
                        </a:rPr>
                        <a:t>4</a:t>
                      </a:r>
                      <a:endParaRPr lang="ru-RU" sz="1100" b="0" i="0" u="none" strike="noStrike" dirty="0">
                        <a:solidFill>
                          <a:srgbClr val="FF0000"/>
                        </a:solidFill>
                        <a:effectLst/>
                        <a:latin typeface="Times New Roman" panose="02020603050405020304" pitchFamily="18" charset="0"/>
                      </a:endParaRPr>
                    </a:p>
                  </a:txBody>
                  <a:tcPr marL="3492" marR="3492" marT="3492" marB="0" anchor="ctr"/>
                </a:tc>
                <a:tc>
                  <a:txBody>
                    <a:bodyPr/>
                    <a:lstStyle/>
                    <a:p>
                      <a:pPr algn="l" fontAlgn="ctr"/>
                      <a:r>
                        <a:rPr lang="en-US" sz="1100" u="none" strike="noStrike">
                          <a:effectLst/>
                        </a:rPr>
                        <a:t>Brau</a:t>
                      </a:r>
                      <a:endParaRPr lang="en-US"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l" fontAlgn="ctr"/>
                      <a:r>
                        <a:rPr lang="en-US" sz="1100" i="1" u="none" strike="noStrike" dirty="0">
                          <a:effectLst/>
                        </a:rPr>
                        <a:t>Austroasiatic</a:t>
                      </a:r>
                      <a:endParaRPr lang="en-US" sz="1100" b="0" i="1" u="none" strike="noStrike" dirty="0">
                        <a:solidFill>
                          <a:srgbClr val="000000"/>
                        </a:solidFill>
                        <a:effectLst/>
                        <a:latin typeface="Times New Roman" panose="02020603050405020304" pitchFamily="18" charset="0"/>
                      </a:endParaRPr>
                    </a:p>
                  </a:txBody>
                  <a:tcPr marL="3492" marR="3492" marT="3492" marB="0" anchor="ctr"/>
                </a:tc>
                <a:tc>
                  <a:txBody>
                    <a:bodyPr/>
                    <a:lstStyle/>
                    <a:p>
                      <a:pPr algn="ctr" fontAlgn="ctr"/>
                      <a:r>
                        <a:rPr lang="ru-RU" sz="1100" u="none" strike="noStrike" dirty="0">
                          <a:effectLst/>
                        </a:rPr>
                        <a:t>48.20%</a:t>
                      </a:r>
                      <a:endParaRPr lang="ru-RU" sz="1100" b="0" i="0" u="none" strike="noStrike" dirty="0">
                        <a:solidFill>
                          <a:srgbClr val="000000"/>
                        </a:solidFill>
                        <a:effectLst/>
                        <a:latin typeface="Times New Roman" panose="02020603050405020304" pitchFamily="18" charset="0"/>
                      </a:endParaRPr>
                    </a:p>
                  </a:txBody>
                  <a:tcPr marL="3492" marR="3492" marT="3492" marB="0" anchor="ctr"/>
                </a:tc>
                <a:tc>
                  <a:txBody>
                    <a:bodyPr/>
                    <a:lstStyle/>
                    <a:p>
                      <a:pPr algn="r" fontAlgn="ctr"/>
                      <a:r>
                        <a:rPr lang="ru-RU" sz="1100" u="none" strike="noStrike">
                          <a:effectLst/>
                        </a:rPr>
                        <a:t>525</a:t>
                      </a:r>
                      <a:endParaRPr lang="ru-RU"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r" rtl="0" fontAlgn="ctr"/>
                      <a:r>
                        <a:rPr lang="ru-RU" sz="1100" u="none" strike="noStrike">
                          <a:effectLst/>
                        </a:rPr>
                        <a:t>397</a:t>
                      </a:r>
                      <a:endParaRPr lang="ru-RU"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r" rtl="0" fontAlgn="ctr"/>
                      <a:r>
                        <a:rPr lang="ru-RU" sz="1100" u="none" strike="noStrike">
                          <a:effectLst/>
                        </a:rPr>
                        <a:t> </a:t>
                      </a:r>
                      <a:endParaRPr lang="ru-RU"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ctr" rtl="0" fontAlgn="ctr"/>
                      <a:r>
                        <a:rPr lang="ru-RU" sz="1100" u="none" strike="noStrike" dirty="0">
                          <a:solidFill>
                            <a:srgbClr val="FF0000"/>
                          </a:solidFill>
                          <a:effectLst/>
                        </a:rPr>
                        <a:t>31</a:t>
                      </a:r>
                      <a:endParaRPr lang="ru-RU" sz="1100" b="0" i="0" u="none" strike="noStrike" dirty="0">
                        <a:solidFill>
                          <a:srgbClr val="FF0000"/>
                        </a:solidFill>
                        <a:effectLst/>
                        <a:latin typeface="Times New Roman" panose="02020603050405020304" pitchFamily="18" charset="0"/>
                      </a:endParaRPr>
                    </a:p>
                  </a:txBody>
                  <a:tcPr marL="3492" marR="3492" marT="3492" marB="0" anchor="ctr"/>
                </a:tc>
                <a:tc>
                  <a:txBody>
                    <a:bodyPr/>
                    <a:lstStyle/>
                    <a:p>
                      <a:pPr algn="l" fontAlgn="ctr"/>
                      <a:r>
                        <a:rPr lang="en-US" sz="1100" u="none" strike="noStrike">
                          <a:effectLst/>
                        </a:rPr>
                        <a:t>Xo Ðang</a:t>
                      </a:r>
                      <a:endParaRPr lang="en-US"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l" fontAlgn="ctr"/>
                      <a:r>
                        <a:rPr lang="en-US" sz="1100" i="1" u="none" strike="noStrike" dirty="0">
                          <a:effectLst/>
                        </a:rPr>
                        <a:t>Austroasiatic</a:t>
                      </a:r>
                      <a:endParaRPr lang="en-US" sz="1100" b="0" i="1" u="none" strike="noStrike" dirty="0">
                        <a:solidFill>
                          <a:srgbClr val="000000"/>
                        </a:solidFill>
                        <a:effectLst/>
                        <a:latin typeface="Times New Roman" panose="02020603050405020304" pitchFamily="18" charset="0"/>
                      </a:endParaRPr>
                    </a:p>
                  </a:txBody>
                  <a:tcPr marL="3492" marR="3492" marT="3492" marB="0" anchor="ctr"/>
                </a:tc>
                <a:tc>
                  <a:txBody>
                    <a:bodyPr/>
                    <a:lstStyle/>
                    <a:p>
                      <a:pPr algn="ctr" fontAlgn="ctr"/>
                      <a:r>
                        <a:rPr lang="ru-RU" sz="1100" u="none" strike="noStrike">
                          <a:effectLst/>
                        </a:rPr>
                        <a:t>72.70%</a:t>
                      </a:r>
                      <a:endParaRPr lang="ru-RU"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r" fontAlgn="ctr"/>
                      <a:r>
                        <a:rPr lang="ru-RU" sz="1100" u="none" strike="noStrike">
                          <a:effectLst/>
                        </a:rPr>
                        <a:t>212277</a:t>
                      </a:r>
                      <a:endParaRPr lang="ru-RU"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r" rtl="0" fontAlgn="ctr"/>
                      <a:r>
                        <a:rPr lang="ru-RU" sz="1100" u="none" strike="noStrike">
                          <a:effectLst/>
                        </a:rPr>
                        <a:t>169501</a:t>
                      </a:r>
                      <a:endParaRPr lang="ru-RU" sz="1100" b="0" i="0" u="none" strike="noStrike">
                        <a:solidFill>
                          <a:srgbClr val="000000"/>
                        </a:solidFill>
                        <a:effectLst/>
                        <a:latin typeface="Times New Roman" panose="02020603050405020304" pitchFamily="18" charset="0"/>
                      </a:endParaRPr>
                    </a:p>
                  </a:txBody>
                  <a:tcPr marL="3492" marR="3492" marT="3492" marB="0" anchor="ctr"/>
                </a:tc>
                <a:extLst>
                  <a:ext uri="{0D108BD9-81ED-4DB2-BD59-A6C34878D82A}">
                    <a16:rowId xmlns:a16="http://schemas.microsoft.com/office/drawing/2014/main" val="3998561474"/>
                  </a:ext>
                </a:extLst>
              </a:tr>
              <a:tr h="146674">
                <a:tc>
                  <a:txBody>
                    <a:bodyPr/>
                    <a:lstStyle/>
                    <a:p>
                      <a:pPr algn="ctr" rtl="0" fontAlgn="ctr"/>
                      <a:r>
                        <a:rPr lang="ru-RU" sz="1100" u="none" strike="noStrike" dirty="0">
                          <a:solidFill>
                            <a:srgbClr val="FF0000"/>
                          </a:solidFill>
                          <a:effectLst/>
                        </a:rPr>
                        <a:t>5</a:t>
                      </a:r>
                      <a:endParaRPr lang="ru-RU" sz="1100" b="0" i="0" u="none" strike="noStrike" dirty="0">
                        <a:solidFill>
                          <a:srgbClr val="FF0000"/>
                        </a:solidFill>
                        <a:effectLst/>
                        <a:latin typeface="Times New Roman" panose="02020603050405020304" pitchFamily="18" charset="0"/>
                      </a:endParaRPr>
                    </a:p>
                  </a:txBody>
                  <a:tcPr marL="3492" marR="3492" marT="3492" marB="0" anchor="ctr"/>
                </a:tc>
                <a:tc>
                  <a:txBody>
                    <a:bodyPr/>
                    <a:lstStyle/>
                    <a:p>
                      <a:pPr algn="l" fontAlgn="ctr"/>
                      <a:r>
                        <a:rPr lang="en-US" sz="1100" b="1" u="none" strike="noStrike" dirty="0" err="1">
                          <a:effectLst/>
                        </a:rPr>
                        <a:t>H'Mong</a:t>
                      </a:r>
                      <a:endParaRPr lang="en-US" sz="1100" b="1" i="0" u="none" strike="noStrike" dirty="0">
                        <a:solidFill>
                          <a:srgbClr val="000000"/>
                        </a:solidFill>
                        <a:effectLst/>
                        <a:latin typeface="Times New Roman" panose="02020603050405020304" pitchFamily="18" charset="0"/>
                      </a:endParaRPr>
                    </a:p>
                  </a:txBody>
                  <a:tcPr marL="3492" marR="3492" marT="3492" marB="0" anchor="ctr"/>
                </a:tc>
                <a:tc>
                  <a:txBody>
                    <a:bodyPr/>
                    <a:lstStyle/>
                    <a:p>
                      <a:pPr algn="l" fontAlgn="ctr"/>
                      <a:r>
                        <a:rPr lang="en-US" sz="1100" i="1" u="none" strike="noStrike" dirty="0">
                          <a:effectLst/>
                        </a:rPr>
                        <a:t>Hmong-Mien</a:t>
                      </a:r>
                      <a:endParaRPr lang="en-US" sz="1100" b="0" i="1" u="none" strike="noStrike" dirty="0">
                        <a:solidFill>
                          <a:srgbClr val="000000"/>
                        </a:solidFill>
                        <a:effectLst/>
                        <a:latin typeface="Times New Roman" panose="02020603050405020304" pitchFamily="18" charset="0"/>
                      </a:endParaRPr>
                    </a:p>
                  </a:txBody>
                  <a:tcPr marL="3492" marR="3492" marT="3492" marB="0" anchor="ctr"/>
                </a:tc>
                <a:tc>
                  <a:txBody>
                    <a:bodyPr/>
                    <a:lstStyle/>
                    <a:p>
                      <a:pPr algn="ctr" fontAlgn="ctr"/>
                      <a:r>
                        <a:rPr lang="ru-RU" sz="1100" u="none" strike="noStrike" dirty="0">
                          <a:effectLst/>
                        </a:rPr>
                        <a:t>48.60%</a:t>
                      </a:r>
                      <a:endParaRPr lang="ru-RU" sz="1100" b="0" i="0" u="none" strike="noStrike" dirty="0">
                        <a:solidFill>
                          <a:srgbClr val="000000"/>
                        </a:solidFill>
                        <a:effectLst/>
                        <a:latin typeface="Times New Roman" panose="02020603050405020304" pitchFamily="18" charset="0"/>
                      </a:endParaRPr>
                    </a:p>
                  </a:txBody>
                  <a:tcPr marL="3492" marR="3492" marT="3492" marB="0" anchor="ctr"/>
                </a:tc>
                <a:tc>
                  <a:txBody>
                    <a:bodyPr/>
                    <a:lstStyle/>
                    <a:p>
                      <a:pPr algn="r" fontAlgn="ctr"/>
                      <a:r>
                        <a:rPr lang="ru-RU" sz="1100" b="1" u="none" strike="noStrike" dirty="0">
                          <a:effectLst/>
                        </a:rPr>
                        <a:t>1393547</a:t>
                      </a:r>
                      <a:endParaRPr lang="ru-RU" sz="1100" b="1" i="0" u="none" strike="noStrike" dirty="0">
                        <a:solidFill>
                          <a:srgbClr val="000000"/>
                        </a:solidFill>
                        <a:effectLst/>
                        <a:latin typeface="Times New Roman" panose="02020603050405020304" pitchFamily="18" charset="0"/>
                      </a:endParaRPr>
                    </a:p>
                  </a:txBody>
                  <a:tcPr marL="3492" marR="3492" marT="3492" marB="0" anchor="ctr"/>
                </a:tc>
                <a:tc>
                  <a:txBody>
                    <a:bodyPr/>
                    <a:lstStyle/>
                    <a:p>
                      <a:pPr algn="r" rtl="0" fontAlgn="ctr"/>
                      <a:r>
                        <a:rPr lang="ru-RU" sz="1100" u="none" strike="noStrike" dirty="0">
                          <a:effectLst/>
                        </a:rPr>
                        <a:t>1068189</a:t>
                      </a:r>
                      <a:endParaRPr lang="ru-RU" sz="1100" b="0" i="0" u="none" strike="noStrike" dirty="0">
                        <a:solidFill>
                          <a:srgbClr val="000000"/>
                        </a:solidFill>
                        <a:effectLst/>
                        <a:latin typeface="Times New Roman" panose="02020603050405020304" pitchFamily="18" charset="0"/>
                      </a:endParaRPr>
                    </a:p>
                  </a:txBody>
                  <a:tcPr marL="3492" marR="3492" marT="3492" marB="0" anchor="ctr"/>
                </a:tc>
                <a:tc>
                  <a:txBody>
                    <a:bodyPr/>
                    <a:lstStyle/>
                    <a:p>
                      <a:pPr algn="r" rtl="0" fontAlgn="ctr"/>
                      <a:r>
                        <a:rPr lang="ru-RU" sz="1100" u="none" strike="noStrike">
                          <a:effectLst/>
                        </a:rPr>
                        <a:t> </a:t>
                      </a:r>
                      <a:endParaRPr lang="ru-RU"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ctr" rtl="0" fontAlgn="ctr"/>
                      <a:r>
                        <a:rPr lang="ru-RU" sz="1100" u="none" strike="noStrike" dirty="0">
                          <a:solidFill>
                            <a:srgbClr val="FF0000"/>
                          </a:solidFill>
                          <a:effectLst/>
                        </a:rPr>
                        <a:t>32</a:t>
                      </a:r>
                      <a:endParaRPr lang="ru-RU" sz="1100" b="0" i="0" u="none" strike="noStrike" dirty="0">
                        <a:solidFill>
                          <a:srgbClr val="FF0000"/>
                        </a:solidFill>
                        <a:effectLst/>
                        <a:latin typeface="Times New Roman" panose="02020603050405020304" pitchFamily="18" charset="0"/>
                      </a:endParaRPr>
                    </a:p>
                  </a:txBody>
                  <a:tcPr marL="3492" marR="3492" marT="3492" marB="0" anchor="ctr"/>
                </a:tc>
                <a:tc>
                  <a:txBody>
                    <a:bodyPr/>
                    <a:lstStyle/>
                    <a:p>
                      <a:pPr algn="l" fontAlgn="ctr"/>
                      <a:r>
                        <a:rPr lang="en-US" sz="1100" u="none" strike="noStrike">
                          <a:effectLst/>
                        </a:rPr>
                        <a:t>Bo Y</a:t>
                      </a:r>
                      <a:endParaRPr lang="en-US"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l" fontAlgn="ctr"/>
                      <a:r>
                        <a:rPr lang="en-US" sz="1100" i="1" u="none" strike="noStrike" dirty="0">
                          <a:effectLst/>
                        </a:rPr>
                        <a:t>Tai-Kadai</a:t>
                      </a:r>
                      <a:endParaRPr lang="en-US" sz="1100" b="0" i="1" u="none" strike="noStrike" dirty="0">
                        <a:solidFill>
                          <a:srgbClr val="000000"/>
                        </a:solidFill>
                        <a:effectLst/>
                        <a:latin typeface="Times New Roman" panose="02020603050405020304" pitchFamily="18" charset="0"/>
                      </a:endParaRPr>
                    </a:p>
                  </a:txBody>
                  <a:tcPr marL="3492" marR="3492" marT="3492" marB="0" anchor="ctr"/>
                </a:tc>
                <a:tc>
                  <a:txBody>
                    <a:bodyPr/>
                    <a:lstStyle/>
                    <a:p>
                      <a:pPr algn="ctr" fontAlgn="ctr"/>
                      <a:r>
                        <a:rPr lang="ru-RU" sz="1100" u="none" strike="noStrike">
                          <a:effectLst/>
                        </a:rPr>
                        <a:t>72.70%</a:t>
                      </a:r>
                      <a:endParaRPr lang="ru-RU"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r" fontAlgn="ctr"/>
                      <a:r>
                        <a:rPr lang="ru-RU" sz="1100" u="none" strike="noStrike">
                          <a:effectLst/>
                        </a:rPr>
                        <a:t>3232</a:t>
                      </a:r>
                      <a:endParaRPr lang="ru-RU"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r" rtl="0" fontAlgn="ctr"/>
                      <a:r>
                        <a:rPr lang="ru-RU" sz="1100" u="none" strike="noStrike">
                          <a:effectLst/>
                        </a:rPr>
                        <a:t>2273</a:t>
                      </a:r>
                      <a:endParaRPr lang="ru-RU" sz="1100" b="0" i="0" u="none" strike="noStrike">
                        <a:solidFill>
                          <a:srgbClr val="000000"/>
                        </a:solidFill>
                        <a:effectLst/>
                        <a:latin typeface="Times New Roman" panose="02020603050405020304" pitchFamily="18" charset="0"/>
                      </a:endParaRPr>
                    </a:p>
                  </a:txBody>
                  <a:tcPr marL="3492" marR="3492" marT="3492" marB="0" anchor="ctr"/>
                </a:tc>
                <a:extLst>
                  <a:ext uri="{0D108BD9-81ED-4DB2-BD59-A6C34878D82A}">
                    <a16:rowId xmlns:a16="http://schemas.microsoft.com/office/drawing/2014/main" val="910514608"/>
                  </a:ext>
                </a:extLst>
              </a:tr>
              <a:tr h="146674">
                <a:tc>
                  <a:txBody>
                    <a:bodyPr/>
                    <a:lstStyle/>
                    <a:p>
                      <a:pPr algn="ctr" rtl="0" fontAlgn="ctr"/>
                      <a:r>
                        <a:rPr lang="ru-RU" sz="1100" u="none" strike="noStrike" dirty="0">
                          <a:solidFill>
                            <a:srgbClr val="FF0000"/>
                          </a:solidFill>
                          <a:effectLst/>
                        </a:rPr>
                        <a:t>6</a:t>
                      </a:r>
                      <a:endParaRPr lang="ru-RU" sz="1100" b="0" i="0" u="none" strike="noStrike" dirty="0">
                        <a:solidFill>
                          <a:srgbClr val="FF0000"/>
                        </a:solidFill>
                        <a:effectLst/>
                        <a:latin typeface="Times New Roman" panose="02020603050405020304" pitchFamily="18" charset="0"/>
                      </a:endParaRPr>
                    </a:p>
                  </a:txBody>
                  <a:tcPr marL="3492" marR="3492" marT="3492" marB="0" anchor="ctr"/>
                </a:tc>
                <a:tc>
                  <a:txBody>
                    <a:bodyPr/>
                    <a:lstStyle/>
                    <a:p>
                      <a:pPr algn="l" fontAlgn="ctr"/>
                      <a:r>
                        <a:rPr lang="en-US" sz="1100" u="none" strike="noStrike">
                          <a:effectLst/>
                        </a:rPr>
                        <a:t>Co Lao</a:t>
                      </a:r>
                      <a:endParaRPr lang="en-US"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l" fontAlgn="ctr"/>
                      <a:r>
                        <a:rPr lang="en-US" sz="1100" i="1" u="none" strike="noStrike" dirty="0">
                          <a:effectLst/>
                        </a:rPr>
                        <a:t>Tai-Kadai</a:t>
                      </a:r>
                      <a:endParaRPr lang="en-US" sz="1100" b="0" i="1" u="none" strike="noStrike" dirty="0">
                        <a:solidFill>
                          <a:srgbClr val="000000"/>
                        </a:solidFill>
                        <a:effectLst/>
                        <a:latin typeface="Times New Roman" panose="02020603050405020304" pitchFamily="18" charset="0"/>
                      </a:endParaRPr>
                    </a:p>
                  </a:txBody>
                  <a:tcPr marL="3492" marR="3492" marT="3492" marB="0" anchor="ctr"/>
                </a:tc>
                <a:tc>
                  <a:txBody>
                    <a:bodyPr/>
                    <a:lstStyle/>
                    <a:p>
                      <a:pPr algn="ctr" fontAlgn="ctr"/>
                      <a:r>
                        <a:rPr lang="ru-RU" sz="1100" u="none" strike="noStrike" dirty="0">
                          <a:effectLst/>
                        </a:rPr>
                        <a:t>49.80%</a:t>
                      </a:r>
                      <a:endParaRPr lang="ru-RU" sz="1100" b="0" i="0" u="none" strike="noStrike" dirty="0">
                        <a:solidFill>
                          <a:srgbClr val="000000"/>
                        </a:solidFill>
                        <a:effectLst/>
                        <a:latin typeface="Times New Roman" panose="02020603050405020304" pitchFamily="18" charset="0"/>
                      </a:endParaRPr>
                    </a:p>
                  </a:txBody>
                  <a:tcPr marL="3492" marR="3492" marT="3492" marB="0" anchor="ctr"/>
                </a:tc>
                <a:tc>
                  <a:txBody>
                    <a:bodyPr/>
                    <a:lstStyle/>
                    <a:p>
                      <a:pPr algn="r" fontAlgn="ctr"/>
                      <a:r>
                        <a:rPr lang="ru-RU" sz="1100" u="none" strike="noStrike">
                          <a:effectLst/>
                        </a:rPr>
                        <a:t>4003</a:t>
                      </a:r>
                      <a:endParaRPr lang="ru-RU"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r" rtl="0" fontAlgn="ctr"/>
                      <a:r>
                        <a:rPr lang="ru-RU" sz="1100" u="none" strike="noStrike">
                          <a:effectLst/>
                        </a:rPr>
                        <a:t>2636</a:t>
                      </a:r>
                      <a:endParaRPr lang="ru-RU"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r" rtl="0" fontAlgn="ctr"/>
                      <a:r>
                        <a:rPr lang="ru-RU" sz="1100" u="none" strike="noStrike">
                          <a:effectLst/>
                        </a:rPr>
                        <a:t> </a:t>
                      </a:r>
                      <a:endParaRPr lang="ru-RU"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ctr" rtl="0" fontAlgn="ctr"/>
                      <a:r>
                        <a:rPr lang="ru-RU" sz="1100" u="none" strike="noStrike" dirty="0">
                          <a:solidFill>
                            <a:srgbClr val="FF0000"/>
                          </a:solidFill>
                          <a:effectLst/>
                        </a:rPr>
                        <a:t>33</a:t>
                      </a:r>
                      <a:endParaRPr lang="ru-RU" sz="1100" b="0" i="0" u="none" strike="noStrike" dirty="0">
                        <a:solidFill>
                          <a:srgbClr val="FF0000"/>
                        </a:solidFill>
                        <a:effectLst/>
                        <a:latin typeface="Times New Roman" panose="02020603050405020304" pitchFamily="18" charset="0"/>
                      </a:endParaRPr>
                    </a:p>
                  </a:txBody>
                  <a:tcPr marL="3492" marR="3492" marT="3492" marB="0" anchor="ctr"/>
                </a:tc>
                <a:tc>
                  <a:txBody>
                    <a:bodyPr/>
                    <a:lstStyle/>
                    <a:p>
                      <a:pPr algn="l" fontAlgn="ctr"/>
                      <a:r>
                        <a:rPr lang="en-US" sz="1100" u="none" strike="noStrike">
                          <a:effectLst/>
                        </a:rPr>
                        <a:t>Mnong</a:t>
                      </a:r>
                      <a:endParaRPr lang="en-US"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l" fontAlgn="ctr"/>
                      <a:r>
                        <a:rPr lang="en-US" sz="1100" i="1" u="none" strike="noStrike" dirty="0">
                          <a:effectLst/>
                        </a:rPr>
                        <a:t>Austroasiatic</a:t>
                      </a:r>
                      <a:endParaRPr lang="en-US" sz="1100" b="0" i="1" u="none" strike="noStrike" dirty="0">
                        <a:solidFill>
                          <a:srgbClr val="000000"/>
                        </a:solidFill>
                        <a:effectLst/>
                        <a:latin typeface="Times New Roman" panose="02020603050405020304" pitchFamily="18" charset="0"/>
                      </a:endParaRPr>
                    </a:p>
                  </a:txBody>
                  <a:tcPr marL="3492" marR="3492" marT="3492" marB="0" anchor="ctr"/>
                </a:tc>
                <a:tc>
                  <a:txBody>
                    <a:bodyPr/>
                    <a:lstStyle/>
                    <a:p>
                      <a:pPr algn="ctr" fontAlgn="ctr"/>
                      <a:r>
                        <a:rPr lang="ru-RU" sz="1100" u="none" strike="noStrike">
                          <a:effectLst/>
                        </a:rPr>
                        <a:t>72.90%</a:t>
                      </a:r>
                      <a:endParaRPr lang="ru-RU"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r" fontAlgn="ctr"/>
                      <a:r>
                        <a:rPr lang="ru-RU" sz="1100" u="none" strike="noStrike">
                          <a:effectLst/>
                        </a:rPr>
                        <a:t>127334</a:t>
                      </a:r>
                      <a:endParaRPr lang="ru-RU"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r" rtl="0" fontAlgn="ctr"/>
                      <a:r>
                        <a:rPr lang="ru-RU" sz="1100" u="none" strike="noStrike">
                          <a:effectLst/>
                        </a:rPr>
                        <a:t>102741</a:t>
                      </a:r>
                      <a:endParaRPr lang="ru-RU" sz="1100" b="0" i="0" u="none" strike="noStrike">
                        <a:solidFill>
                          <a:srgbClr val="000000"/>
                        </a:solidFill>
                        <a:effectLst/>
                        <a:latin typeface="Times New Roman" panose="02020603050405020304" pitchFamily="18" charset="0"/>
                      </a:endParaRPr>
                    </a:p>
                  </a:txBody>
                  <a:tcPr marL="3492" marR="3492" marT="3492" marB="0" anchor="ctr"/>
                </a:tc>
                <a:extLst>
                  <a:ext uri="{0D108BD9-81ED-4DB2-BD59-A6C34878D82A}">
                    <a16:rowId xmlns:a16="http://schemas.microsoft.com/office/drawing/2014/main" val="4266414873"/>
                  </a:ext>
                </a:extLst>
              </a:tr>
              <a:tr h="146674">
                <a:tc>
                  <a:txBody>
                    <a:bodyPr/>
                    <a:lstStyle/>
                    <a:p>
                      <a:pPr algn="ctr" rtl="0" fontAlgn="ctr"/>
                      <a:r>
                        <a:rPr lang="ru-RU" sz="1100" u="none" strike="noStrike" dirty="0">
                          <a:solidFill>
                            <a:srgbClr val="FF0000"/>
                          </a:solidFill>
                          <a:effectLst/>
                        </a:rPr>
                        <a:t>7</a:t>
                      </a:r>
                      <a:endParaRPr lang="ru-RU" sz="1100" b="0" i="0" u="none" strike="noStrike" dirty="0">
                        <a:solidFill>
                          <a:srgbClr val="FF0000"/>
                        </a:solidFill>
                        <a:effectLst/>
                        <a:latin typeface="Times New Roman" panose="02020603050405020304" pitchFamily="18" charset="0"/>
                      </a:endParaRPr>
                    </a:p>
                  </a:txBody>
                  <a:tcPr marL="3492" marR="3492" marT="3492" marB="0" anchor="ctr"/>
                </a:tc>
                <a:tc>
                  <a:txBody>
                    <a:bodyPr/>
                    <a:lstStyle/>
                    <a:p>
                      <a:pPr algn="l" fontAlgn="ctr"/>
                      <a:r>
                        <a:rPr lang="en-US" sz="1100" u="none" strike="noStrike">
                          <a:effectLst/>
                        </a:rPr>
                        <a:t>Ha Nhi</a:t>
                      </a:r>
                      <a:endParaRPr lang="en-US"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l" fontAlgn="ctr"/>
                      <a:r>
                        <a:rPr lang="en-US" sz="1100" i="1" u="none" strike="noStrike" dirty="0">
                          <a:effectLst/>
                        </a:rPr>
                        <a:t>Tibeto-Burman</a:t>
                      </a:r>
                      <a:endParaRPr lang="en-US" sz="1100" b="0" i="1" u="none" strike="noStrike" dirty="0">
                        <a:solidFill>
                          <a:srgbClr val="000000"/>
                        </a:solidFill>
                        <a:effectLst/>
                        <a:latin typeface="Times New Roman" panose="02020603050405020304" pitchFamily="18" charset="0"/>
                      </a:endParaRPr>
                    </a:p>
                  </a:txBody>
                  <a:tcPr marL="3492" marR="3492" marT="3492" marB="0" anchor="ctr"/>
                </a:tc>
                <a:tc>
                  <a:txBody>
                    <a:bodyPr/>
                    <a:lstStyle/>
                    <a:p>
                      <a:pPr algn="ctr" fontAlgn="ctr"/>
                      <a:r>
                        <a:rPr lang="ru-RU" sz="1100" u="none" strike="noStrike" dirty="0">
                          <a:effectLst/>
                        </a:rPr>
                        <a:t>50.60%</a:t>
                      </a:r>
                      <a:endParaRPr lang="ru-RU" sz="1100" b="0" i="0" u="none" strike="noStrike" dirty="0">
                        <a:solidFill>
                          <a:srgbClr val="000000"/>
                        </a:solidFill>
                        <a:effectLst/>
                        <a:latin typeface="Times New Roman" panose="02020603050405020304" pitchFamily="18" charset="0"/>
                      </a:endParaRPr>
                    </a:p>
                  </a:txBody>
                  <a:tcPr marL="3492" marR="3492" marT="3492" marB="0" anchor="ctr"/>
                </a:tc>
                <a:tc>
                  <a:txBody>
                    <a:bodyPr/>
                    <a:lstStyle/>
                    <a:p>
                      <a:pPr algn="r" fontAlgn="ctr"/>
                      <a:r>
                        <a:rPr lang="ru-RU" sz="1100" u="none" strike="noStrike" dirty="0">
                          <a:effectLst/>
                        </a:rPr>
                        <a:t>25539</a:t>
                      </a:r>
                      <a:endParaRPr lang="ru-RU" sz="1100" b="0" i="0" u="none" strike="noStrike" dirty="0">
                        <a:solidFill>
                          <a:srgbClr val="000000"/>
                        </a:solidFill>
                        <a:effectLst/>
                        <a:latin typeface="Times New Roman" panose="02020603050405020304" pitchFamily="18" charset="0"/>
                      </a:endParaRPr>
                    </a:p>
                  </a:txBody>
                  <a:tcPr marL="3492" marR="3492" marT="3492" marB="0" anchor="ctr"/>
                </a:tc>
                <a:tc>
                  <a:txBody>
                    <a:bodyPr/>
                    <a:lstStyle/>
                    <a:p>
                      <a:pPr algn="r" rtl="0" fontAlgn="ctr"/>
                      <a:r>
                        <a:rPr lang="ru-RU" sz="1100" u="none" strike="noStrike">
                          <a:effectLst/>
                        </a:rPr>
                        <a:t>21725</a:t>
                      </a:r>
                      <a:endParaRPr lang="ru-RU"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r" rtl="0" fontAlgn="ctr"/>
                      <a:r>
                        <a:rPr lang="ru-RU" sz="1100" u="none" strike="noStrike">
                          <a:effectLst/>
                        </a:rPr>
                        <a:t> </a:t>
                      </a:r>
                      <a:endParaRPr lang="ru-RU"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ctr" rtl="0" fontAlgn="ctr"/>
                      <a:r>
                        <a:rPr lang="ru-RU" sz="1100" u="none" strike="noStrike" dirty="0">
                          <a:solidFill>
                            <a:srgbClr val="FF0000"/>
                          </a:solidFill>
                          <a:effectLst/>
                        </a:rPr>
                        <a:t>34</a:t>
                      </a:r>
                      <a:endParaRPr lang="ru-RU" sz="1100" b="0" i="0" u="none" strike="noStrike" dirty="0">
                        <a:solidFill>
                          <a:srgbClr val="FF0000"/>
                        </a:solidFill>
                        <a:effectLst/>
                        <a:latin typeface="Times New Roman" panose="02020603050405020304" pitchFamily="18" charset="0"/>
                      </a:endParaRPr>
                    </a:p>
                  </a:txBody>
                  <a:tcPr marL="3492" marR="3492" marT="3492" marB="0" anchor="ctr"/>
                </a:tc>
                <a:tc>
                  <a:txBody>
                    <a:bodyPr/>
                    <a:lstStyle/>
                    <a:p>
                      <a:pPr algn="l" fontAlgn="ctr"/>
                      <a:r>
                        <a:rPr lang="en-US" sz="1100" u="none" strike="noStrike">
                          <a:effectLst/>
                        </a:rPr>
                        <a:t>Co</a:t>
                      </a:r>
                      <a:endParaRPr lang="en-US"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l" fontAlgn="ctr"/>
                      <a:r>
                        <a:rPr lang="en-US" sz="1100" i="1" u="none" strike="noStrike" dirty="0">
                          <a:effectLst/>
                        </a:rPr>
                        <a:t>Austroasiatic</a:t>
                      </a:r>
                      <a:endParaRPr lang="en-US" sz="1100" b="0" i="1" u="none" strike="noStrike" dirty="0">
                        <a:solidFill>
                          <a:srgbClr val="000000"/>
                        </a:solidFill>
                        <a:effectLst/>
                        <a:latin typeface="Times New Roman" panose="02020603050405020304" pitchFamily="18" charset="0"/>
                      </a:endParaRPr>
                    </a:p>
                  </a:txBody>
                  <a:tcPr marL="3492" marR="3492" marT="3492" marB="0" anchor="ctr"/>
                </a:tc>
                <a:tc>
                  <a:txBody>
                    <a:bodyPr/>
                    <a:lstStyle/>
                    <a:p>
                      <a:pPr algn="ctr" fontAlgn="ctr"/>
                      <a:r>
                        <a:rPr lang="ru-RU" sz="1100" u="none" strike="noStrike">
                          <a:effectLst/>
                        </a:rPr>
                        <a:t>73.00%</a:t>
                      </a:r>
                      <a:endParaRPr lang="ru-RU"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r" fontAlgn="ctr"/>
                      <a:r>
                        <a:rPr lang="ru-RU" sz="1100" u="none" strike="noStrike">
                          <a:effectLst/>
                        </a:rPr>
                        <a:t>40442</a:t>
                      </a:r>
                      <a:endParaRPr lang="ru-RU"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r" rtl="0" fontAlgn="ctr"/>
                      <a:r>
                        <a:rPr lang="ru-RU" sz="1100" u="none" strike="noStrike">
                          <a:effectLst/>
                        </a:rPr>
                        <a:t>33817</a:t>
                      </a:r>
                      <a:endParaRPr lang="ru-RU" sz="1100" b="0" i="0" u="none" strike="noStrike">
                        <a:solidFill>
                          <a:srgbClr val="000000"/>
                        </a:solidFill>
                        <a:effectLst/>
                        <a:latin typeface="Times New Roman" panose="02020603050405020304" pitchFamily="18" charset="0"/>
                      </a:endParaRPr>
                    </a:p>
                  </a:txBody>
                  <a:tcPr marL="3492" marR="3492" marT="3492" marB="0" anchor="ctr"/>
                </a:tc>
                <a:extLst>
                  <a:ext uri="{0D108BD9-81ED-4DB2-BD59-A6C34878D82A}">
                    <a16:rowId xmlns:a16="http://schemas.microsoft.com/office/drawing/2014/main" val="495788327"/>
                  </a:ext>
                </a:extLst>
              </a:tr>
              <a:tr h="146674">
                <a:tc>
                  <a:txBody>
                    <a:bodyPr/>
                    <a:lstStyle/>
                    <a:p>
                      <a:pPr algn="ctr" rtl="0" fontAlgn="ctr"/>
                      <a:r>
                        <a:rPr lang="ru-RU" sz="1100" u="none" strike="noStrike" dirty="0">
                          <a:solidFill>
                            <a:srgbClr val="FF0000"/>
                          </a:solidFill>
                          <a:effectLst/>
                        </a:rPr>
                        <a:t>8</a:t>
                      </a:r>
                      <a:endParaRPr lang="ru-RU" sz="1100" b="0" i="0" u="none" strike="noStrike" dirty="0">
                        <a:solidFill>
                          <a:srgbClr val="FF0000"/>
                        </a:solidFill>
                        <a:effectLst/>
                        <a:latin typeface="Times New Roman" panose="02020603050405020304" pitchFamily="18" charset="0"/>
                      </a:endParaRPr>
                    </a:p>
                  </a:txBody>
                  <a:tcPr marL="3492" marR="3492" marT="3492" marB="0" anchor="ctr"/>
                </a:tc>
                <a:tc>
                  <a:txBody>
                    <a:bodyPr/>
                    <a:lstStyle/>
                    <a:p>
                      <a:pPr algn="l" fontAlgn="ctr"/>
                      <a:r>
                        <a:rPr lang="en-US" sz="1100" u="none" strike="noStrike">
                          <a:effectLst/>
                        </a:rPr>
                        <a:t>Lo Lo</a:t>
                      </a:r>
                      <a:endParaRPr lang="en-US"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l" fontAlgn="ctr"/>
                      <a:r>
                        <a:rPr lang="en-US" sz="1100" i="1" u="none" strike="noStrike" dirty="0">
                          <a:effectLst/>
                        </a:rPr>
                        <a:t>Tibeto-Burman</a:t>
                      </a:r>
                      <a:endParaRPr lang="en-US" sz="1100" b="0" i="1" u="none" strike="noStrike" dirty="0">
                        <a:solidFill>
                          <a:srgbClr val="000000"/>
                        </a:solidFill>
                        <a:effectLst/>
                        <a:latin typeface="Times New Roman" panose="02020603050405020304" pitchFamily="18" charset="0"/>
                      </a:endParaRPr>
                    </a:p>
                  </a:txBody>
                  <a:tcPr marL="3492" marR="3492" marT="3492" marB="0" anchor="ctr"/>
                </a:tc>
                <a:tc>
                  <a:txBody>
                    <a:bodyPr/>
                    <a:lstStyle/>
                    <a:p>
                      <a:pPr algn="ctr" fontAlgn="ctr"/>
                      <a:r>
                        <a:rPr lang="ru-RU" sz="1100" u="none" strike="noStrike" dirty="0">
                          <a:effectLst/>
                        </a:rPr>
                        <a:t>54.50%</a:t>
                      </a:r>
                      <a:endParaRPr lang="ru-RU" sz="1100" b="0" i="0" u="none" strike="noStrike" dirty="0">
                        <a:solidFill>
                          <a:srgbClr val="000000"/>
                        </a:solidFill>
                        <a:effectLst/>
                        <a:latin typeface="Times New Roman" panose="02020603050405020304" pitchFamily="18" charset="0"/>
                      </a:endParaRPr>
                    </a:p>
                  </a:txBody>
                  <a:tcPr marL="3492" marR="3492" marT="3492" marB="0" anchor="ctr"/>
                </a:tc>
                <a:tc>
                  <a:txBody>
                    <a:bodyPr/>
                    <a:lstStyle/>
                    <a:p>
                      <a:pPr algn="r" fontAlgn="ctr"/>
                      <a:r>
                        <a:rPr lang="ru-RU" sz="1100" u="none" strike="noStrike">
                          <a:effectLst/>
                        </a:rPr>
                        <a:t>4827</a:t>
                      </a:r>
                      <a:endParaRPr lang="ru-RU"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r" rtl="0" fontAlgn="ctr"/>
                      <a:r>
                        <a:rPr lang="ru-RU" sz="1100" u="none" strike="noStrike">
                          <a:effectLst/>
                        </a:rPr>
                        <a:t>4541</a:t>
                      </a:r>
                      <a:endParaRPr lang="ru-RU"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r" rtl="0" fontAlgn="ctr"/>
                      <a:r>
                        <a:rPr lang="ru-RU" sz="1100" u="none" strike="noStrike">
                          <a:effectLst/>
                        </a:rPr>
                        <a:t> </a:t>
                      </a:r>
                      <a:endParaRPr lang="ru-RU"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ctr" rtl="0" fontAlgn="ctr"/>
                      <a:r>
                        <a:rPr lang="ru-RU" sz="1100" u="none" strike="noStrike" dirty="0">
                          <a:solidFill>
                            <a:srgbClr val="FF0000"/>
                          </a:solidFill>
                          <a:effectLst/>
                        </a:rPr>
                        <a:t>35</a:t>
                      </a:r>
                      <a:endParaRPr lang="ru-RU" sz="1100" b="0" i="0" u="none" strike="noStrike" dirty="0">
                        <a:solidFill>
                          <a:srgbClr val="FF0000"/>
                        </a:solidFill>
                        <a:effectLst/>
                        <a:latin typeface="Times New Roman" panose="02020603050405020304" pitchFamily="18" charset="0"/>
                      </a:endParaRPr>
                    </a:p>
                  </a:txBody>
                  <a:tcPr marL="3492" marR="3492" marT="3492" marB="0" anchor="ctr"/>
                </a:tc>
                <a:tc>
                  <a:txBody>
                    <a:bodyPr/>
                    <a:lstStyle/>
                    <a:p>
                      <a:pPr algn="l" fontAlgn="ctr"/>
                      <a:r>
                        <a:rPr lang="en-US" sz="1100" u="none" strike="noStrike">
                          <a:effectLst/>
                        </a:rPr>
                        <a:t>Ta Oi</a:t>
                      </a:r>
                      <a:endParaRPr lang="en-US"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l" fontAlgn="ctr"/>
                      <a:r>
                        <a:rPr lang="en-US" sz="1100" i="1" u="none" strike="noStrike" dirty="0">
                          <a:effectLst/>
                        </a:rPr>
                        <a:t>Austroasiatic</a:t>
                      </a:r>
                      <a:endParaRPr lang="en-US" sz="1100" b="0" i="1" u="none" strike="noStrike" dirty="0">
                        <a:solidFill>
                          <a:srgbClr val="000000"/>
                        </a:solidFill>
                        <a:effectLst/>
                        <a:latin typeface="Times New Roman" panose="02020603050405020304" pitchFamily="18" charset="0"/>
                      </a:endParaRPr>
                    </a:p>
                  </a:txBody>
                  <a:tcPr marL="3492" marR="3492" marT="3492" marB="0" anchor="ctr"/>
                </a:tc>
                <a:tc>
                  <a:txBody>
                    <a:bodyPr/>
                    <a:lstStyle/>
                    <a:p>
                      <a:pPr algn="ctr" fontAlgn="ctr"/>
                      <a:r>
                        <a:rPr lang="ru-RU" sz="1100" u="none" strike="noStrike">
                          <a:effectLst/>
                        </a:rPr>
                        <a:t>74.10%</a:t>
                      </a:r>
                      <a:endParaRPr lang="ru-RU"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r" fontAlgn="ctr"/>
                      <a:r>
                        <a:rPr lang="ru-RU" sz="1100" u="none" strike="noStrike">
                          <a:effectLst/>
                        </a:rPr>
                        <a:t>52356</a:t>
                      </a:r>
                      <a:endParaRPr lang="ru-RU"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r" rtl="0" fontAlgn="ctr"/>
                      <a:r>
                        <a:rPr lang="ru-RU" sz="1100" u="none" strike="noStrike">
                          <a:effectLst/>
                        </a:rPr>
                        <a:t>43886</a:t>
                      </a:r>
                      <a:endParaRPr lang="ru-RU" sz="1100" b="0" i="0" u="none" strike="noStrike">
                        <a:solidFill>
                          <a:srgbClr val="000000"/>
                        </a:solidFill>
                        <a:effectLst/>
                        <a:latin typeface="Times New Roman" panose="02020603050405020304" pitchFamily="18" charset="0"/>
                      </a:endParaRPr>
                    </a:p>
                  </a:txBody>
                  <a:tcPr marL="3492" marR="3492" marT="3492" marB="0" anchor="ctr"/>
                </a:tc>
                <a:extLst>
                  <a:ext uri="{0D108BD9-81ED-4DB2-BD59-A6C34878D82A}">
                    <a16:rowId xmlns:a16="http://schemas.microsoft.com/office/drawing/2014/main" val="2426985591"/>
                  </a:ext>
                </a:extLst>
              </a:tr>
              <a:tr h="146674">
                <a:tc>
                  <a:txBody>
                    <a:bodyPr/>
                    <a:lstStyle/>
                    <a:p>
                      <a:pPr algn="ctr" rtl="0" fontAlgn="ctr"/>
                      <a:r>
                        <a:rPr lang="ru-RU" sz="1100" u="none" strike="noStrike" dirty="0">
                          <a:solidFill>
                            <a:srgbClr val="FF0000"/>
                          </a:solidFill>
                          <a:effectLst/>
                        </a:rPr>
                        <a:t>9</a:t>
                      </a:r>
                      <a:endParaRPr lang="ru-RU" sz="1100" b="0" i="0" u="none" strike="noStrike" dirty="0">
                        <a:solidFill>
                          <a:srgbClr val="FF0000"/>
                        </a:solidFill>
                        <a:effectLst/>
                        <a:latin typeface="Times New Roman" panose="02020603050405020304" pitchFamily="18" charset="0"/>
                      </a:endParaRPr>
                    </a:p>
                  </a:txBody>
                  <a:tcPr marL="3492" marR="3492" marT="3492" marB="0" anchor="ctr"/>
                </a:tc>
                <a:tc>
                  <a:txBody>
                    <a:bodyPr/>
                    <a:lstStyle/>
                    <a:p>
                      <a:pPr algn="l" fontAlgn="ctr"/>
                      <a:r>
                        <a:rPr lang="en-US" sz="1100" u="none" strike="noStrike">
                          <a:effectLst/>
                        </a:rPr>
                        <a:t>Raglay</a:t>
                      </a:r>
                      <a:endParaRPr lang="en-US"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l" fontAlgn="ctr"/>
                      <a:r>
                        <a:rPr lang="en-US" sz="1100" i="1" u="none" strike="noStrike" dirty="0">
                          <a:effectLst/>
                        </a:rPr>
                        <a:t>Austronesian</a:t>
                      </a:r>
                      <a:endParaRPr lang="en-US" sz="1100" b="0" i="1" u="none" strike="noStrike" dirty="0">
                        <a:solidFill>
                          <a:srgbClr val="000000"/>
                        </a:solidFill>
                        <a:effectLst/>
                        <a:latin typeface="Times New Roman" panose="02020603050405020304" pitchFamily="18" charset="0"/>
                      </a:endParaRPr>
                    </a:p>
                  </a:txBody>
                  <a:tcPr marL="3492" marR="3492" marT="3492" marB="0" anchor="ctr"/>
                </a:tc>
                <a:tc>
                  <a:txBody>
                    <a:bodyPr/>
                    <a:lstStyle/>
                    <a:p>
                      <a:pPr algn="ctr" fontAlgn="ctr"/>
                      <a:r>
                        <a:rPr lang="ru-RU" sz="1100" u="none" strike="noStrike" dirty="0">
                          <a:effectLst/>
                        </a:rPr>
                        <a:t>54.90%</a:t>
                      </a:r>
                      <a:endParaRPr lang="ru-RU" sz="1100" b="0" i="0" u="none" strike="noStrike" dirty="0">
                        <a:solidFill>
                          <a:srgbClr val="000000"/>
                        </a:solidFill>
                        <a:effectLst/>
                        <a:latin typeface="Times New Roman" panose="02020603050405020304" pitchFamily="18" charset="0"/>
                      </a:endParaRPr>
                    </a:p>
                  </a:txBody>
                  <a:tcPr marL="3492" marR="3492" marT="3492" marB="0" anchor="ctr"/>
                </a:tc>
                <a:tc>
                  <a:txBody>
                    <a:bodyPr/>
                    <a:lstStyle/>
                    <a:p>
                      <a:pPr algn="r" fontAlgn="ctr"/>
                      <a:r>
                        <a:rPr lang="ru-RU" sz="1100" u="none" strike="noStrike">
                          <a:effectLst/>
                        </a:rPr>
                        <a:t>146613</a:t>
                      </a:r>
                      <a:endParaRPr lang="ru-RU"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r" rtl="0" fontAlgn="ctr"/>
                      <a:r>
                        <a:rPr lang="ru-RU" sz="1100" u="none" strike="noStrike">
                          <a:effectLst/>
                        </a:rPr>
                        <a:t>122245</a:t>
                      </a:r>
                      <a:endParaRPr lang="ru-RU"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r" rtl="0" fontAlgn="ctr"/>
                      <a:r>
                        <a:rPr lang="ru-RU" sz="1100" u="none" strike="noStrike">
                          <a:effectLst/>
                        </a:rPr>
                        <a:t> </a:t>
                      </a:r>
                      <a:endParaRPr lang="ru-RU"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ctr" rtl="0" fontAlgn="ctr"/>
                      <a:r>
                        <a:rPr lang="ru-RU" sz="1100" u="none" strike="noStrike" dirty="0">
                          <a:solidFill>
                            <a:srgbClr val="FF0000"/>
                          </a:solidFill>
                          <a:effectLst/>
                        </a:rPr>
                        <a:t>36</a:t>
                      </a:r>
                      <a:endParaRPr lang="ru-RU" sz="1100" b="0" i="0" u="none" strike="noStrike" dirty="0">
                        <a:solidFill>
                          <a:srgbClr val="FF0000"/>
                        </a:solidFill>
                        <a:effectLst/>
                        <a:latin typeface="Times New Roman" panose="02020603050405020304" pitchFamily="18" charset="0"/>
                      </a:endParaRPr>
                    </a:p>
                  </a:txBody>
                  <a:tcPr marL="3492" marR="3492" marT="3492" marB="0" anchor="ctr"/>
                </a:tc>
                <a:tc>
                  <a:txBody>
                    <a:bodyPr/>
                    <a:lstStyle/>
                    <a:p>
                      <a:pPr algn="l" fontAlgn="ctr"/>
                      <a:r>
                        <a:rPr lang="en-US" sz="1100" u="none" strike="noStrike">
                          <a:effectLst/>
                        </a:rPr>
                        <a:t>Ro Mam</a:t>
                      </a:r>
                      <a:endParaRPr lang="en-US"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l" fontAlgn="ctr"/>
                      <a:r>
                        <a:rPr lang="en-US" sz="1100" i="1" u="none" strike="noStrike" dirty="0">
                          <a:effectLst/>
                        </a:rPr>
                        <a:t>Austroasiatic</a:t>
                      </a:r>
                      <a:endParaRPr lang="en-US" sz="1100" b="0" i="1" u="none" strike="noStrike" dirty="0">
                        <a:solidFill>
                          <a:srgbClr val="000000"/>
                        </a:solidFill>
                        <a:effectLst/>
                        <a:latin typeface="Times New Roman" panose="02020603050405020304" pitchFamily="18" charset="0"/>
                      </a:endParaRPr>
                    </a:p>
                  </a:txBody>
                  <a:tcPr marL="3492" marR="3492" marT="3492" marB="0" anchor="ctr"/>
                </a:tc>
                <a:tc>
                  <a:txBody>
                    <a:bodyPr/>
                    <a:lstStyle/>
                    <a:p>
                      <a:pPr algn="ctr" fontAlgn="ctr"/>
                      <a:r>
                        <a:rPr lang="ru-RU" sz="1100" u="none" strike="noStrike">
                          <a:effectLst/>
                        </a:rPr>
                        <a:t>74.10%</a:t>
                      </a:r>
                      <a:endParaRPr lang="ru-RU"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r" fontAlgn="ctr"/>
                      <a:r>
                        <a:rPr lang="ru-RU" sz="1100" u="none" strike="noStrike">
                          <a:effectLst/>
                        </a:rPr>
                        <a:t>639</a:t>
                      </a:r>
                      <a:endParaRPr lang="ru-RU"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r" rtl="0" fontAlgn="ctr"/>
                      <a:r>
                        <a:rPr lang="ru-RU" sz="1100" u="none" strike="noStrike">
                          <a:effectLst/>
                        </a:rPr>
                        <a:t>436</a:t>
                      </a:r>
                      <a:endParaRPr lang="ru-RU" sz="1100" b="0" i="0" u="none" strike="noStrike">
                        <a:solidFill>
                          <a:srgbClr val="000000"/>
                        </a:solidFill>
                        <a:effectLst/>
                        <a:latin typeface="Times New Roman" panose="02020603050405020304" pitchFamily="18" charset="0"/>
                      </a:endParaRPr>
                    </a:p>
                  </a:txBody>
                  <a:tcPr marL="3492" marR="3492" marT="3492" marB="0" anchor="ctr"/>
                </a:tc>
                <a:extLst>
                  <a:ext uri="{0D108BD9-81ED-4DB2-BD59-A6C34878D82A}">
                    <a16:rowId xmlns:a16="http://schemas.microsoft.com/office/drawing/2014/main" val="2658863855"/>
                  </a:ext>
                </a:extLst>
              </a:tr>
              <a:tr h="146674">
                <a:tc>
                  <a:txBody>
                    <a:bodyPr/>
                    <a:lstStyle/>
                    <a:p>
                      <a:pPr algn="ctr" rtl="0" fontAlgn="ctr"/>
                      <a:r>
                        <a:rPr lang="ru-RU" sz="1100" u="none" strike="noStrike" dirty="0">
                          <a:solidFill>
                            <a:srgbClr val="FF0000"/>
                          </a:solidFill>
                          <a:effectLst/>
                        </a:rPr>
                        <a:t>10</a:t>
                      </a:r>
                      <a:endParaRPr lang="ru-RU" sz="1100" b="0" i="0" u="none" strike="noStrike" dirty="0">
                        <a:solidFill>
                          <a:srgbClr val="FF0000"/>
                        </a:solidFill>
                        <a:effectLst/>
                        <a:latin typeface="Times New Roman" panose="02020603050405020304" pitchFamily="18" charset="0"/>
                      </a:endParaRPr>
                    </a:p>
                  </a:txBody>
                  <a:tcPr marL="3492" marR="3492" marT="3492" marB="0" anchor="ctr"/>
                </a:tc>
                <a:tc>
                  <a:txBody>
                    <a:bodyPr/>
                    <a:lstStyle/>
                    <a:p>
                      <a:pPr algn="l" fontAlgn="ctr"/>
                      <a:r>
                        <a:rPr lang="en-US" sz="1100" u="none" strike="noStrike">
                          <a:effectLst/>
                        </a:rPr>
                        <a:t>La Chi</a:t>
                      </a:r>
                      <a:endParaRPr lang="en-US"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l" fontAlgn="ctr"/>
                      <a:r>
                        <a:rPr lang="en-US" sz="1100" i="1" u="none" strike="noStrike" dirty="0">
                          <a:effectLst/>
                        </a:rPr>
                        <a:t>Tai-Kadai</a:t>
                      </a:r>
                      <a:endParaRPr lang="en-US" sz="1100" b="0" i="1" u="none" strike="noStrike" dirty="0">
                        <a:solidFill>
                          <a:srgbClr val="000000"/>
                        </a:solidFill>
                        <a:effectLst/>
                        <a:latin typeface="Times New Roman" panose="02020603050405020304" pitchFamily="18" charset="0"/>
                      </a:endParaRPr>
                    </a:p>
                  </a:txBody>
                  <a:tcPr marL="3492" marR="3492" marT="3492" marB="0" anchor="ctr"/>
                </a:tc>
                <a:tc>
                  <a:txBody>
                    <a:bodyPr/>
                    <a:lstStyle/>
                    <a:p>
                      <a:pPr algn="ctr" fontAlgn="ctr"/>
                      <a:r>
                        <a:rPr lang="ru-RU" sz="1100" u="none" strike="noStrike" dirty="0">
                          <a:effectLst/>
                        </a:rPr>
                        <a:t>57.00%</a:t>
                      </a:r>
                      <a:endParaRPr lang="ru-RU" sz="1100" b="0" i="0" u="none" strike="noStrike" dirty="0">
                        <a:solidFill>
                          <a:srgbClr val="000000"/>
                        </a:solidFill>
                        <a:effectLst/>
                        <a:latin typeface="Times New Roman" panose="02020603050405020304" pitchFamily="18" charset="0"/>
                      </a:endParaRPr>
                    </a:p>
                  </a:txBody>
                  <a:tcPr marL="3492" marR="3492" marT="3492" marB="0" anchor="ctr"/>
                </a:tc>
                <a:tc>
                  <a:txBody>
                    <a:bodyPr/>
                    <a:lstStyle/>
                    <a:p>
                      <a:pPr algn="r" fontAlgn="ctr"/>
                      <a:r>
                        <a:rPr lang="ru-RU" sz="1100" u="none" strike="noStrike">
                          <a:effectLst/>
                        </a:rPr>
                        <a:t>15126</a:t>
                      </a:r>
                      <a:endParaRPr lang="ru-RU"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r" rtl="0" fontAlgn="ctr"/>
                      <a:r>
                        <a:rPr lang="ru-RU" sz="1100" u="none" strike="noStrike">
                          <a:effectLst/>
                        </a:rPr>
                        <a:t>13158</a:t>
                      </a:r>
                      <a:endParaRPr lang="ru-RU"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r" rtl="0" fontAlgn="ctr"/>
                      <a:r>
                        <a:rPr lang="ru-RU" sz="1100" u="none" strike="noStrike">
                          <a:effectLst/>
                        </a:rPr>
                        <a:t> </a:t>
                      </a:r>
                      <a:endParaRPr lang="ru-RU"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ctr" rtl="0" fontAlgn="ctr"/>
                      <a:r>
                        <a:rPr lang="ru-RU" sz="1100" u="none" strike="noStrike" dirty="0">
                          <a:solidFill>
                            <a:srgbClr val="FF0000"/>
                          </a:solidFill>
                          <a:effectLst/>
                        </a:rPr>
                        <a:t>37</a:t>
                      </a:r>
                      <a:endParaRPr lang="ru-RU" sz="1100" b="0" i="0" u="none" strike="noStrike" dirty="0">
                        <a:solidFill>
                          <a:srgbClr val="FF0000"/>
                        </a:solidFill>
                        <a:effectLst/>
                        <a:latin typeface="Times New Roman" panose="02020603050405020304" pitchFamily="18" charset="0"/>
                      </a:endParaRPr>
                    </a:p>
                  </a:txBody>
                  <a:tcPr marL="3492" marR="3492" marT="3492" marB="0" anchor="ctr"/>
                </a:tc>
                <a:tc>
                  <a:txBody>
                    <a:bodyPr/>
                    <a:lstStyle/>
                    <a:p>
                      <a:pPr algn="l" fontAlgn="ctr"/>
                      <a:r>
                        <a:rPr lang="en-US" sz="1100" u="none" strike="noStrike">
                          <a:effectLst/>
                        </a:rPr>
                        <a:t>Cho Ro</a:t>
                      </a:r>
                      <a:endParaRPr lang="en-US"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l" fontAlgn="ctr"/>
                      <a:r>
                        <a:rPr lang="en-US" sz="1100" i="1" u="none" strike="noStrike" dirty="0">
                          <a:effectLst/>
                        </a:rPr>
                        <a:t>Austroasiatic</a:t>
                      </a:r>
                      <a:endParaRPr lang="en-US" sz="1100" b="0" i="1" u="none" strike="noStrike" dirty="0">
                        <a:solidFill>
                          <a:srgbClr val="000000"/>
                        </a:solidFill>
                        <a:effectLst/>
                        <a:latin typeface="Times New Roman" panose="02020603050405020304" pitchFamily="18" charset="0"/>
                      </a:endParaRPr>
                    </a:p>
                  </a:txBody>
                  <a:tcPr marL="3492" marR="3492" marT="3492" marB="0" anchor="ctr"/>
                </a:tc>
                <a:tc>
                  <a:txBody>
                    <a:bodyPr/>
                    <a:lstStyle/>
                    <a:p>
                      <a:pPr algn="ctr" fontAlgn="ctr"/>
                      <a:r>
                        <a:rPr lang="ru-RU" sz="1100" u="none" strike="noStrike">
                          <a:effectLst/>
                        </a:rPr>
                        <a:t>74.40%</a:t>
                      </a:r>
                      <a:endParaRPr lang="ru-RU"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r" fontAlgn="ctr"/>
                      <a:r>
                        <a:rPr lang="ru-RU" sz="1100" u="none" strike="noStrike">
                          <a:effectLst/>
                        </a:rPr>
                        <a:t>29520</a:t>
                      </a:r>
                      <a:endParaRPr lang="ru-RU"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r" rtl="0" fontAlgn="ctr"/>
                      <a:r>
                        <a:rPr lang="ru-RU" sz="1100" u="none" strike="noStrike">
                          <a:effectLst/>
                        </a:rPr>
                        <a:t>26855</a:t>
                      </a:r>
                      <a:endParaRPr lang="ru-RU" sz="1100" b="0" i="0" u="none" strike="noStrike">
                        <a:solidFill>
                          <a:srgbClr val="000000"/>
                        </a:solidFill>
                        <a:effectLst/>
                        <a:latin typeface="Times New Roman" panose="02020603050405020304" pitchFamily="18" charset="0"/>
                      </a:endParaRPr>
                    </a:p>
                  </a:txBody>
                  <a:tcPr marL="3492" marR="3492" marT="3492" marB="0" anchor="ctr"/>
                </a:tc>
                <a:extLst>
                  <a:ext uri="{0D108BD9-81ED-4DB2-BD59-A6C34878D82A}">
                    <a16:rowId xmlns:a16="http://schemas.microsoft.com/office/drawing/2014/main" val="2973188920"/>
                  </a:ext>
                </a:extLst>
              </a:tr>
              <a:tr h="146674">
                <a:tc>
                  <a:txBody>
                    <a:bodyPr/>
                    <a:lstStyle/>
                    <a:p>
                      <a:pPr algn="ctr" rtl="0" fontAlgn="ctr"/>
                      <a:r>
                        <a:rPr lang="ru-RU" sz="1100" u="none" strike="noStrike" dirty="0">
                          <a:solidFill>
                            <a:srgbClr val="FF0000"/>
                          </a:solidFill>
                          <a:effectLst/>
                        </a:rPr>
                        <a:t>11</a:t>
                      </a:r>
                      <a:endParaRPr lang="ru-RU" sz="1100" b="0" i="0" u="none" strike="noStrike" dirty="0">
                        <a:solidFill>
                          <a:srgbClr val="FF0000"/>
                        </a:solidFill>
                        <a:effectLst/>
                        <a:latin typeface="Times New Roman" panose="02020603050405020304" pitchFamily="18" charset="0"/>
                      </a:endParaRPr>
                    </a:p>
                  </a:txBody>
                  <a:tcPr marL="3492" marR="3492" marT="3492" marB="0" anchor="ctr"/>
                </a:tc>
                <a:tc>
                  <a:txBody>
                    <a:bodyPr/>
                    <a:lstStyle/>
                    <a:p>
                      <a:pPr algn="l" fontAlgn="ctr"/>
                      <a:r>
                        <a:rPr lang="en-US" sz="1100" u="none" strike="noStrike">
                          <a:effectLst/>
                        </a:rPr>
                        <a:t>La Ha</a:t>
                      </a:r>
                      <a:endParaRPr lang="en-US"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l" fontAlgn="ctr"/>
                      <a:r>
                        <a:rPr lang="en-US" sz="1100" i="1" u="none" strike="noStrike" dirty="0">
                          <a:effectLst/>
                        </a:rPr>
                        <a:t>Tai-Kadai</a:t>
                      </a:r>
                      <a:endParaRPr lang="en-US" sz="1100" b="0" i="1" u="none" strike="noStrike" dirty="0">
                        <a:solidFill>
                          <a:srgbClr val="000000"/>
                        </a:solidFill>
                        <a:effectLst/>
                        <a:latin typeface="Times New Roman" panose="02020603050405020304" pitchFamily="18" charset="0"/>
                      </a:endParaRPr>
                    </a:p>
                  </a:txBody>
                  <a:tcPr marL="3492" marR="3492" marT="3492" marB="0" anchor="ctr"/>
                </a:tc>
                <a:tc>
                  <a:txBody>
                    <a:bodyPr/>
                    <a:lstStyle/>
                    <a:p>
                      <a:pPr algn="ctr" fontAlgn="ctr"/>
                      <a:r>
                        <a:rPr lang="ru-RU" sz="1100" u="none" strike="noStrike" dirty="0">
                          <a:effectLst/>
                        </a:rPr>
                        <a:t>57.50%</a:t>
                      </a:r>
                      <a:endParaRPr lang="ru-RU" sz="1100" b="0" i="0" u="none" strike="noStrike" dirty="0">
                        <a:solidFill>
                          <a:srgbClr val="000000"/>
                        </a:solidFill>
                        <a:effectLst/>
                        <a:latin typeface="Times New Roman" panose="02020603050405020304" pitchFamily="18" charset="0"/>
                      </a:endParaRPr>
                    </a:p>
                  </a:txBody>
                  <a:tcPr marL="3492" marR="3492" marT="3492" marB="0" anchor="ctr"/>
                </a:tc>
                <a:tc>
                  <a:txBody>
                    <a:bodyPr/>
                    <a:lstStyle/>
                    <a:p>
                      <a:pPr algn="r" fontAlgn="ctr"/>
                      <a:r>
                        <a:rPr lang="ru-RU" sz="1100" u="none" strike="noStrike">
                          <a:effectLst/>
                        </a:rPr>
                        <a:t>10157</a:t>
                      </a:r>
                      <a:endParaRPr lang="ru-RU"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r" rtl="0" fontAlgn="ctr"/>
                      <a:r>
                        <a:rPr lang="ru-RU" sz="1100" u="none" strike="noStrike">
                          <a:effectLst/>
                        </a:rPr>
                        <a:t>8177</a:t>
                      </a:r>
                      <a:endParaRPr lang="ru-RU"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r" rtl="0" fontAlgn="ctr"/>
                      <a:r>
                        <a:rPr lang="ru-RU" sz="1100" u="none" strike="noStrike">
                          <a:effectLst/>
                        </a:rPr>
                        <a:t> </a:t>
                      </a:r>
                      <a:endParaRPr lang="ru-RU"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ctr" rtl="0" fontAlgn="ctr"/>
                      <a:r>
                        <a:rPr lang="ru-RU" sz="1100" u="none" strike="noStrike" dirty="0">
                          <a:solidFill>
                            <a:srgbClr val="FF0000"/>
                          </a:solidFill>
                          <a:effectLst/>
                        </a:rPr>
                        <a:t>38</a:t>
                      </a:r>
                      <a:endParaRPr lang="ru-RU" sz="1100" b="0" i="0" u="none" strike="noStrike" dirty="0">
                        <a:solidFill>
                          <a:srgbClr val="FF0000"/>
                        </a:solidFill>
                        <a:effectLst/>
                        <a:latin typeface="Times New Roman" panose="02020603050405020304" pitchFamily="18" charset="0"/>
                      </a:endParaRPr>
                    </a:p>
                  </a:txBody>
                  <a:tcPr marL="3492" marR="3492" marT="3492" marB="0" anchor="ctr"/>
                </a:tc>
                <a:tc>
                  <a:txBody>
                    <a:bodyPr/>
                    <a:lstStyle/>
                    <a:p>
                      <a:pPr algn="l" fontAlgn="ctr"/>
                      <a:r>
                        <a:rPr lang="en-US" sz="1100" b="1" u="none" strike="noStrike" dirty="0">
                          <a:effectLst/>
                        </a:rPr>
                        <a:t>Khmer</a:t>
                      </a:r>
                      <a:endParaRPr lang="en-US" sz="1100" b="1" i="0" u="none" strike="noStrike" dirty="0">
                        <a:solidFill>
                          <a:srgbClr val="000000"/>
                        </a:solidFill>
                        <a:effectLst/>
                        <a:latin typeface="Times New Roman" panose="02020603050405020304" pitchFamily="18" charset="0"/>
                      </a:endParaRPr>
                    </a:p>
                  </a:txBody>
                  <a:tcPr marL="3492" marR="3492" marT="3492" marB="0" anchor="ctr"/>
                </a:tc>
                <a:tc>
                  <a:txBody>
                    <a:bodyPr/>
                    <a:lstStyle/>
                    <a:p>
                      <a:pPr algn="l" fontAlgn="ctr"/>
                      <a:r>
                        <a:rPr lang="en-US" sz="1100" i="1" u="none" strike="noStrike" dirty="0">
                          <a:effectLst/>
                        </a:rPr>
                        <a:t>Austroasiatic</a:t>
                      </a:r>
                      <a:endParaRPr lang="en-US" sz="1100" b="0" i="1" u="none" strike="noStrike" dirty="0">
                        <a:solidFill>
                          <a:srgbClr val="000000"/>
                        </a:solidFill>
                        <a:effectLst/>
                        <a:latin typeface="Times New Roman" panose="02020603050405020304" pitchFamily="18" charset="0"/>
                      </a:endParaRPr>
                    </a:p>
                  </a:txBody>
                  <a:tcPr marL="3492" marR="3492" marT="3492" marB="0" anchor="ctr"/>
                </a:tc>
                <a:tc>
                  <a:txBody>
                    <a:bodyPr/>
                    <a:lstStyle/>
                    <a:p>
                      <a:pPr algn="ctr" fontAlgn="ctr"/>
                      <a:r>
                        <a:rPr lang="ru-RU" sz="1100" u="none" strike="noStrike" dirty="0">
                          <a:effectLst/>
                        </a:rPr>
                        <a:t>74.50%</a:t>
                      </a:r>
                      <a:endParaRPr lang="ru-RU" sz="1100" b="0" i="0" u="none" strike="noStrike" dirty="0">
                        <a:solidFill>
                          <a:srgbClr val="000000"/>
                        </a:solidFill>
                        <a:effectLst/>
                        <a:latin typeface="Times New Roman" panose="02020603050405020304" pitchFamily="18" charset="0"/>
                      </a:endParaRPr>
                    </a:p>
                  </a:txBody>
                  <a:tcPr marL="3492" marR="3492" marT="3492" marB="0" anchor="ctr"/>
                </a:tc>
                <a:tc>
                  <a:txBody>
                    <a:bodyPr/>
                    <a:lstStyle/>
                    <a:p>
                      <a:pPr algn="r" fontAlgn="ctr"/>
                      <a:r>
                        <a:rPr lang="ru-RU" sz="1100" b="1" u="none" strike="noStrike" dirty="0">
                          <a:effectLst/>
                        </a:rPr>
                        <a:t>1319652</a:t>
                      </a:r>
                      <a:endParaRPr lang="ru-RU" sz="1100" b="1" i="0" u="none" strike="noStrike" dirty="0">
                        <a:solidFill>
                          <a:srgbClr val="000000"/>
                        </a:solidFill>
                        <a:effectLst/>
                        <a:latin typeface="Times New Roman" panose="02020603050405020304" pitchFamily="18" charset="0"/>
                      </a:endParaRPr>
                    </a:p>
                  </a:txBody>
                  <a:tcPr marL="3492" marR="3492" marT="3492" marB="0" anchor="ctr"/>
                </a:tc>
                <a:tc>
                  <a:txBody>
                    <a:bodyPr/>
                    <a:lstStyle/>
                    <a:p>
                      <a:pPr algn="r" rtl="0" fontAlgn="ctr"/>
                      <a:r>
                        <a:rPr lang="ru-RU" sz="1100" u="none" strike="noStrike">
                          <a:effectLst/>
                        </a:rPr>
                        <a:t>1260640</a:t>
                      </a:r>
                      <a:endParaRPr lang="ru-RU" sz="1100" b="0" i="0" u="none" strike="noStrike">
                        <a:solidFill>
                          <a:srgbClr val="000000"/>
                        </a:solidFill>
                        <a:effectLst/>
                        <a:latin typeface="Times New Roman" panose="02020603050405020304" pitchFamily="18" charset="0"/>
                      </a:endParaRPr>
                    </a:p>
                  </a:txBody>
                  <a:tcPr marL="3492" marR="3492" marT="3492" marB="0" anchor="ctr"/>
                </a:tc>
                <a:extLst>
                  <a:ext uri="{0D108BD9-81ED-4DB2-BD59-A6C34878D82A}">
                    <a16:rowId xmlns:a16="http://schemas.microsoft.com/office/drawing/2014/main" val="160295919"/>
                  </a:ext>
                </a:extLst>
              </a:tr>
              <a:tr h="146674">
                <a:tc>
                  <a:txBody>
                    <a:bodyPr/>
                    <a:lstStyle/>
                    <a:p>
                      <a:pPr algn="ctr" rtl="0" fontAlgn="ctr"/>
                      <a:r>
                        <a:rPr lang="ru-RU" sz="1100" u="none" strike="noStrike" dirty="0">
                          <a:solidFill>
                            <a:srgbClr val="FF0000"/>
                          </a:solidFill>
                          <a:effectLst/>
                        </a:rPr>
                        <a:t>12</a:t>
                      </a:r>
                      <a:endParaRPr lang="ru-RU" sz="1100" b="0" i="0" u="none" strike="noStrike" dirty="0">
                        <a:solidFill>
                          <a:srgbClr val="FF0000"/>
                        </a:solidFill>
                        <a:effectLst/>
                        <a:latin typeface="Times New Roman" panose="02020603050405020304" pitchFamily="18" charset="0"/>
                      </a:endParaRPr>
                    </a:p>
                  </a:txBody>
                  <a:tcPr marL="3492" marR="3492" marT="3492" marB="0" anchor="ctr"/>
                </a:tc>
                <a:tc>
                  <a:txBody>
                    <a:bodyPr/>
                    <a:lstStyle/>
                    <a:p>
                      <a:pPr algn="l" fontAlgn="ctr"/>
                      <a:r>
                        <a:rPr lang="en-US" sz="1100" u="none" strike="noStrike">
                          <a:effectLst/>
                        </a:rPr>
                        <a:t>Gia Rai</a:t>
                      </a:r>
                      <a:endParaRPr lang="en-US"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l" fontAlgn="ctr"/>
                      <a:r>
                        <a:rPr lang="en-US" sz="1100" i="1" u="none" strike="noStrike" dirty="0">
                          <a:effectLst/>
                        </a:rPr>
                        <a:t>Austronesian</a:t>
                      </a:r>
                      <a:endParaRPr lang="en-US" sz="1100" b="0" i="1" u="none" strike="noStrike" dirty="0">
                        <a:solidFill>
                          <a:srgbClr val="000000"/>
                        </a:solidFill>
                        <a:effectLst/>
                        <a:latin typeface="Times New Roman" panose="02020603050405020304" pitchFamily="18" charset="0"/>
                      </a:endParaRPr>
                    </a:p>
                  </a:txBody>
                  <a:tcPr marL="3492" marR="3492" marT="3492" marB="0" anchor="ctr"/>
                </a:tc>
                <a:tc>
                  <a:txBody>
                    <a:bodyPr/>
                    <a:lstStyle/>
                    <a:p>
                      <a:pPr algn="ctr" fontAlgn="ctr"/>
                      <a:r>
                        <a:rPr lang="ru-RU" sz="1100" u="none" strike="noStrike" dirty="0">
                          <a:effectLst/>
                        </a:rPr>
                        <a:t>59.10%</a:t>
                      </a:r>
                      <a:endParaRPr lang="ru-RU" sz="1100" b="0" i="0" u="none" strike="noStrike" dirty="0">
                        <a:solidFill>
                          <a:srgbClr val="000000"/>
                        </a:solidFill>
                        <a:effectLst/>
                        <a:latin typeface="Times New Roman" panose="02020603050405020304" pitchFamily="18" charset="0"/>
                      </a:endParaRPr>
                    </a:p>
                  </a:txBody>
                  <a:tcPr marL="3492" marR="3492" marT="3492" marB="0" anchor="ctr"/>
                </a:tc>
                <a:tc>
                  <a:txBody>
                    <a:bodyPr/>
                    <a:lstStyle/>
                    <a:p>
                      <a:pPr algn="r" fontAlgn="ctr"/>
                      <a:r>
                        <a:rPr lang="ru-RU" sz="1100" u="none" strike="noStrike">
                          <a:effectLst/>
                        </a:rPr>
                        <a:t>513930</a:t>
                      </a:r>
                      <a:endParaRPr lang="ru-RU"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r" rtl="0" fontAlgn="ctr"/>
                      <a:r>
                        <a:rPr lang="ru-RU" sz="1100" u="none" strike="noStrike">
                          <a:effectLst/>
                        </a:rPr>
                        <a:t>411275</a:t>
                      </a:r>
                      <a:endParaRPr lang="ru-RU"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r" rtl="0" fontAlgn="ctr"/>
                      <a:r>
                        <a:rPr lang="ru-RU" sz="1100" u="none" strike="noStrike">
                          <a:effectLst/>
                        </a:rPr>
                        <a:t> </a:t>
                      </a:r>
                      <a:endParaRPr lang="ru-RU"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ctr" rtl="0" fontAlgn="ctr"/>
                      <a:r>
                        <a:rPr lang="ru-RU" sz="1100" u="none" strike="noStrike" dirty="0">
                          <a:solidFill>
                            <a:srgbClr val="FF0000"/>
                          </a:solidFill>
                          <a:effectLst/>
                        </a:rPr>
                        <a:t>39</a:t>
                      </a:r>
                      <a:endParaRPr lang="ru-RU" sz="1100" b="0" i="0" u="none" strike="noStrike" dirty="0">
                        <a:solidFill>
                          <a:srgbClr val="FF0000"/>
                        </a:solidFill>
                        <a:effectLst/>
                        <a:latin typeface="Times New Roman" panose="02020603050405020304" pitchFamily="18" charset="0"/>
                      </a:endParaRPr>
                    </a:p>
                  </a:txBody>
                  <a:tcPr marL="3492" marR="3492" marT="3492" marB="0" anchor="ctr"/>
                </a:tc>
                <a:tc>
                  <a:txBody>
                    <a:bodyPr/>
                    <a:lstStyle/>
                    <a:p>
                      <a:pPr algn="l" fontAlgn="ctr"/>
                      <a:r>
                        <a:rPr lang="en-US" sz="1100" u="none" strike="noStrike">
                          <a:effectLst/>
                        </a:rPr>
                        <a:t>Co Tu</a:t>
                      </a:r>
                      <a:endParaRPr lang="en-US"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l" fontAlgn="ctr"/>
                      <a:r>
                        <a:rPr lang="en-US" sz="1100" i="1" u="none" strike="noStrike" dirty="0">
                          <a:effectLst/>
                        </a:rPr>
                        <a:t>Austroasiatic</a:t>
                      </a:r>
                      <a:endParaRPr lang="en-US" sz="1100" b="0" i="1" u="none" strike="noStrike" dirty="0">
                        <a:solidFill>
                          <a:srgbClr val="000000"/>
                        </a:solidFill>
                        <a:effectLst/>
                        <a:latin typeface="Times New Roman" panose="02020603050405020304" pitchFamily="18" charset="0"/>
                      </a:endParaRPr>
                    </a:p>
                  </a:txBody>
                  <a:tcPr marL="3492" marR="3492" marT="3492" marB="0" anchor="ctr"/>
                </a:tc>
                <a:tc>
                  <a:txBody>
                    <a:bodyPr/>
                    <a:lstStyle/>
                    <a:p>
                      <a:pPr algn="ctr" fontAlgn="ctr"/>
                      <a:r>
                        <a:rPr lang="ru-RU" sz="1100" u="none" strike="noStrike">
                          <a:effectLst/>
                        </a:rPr>
                        <a:t>75.10%</a:t>
                      </a:r>
                      <a:endParaRPr lang="ru-RU"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r" fontAlgn="ctr"/>
                      <a:r>
                        <a:rPr lang="ru-RU" sz="1100" u="none" strike="noStrike">
                          <a:effectLst/>
                        </a:rPr>
                        <a:t>74173</a:t>
                      </a:r>
                      <a:endParaRPr lang="ru-RU"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r" rtl="0" fontAlgn="ctr"/>
                      <a:r>
                        <a:rPr lang="ru-RU" sz="1100" u="none" strike="noStrike">
                          <a:effectLst/>
                        </a:rPr>
                        <a:t>61588</a:t>
                      </a:r>
                      <a:endParaRPr lang="ru-RU" sz="1100" b="0" i="0" u="none" strike="noStrike">
                        <a:solidFill>
                          <a:srgbClr val="000000"/>
                        </a:solidFill>
                        <a:effectLst/>
                        <a:latin typeface="Times New Roman" panose="02020603050405020304" pitchFamily="18" charset="0"/>
                      </a:endParaRPr>
                    </a:p>
                  </a:txBody>
                  <a:tcPr marL="3492" marR="3492" marT="3492" marB="0" anchor="ctr"/>
                </a:tc>
                <a:extLst>
                  <a:ext uri="{0D108BD9-81ED-4DB2-BD59-A6C34878D82A}">
                    <a16:rowId xmlns:a16="http://schemas.microsoft.com/office/drawing/2014/main" val="341959963"/>
                  </a:ext>
                </a:extLst>
              </a:tr>
              <a:tr h="146674">
                <a:tc>
                  <a:txBody>
                    <a:bodyPr/>
                    <a:lstStyle/>
                    <a:p>
                      <a:pPr algn="ctr" rtl="0" fontAlgn="ctr"/>
                      <a:r>
                        <a:rPr lang="ru-RU" sz="1100" u="none" strike="noStrike" dirty="0">
                          <a:solidFill>
                            <a:srgbClr val="FF0000"/>
                          </a:solidFill>
                          <a:effectLst/>
                        </a:rPr>
                        <a:t>13</a:t>
                      </a:r>
                      <a:endParaRPr lang="ru-RU" sz="1100" b="0" i="0" u="none" strike="noStrike" dirty="0">
                        <a:solidFill>
                          <a:srgbClr val="FF0000"/>
                        </a:solidFill>
                        <a:effectLst/>
                        <a:latin typeface="Times New Roman" panose="02020603050405020304" pitchFamily="18" charset="0"/>
                      </a:endParaRPr>
                    </a:p>
                  </a:txBody>
                  <a:tcPr marL="3492" marR="3492" marT="3492" marB="0" anchor="ctr"/>
                </a:tc>
                <a:tc>
                  <a:txBody>
                    <a:bodyPr/>
                    <a:lstStyle/>
                    <a:p>
                      <a:pPr algn="l" fontAlgn="ctr"/>
                      <a:r>
                        <a:rPr lang="en-US" sz="1100" u="none" strike="noStrike">
                          <a:effectLst/>
                        </a:rPr>
                        <a:t>Xtieng</a:t>
                      </a:r>
                      <a:endParaRPr lang="en-US"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l" fontAlgn="ctr"/>
                      <a:r>
                        <a:rPr lang="en-US" sz="1100" i="1" u="none" strike="noStrike" dirty="0">
                          <a:effectLst/>
                        </a:rPr>
                        <a:t>Austroasiatic</a:t>
                      </a:r>
                      <a:endParaRPr lang="en-US" sz="1100" b="0" i="1" u="none" strike="noStrike" dirty="0">
                        <a:solidFill>
                          <a:srgbClr val="000000"/>
                        </a:solidFill>
                        <a:effectLst/>
                        <a:latin typeface="Times New Roman" panose="02020603050405020304" pitchFamily="18" charset="0"/>
                      </a:endParaRPr>
                    </a:p>
                  </a:txBody>
                  <a:tcPr marL="3492" marR="3492" marT="3492" marB="0" anchor="ctr"/>
                </a:tc>
                <a:tc>
                  <a:txBody>
                    <a:bodyPr/>
                    <a:lstStyle/>
                    <a:p>
                      <a:pPr algn="ctr" fontAlgn="ctr"/>
                      <a:r>
                        <a:rPr lang="ru-RU" sz="1100" u="none" strike="noStrike" dirty="0">
                          <a:effectLst/>
                        </a:rPr>
                        <a:t>60.70%</a:t>
                      </a:r>
                      <a:endParaRPr lang="ru-RU" sz="1100" b="0" i="0" u="none" strike="noStrike" dirty="0">
                        <a:solidFill>
                          <a:srgbClr val="000000"/>
                        </a:solidFill>
                        <a:effectLst/>
                        <a:latin typeface="Times New Roman" panose="02020603050405020304" pitchFamily="18" charset="0"/>
                      </a:endParaRPr>
                    </a:p>
                  </a:txBody>
                  <a:tcPr marL="3492" marR="3492" marT="3492" marB="0" anchor="ctr"/>
                </a:tc>
                <a:tc>
                  <a:txBody>
                    <a:bodyPr/>
                    <a:lstStyle/>
                    <a:p>
                      <a:pPr algn="r" fontAlgn="ctr"/>
                      <a:r>
                        <a:rPr lang="ru-RU" sz="1100" u="none" strike="noStrike" dirty="0">
                          <a:effectLst/>
                        </a:rPr>
                        <a:t>100752</a:t>
                      </a:r>
                      <a:endParaRPr lang="ru-RU" sz="1100" b="0" i="0" u="none" strike="noStrike" dirty="0">
                        <a:solidFill>
                          <a:srgbClr val="000000"/>
                        </a:solidFill>
                        <a:effectLst/>
                        <a:latin typeface="Times New Roman" panose="02020603050405020304" pitchFamily="18" charset="0"/>
                      </a:endParaRPr>
                    </a:p>
                  </a:txBody>
                  <a:tcPr marL="3492" marR="3492" marT="3492" marB="0" anchor="ctr"/>
                </a:tc>
                <a:tc>
                  <a:txBody>
                    <a:bodyPr/>
                    <a:lstStyle/>
                    <a:p>
                      <a:pPr algn="r" rtl="0" fontAlgn="ctr"/>
                      <a:r>
                        <a:rPr lang="ru-RU" sz="1100" u="none" strike="noStrike" dirty="0">
                          <a:effectLst/>
                        </a:rPr>
                        <a:t>85436</a:t>
                      </a:r>
                      <a:endParaRPr lang="ru-RU" sz="1100" b="0" i="0" u="none" strike="noStrike" dirty="0">
                        <a:solidFill>
                          <a:srgbClr val="000000"/>
                        </a:solidFill>
                        <a:effectLst/>
                        <a:latin typeface="Times New Roman" panose="02020603050405020304" pitchFamily="18" charset="0"/>
                      </a:endParaRPr>
                    </a:p>
                  </a:txBody>
                  <a:tcPr marL="3492" marR="3492" marT="3492" marB="0" anchor="ctr"/>
                </a:tc>
                <a:tc>
                  <a:txBody>
                    <a:bodyPr/>
                    <a:lstStyle/>
                    <a:p>
                      <a:pPr algn="r" rtl="0" fontAlgn="ctr"/>
                      <a:r>
                        <a:rPr lang="ru-RU" sz="1100" u="none" strike="noStrike">
                          <a:effectLst/>
                        </a:rPr>
                        <a:t> </a:t>
                      </a:r>
                      <a:endParaRPr lang="ru-RU"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ctr" rtl="0" fontAlgn="ctr"/>
                      <a:r>
                        <a:rPr lang="ru-RU" sz="1100" u="none" strike="noStrike" dirty="0">
                          <a:solidFill>
                            <a:srgbClr val="FF0000"/>
                          </a:solidFill>
                          <a:effectLst/>
                        </a:rPr>
                        <a:t>40</a:t>
                      </a:r>
                      <a:endParaRPr lang="ru-RU" sz="1100" b="0" i="0" u="none" strike="noStrike" dirty="0">
                        <a:solidFill>
                          <a:srgbClr val="FF0000"/>
                        </a:solidFill>
                        <a:effectLst/>
                        <a:latin typeface="Times New Roman" panose="02020603050405020304" pitchFamily="18" charset="0"/>
                      </a:endParaRPr>
                    </a:p>
                  </a:txBody>
                  <a:tcPr marL="3492" marR="3492" marT="3492" marB="0" anchor="ctr"/>
                </a:tc>
                <a:tc>
                  <a:txBody>
                    <a:bodyPr/>
                    <a:lstStyle/>
                    <a:p>
                      <a:pPr algn="l" fontAlgn="ctr"/>
                      <a:r>
                        <a:rPr lang="en-US" sz="1100" u="none" strike="noStrike">
                          <a:effectLst/>
                        </a:rPr>
                        <a:t>Gie Trieng</a:t>
                      </a:r>
                      <a:endParaRPr lang="en-US"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l" fontAlgn="ctr"/>
                      <a:r>
                        <a:rPr lang="en-US" sz="1100" i="1" u="none" strike="noStrike" dirty="0">
                          <a:effectLst/>
                        </a:rPr>
                        <a:t>Austroasiatic</a:t>
                      </a:r>
                      <a:endParaRPr lang="en-US" sz="1100" b="0" i="1" u="none" strike="noStrike" dirty="0">
                        <a:solidFill>
                          <a:srgbClr val="000000"/>
                        </a:solidFill>
                        <a:effectLst/>
                        <a:latin typeface="Times New Roman" panose="02020603050405020304" pitchFamily="18" charset="0"/>
                      </a:endParaRPr>
                    </a:p>
                  </a:txBody>
                  <a:tcPr marL="3492" marR="3492" marT="3492" marB="0" anchor="ctr"/>
                </a:tc>
                <a:tc>
                  <a:txBody>
                    <a:bodyPr/>
                    <a:lstStyle/>
                    <a:p>
                      <a:pPr algn="ctr" fontAlgn="ctr"/>
                      <a:r>
                        <a:rPr lang="ru-RU" sz="1100" u="none" strike="noStrike">
                          <a:effectLst/>
                        </a:rPr>
                        <a:t>75.70%</a:t>
                      </a:r>
                      <a:endParaRPr lang="ru-RU"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r" fontAlgn="ctr"/>
                      <a:r>
                        <a:rPr lang="ru-RU" sz="1100" u="none" strike="noStrike">
                          <a:effectLst/>
                        </a:rPr>
                        <a:t>52000</a:t>
                      </a:r>
                      <a:endParaRPr lang="ru-RU"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r" rtl="0" fontAlgn="ctr"/>
                      <a:r>
                        <a:rPr lang="ru-RU" sz="1100" u="none" strike="noStrike">
                          <a:effectLst/>
                        </a:rPr>
                        <a:t>50962</a:t>
                      </a:r>
                      <a:endParaRPr lang="ru-RU" sz="1100" b="0" i="0" u="none" strike="noStrike">
                        <a:solidFill>
                          <a:srgbClr val="000000"/>
                        </a:solidFill>
                        <a:effectLst/>
                        <a:latin typeface="Times New Roman" panose="02020603050405020304" pitchFamily="18" charset="0"/>
                      </a:endParaRPr>
                    </a:p>
                  </a:txBody>
                  <a:tcPr marL="3492" marR="3492" marT="3492" marB="0" anchor="ctr"/>
                </a:tc>
                <a:extLst>
                  <a:ext uri="{0D108BD9-81ED-4DB2-BD59-A6C34878D82A}">
                    <a16:rowId xmlns:a16="http://schemas.microsoft.com/office/drawing/2014/main" val="2095482969"/>
                  </a:ext>
                </a:extLst>
              </a:tr>
              <a:tr h="146674">
                <a:tc>
                  <a:txBody>
                    <a:bodyPr/>
                    <a:lstStyle/>
                    <a:p>
                      <a:pPr algn="ctr" rtl="0" fontAlgn="ctr"/>
                      <a:r>
                        <a:rPr lang="ru-RU" sz="1100" u="none" strike="noStrike" dirty="0">
                          <a:solidFill>
                            <a:srgbClr val="FF0000"/>
                          </a:solidFill>
                          <a:effectLst/>
                        </a:rPr>
                        <a:t>14</a:t>
                      </a:r>
                      <a:endParaRPr lang="ru-RU" sz="1100" b="0" i="0" u="none" strike="noStrike" dirty="0">
                        <a:solidFill>
                          <a:srgbClr val="FF0000"/>
                        </a:solidFill>
                        <a:effectLst/>
                        <a:latin typeface="Times New Roman" panose="02020603050405020304" pitchFamily="18" charset="0"/>
                      </a:endParaRPr>
                    </a:p>
                  </a:txBody>
                  <a:tcPr marL="3492" marR="3492" marT="3492" marB="0" anchor="ctr"/>
                </a:tc>
                <a:tc>
                  <a:txBody>
                    <a:bodyPr/>
                    <a:lstStyle/>
                    <a:p>
                      <a:pPr algn="l" fontAlgn="ctr"/>
                      <a:r>
                        <a:rPr lang="en-US" sz="1100" u="none" strike="noStrike">
                          <a:effectLst/>
                        </a:rPr>
                        <a:t>Kho Mu</a:t>
                      </a:r>
                      <a:endParaRPr lang="en-US"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l" fontAlgn="ctr"/>
                      <a:r>
                        <a:rPr lang="en-US" sz="1100" i="1" u="none" strike="noStrike" dirty="0">
                          <a:effectLst/>
                        </a:rPr>
                        <a:t>Austroasiatic</a:t>
                      </a:r>
                      <a:endParaRPr lang="en-US" sz="1100" b="0" i="1" u="none" strike="noStrike" dirty="0">
                        <a:solidFill>
                          <a:srgbClr val="000000"/>
                        </a:solidFill>
                        <a:effectLst/>
                        <a:latin typeface="Times New Roman" panose="02020603050405020304" pitchFamily="18" charset="0"/>
                      </a:endParaRPr>
                    </a:p>
                  </a:txBody>
                  <a:tcPr marL="3492" marR="3492" marT="3492" marB="0" anchor="ctr"/>
                </a:tc>
                <a:tc>
                  <a:txBody>
                    <a:bodyPr/>
                    <a:lstStyle/>
                    <a:p>
                      <a:pPr algn="ctr" fontAlgn="ctr"/>
                      <a:r>
                        <a:rPr lang="ru-RU" sz="1100" u="none" strike="noStrike" dirty="0">
                          <a:effectLst/>
                        </a:rPr>
                        <a:t>61.60%</a:t>
                      </a:r>
                      <a:endParaRPr lang="ru-RU" sz="1100" b="0" i="0" u="none" strike="noStrike" dirty="0">
                        <a:solidFill>
                          <a:srgbClr val="000000"/>
                        </a:solidFill>
                        <a:effectLst/>
                        <a:latin typeface="Times New Roman" panose="02020603050405020304" pitchFamily="18" charset="0"/>
                      </a:endParaRPr>
                    </a:p>
                  </a:txBody>
                  <a:tcPr marL="3492" marR="3492" marT="3492" marB="0" anchor="ctr"/>
                </a:tc>
                <a:tc>
                  <a:txBody>
                    <a:bodyPr/>
                    <a:lstStyle/>
                    <a:p>
                      <a:pPr algn="r" fontAlgn="ctr"/>
                      <a:r>
                        <a:rPr lang="ru-RU" sz="1100" u="none" strike="noStrike" dirty="0">
                          <a:effectLst/>
                        </a:rPr>
                        <a:t>90612</a:t>
                      </a:r>
                      <a:endParaRPr lang="ru-RU" sz="1100" b="0" i="0" u="none" strike="noStrike" dirty="0">
                        <a:solidFill>
                          <a:srgbClr val="000000"/>
                        </a:solidFill>
                        <a:effectLst/>
                        <a:latin typeface="Times New Roman" panose="02020603050405020304" pitchFamily="18" charset="0"/>
                      </a:endParaRPr>
                    </a:p>
                  </a:txBody>
                  <a:tcPr marL="3492" marR="3492" marT="3492" marB="0" anchor="ctr"/>
                </a:tc>
                <a:tc>
                  <a:txBody>
                    <a:bodyPr/>
                    <a:lstStyle/>
                    <a:p>
                      <a:pPr algn="r" rtl="0" fontAlgn="ctr"/>
                      <a:r>
                        <a:rPr lang="ru-RU" sz="1100" u="none" strike="noStrike" dirty="0">
                          <a:effectLst/>
                        </a:rPr>
                        <a:t>72929</a:t>
                      </a:r>
                      <a:endParaRPr lang="ru-RU" sz="1100" b="0" i="0" u="none" strike="noStrike" dirty="0">
                        <a:solidFill>
                          <a:srgbClr val="000000"/>
                        </a:solidFill>
                        <a:effectLst/>
                        <a:latin typeface="Times New Roman" panose="02020603050405020304" pitchFamily="18" charset="0"/>
                      </a:endParaRPr>
                    </a:p>
                  </a:txBody>
                  <a:tcPr marL="3492" marR="3492" marT="3492" marB="0" anchor="ctr"/>
                </a:tc>
                <a:tc>
                  <a:txBody>
                    <a:bodyPr/>
                    <a:lstStyle/>
                    <a:p>
                      <a:pPr algn="r" rtl="0" fontAlgn="ctr"/>
                      <a:r>
                        <a:rPr lang="ru-RU" sz="1100" u="none" strike="noStrike">
                          <a:effectLst/>
                        </a:rPr>
                        <a:t> </a:t>
                      </a:r>
                      <a:endParaRPr lang="ru-RU"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ctr" rtl="0" fontAlgn="ctr"/>
                      <a:r>
                        <a:rPr lang="ru-RU" sz="1100" u="none" strike="noStrike" dirty="0">
                          <a:solidFill>
                            <a:srgbClr val="FF0000"/>
                          </a:solidFill>
                          <a:effectLst/>
                        </a:rPr>
                        <a:t>41</a:t>
                      </a:r>
                      <a:endParaRPr lang="ru-RU" sz="1100" b="0" i="0" u="none" strike="noStrike" dirty="0">
                        <a:solidFill>
                          <a:srgbClr val="FF0000"/>
                        </a:solidFill>
                        <a:effectLst/>
                        <a:latin typeface="Times New Roman" panose="02020603050405020304" pitchFamily="18" charset="0"/>
                      </a:endParaRPr>
                    </a:p>
                  </a:txBody>
                  <a:tcPr marL="3492" marR="3492" marT="3492" marB="0" anchor="ctr"/>
                </a:tc>
                <a:tc>
                  <a:txBody>
                    <a:bodyPr/>
                    <a:lstStyle/>
                    <a:p>
                      <a:pPr algn="l" fontAlgn="ctr"/>
                      <a:r>
                        <a:rPr lang="en-US" sz="1100" u="none" strike="noStrike">
                          <a:effectLst/>
                        </a:rPr>
                        <a:t>Pu Peo</a:t>
                      </a:r>
                      <a:endParaRPr lang="en-US"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l" fontAlgn="ctr"/>
                      <a:r>
                        <a:rPr lang="en-US" sz="1100" i="1" u="none" strike="noStrike" dirty="0">
                          <a:effectLst/>
                        </a:rPr>
                        <a:t>Tai-Kadai</a:t>
                      </a:r>
                      <a:endParaRPr lang="en-US" sz="1100" b="0" i="1" u="none" strike="noStrike" dirty="0">
                        <a:solidFill>
                          <a:srgbClr val="000000"/>
                        </a:solidFill>
                        <a:effectLst/>
                        <a:latin typeface="Times New Roman" panose="02020603050405020304" pitchFamily="18" charset="0"/>
                      </a:endParaRPr>
                    </a:p>
                  </a:txBody>
                  <a:tcPr marL="3492" marR="3492" marT="3492" marB="0" anchor="ctr"/>
                </a:tc>
                <a:tc>
                  <a:txBody>
                    <a:bodyPr/>
                    <a:lstStyle/>
                    <a:p>
                      <a:pPr algn="ctr" fontAlgn="ctr"/>
                      <a:r>
                        <a:rPr lang="ru-RU" sz="1100" u="none" strike="noStrike">
                          <a:effectLst/>
                        </a:rPr>
                        <a:t>75.80%</a:t>
                      </a:r>
                      <a:endParaRPr lang="ru-RU"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r" fontAlgn="ctr"/>
                      <a:r>
                        <a:rPr lang="ru-RU" sz="1100" u="none" strike="noStrike">
                          <a:effectLst/>
                        </a:rPr>
                        <a:t>903</a:t>
                      </a:r>
                      <a:endParaRPr lang="ru-RU"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r" rtl="0" fontAlgn="ctr"/>
                      <a:r>
                        <a:rPr lang="ru-RU" sz="1100" u="none" strike="noStrike">
                          <a:effectLst/>
                        </a:rPr>
                        <a:t>687</a:t>
                      </a:r>
                      <a:endParaRPr lang="ru-RU" sz="1100" b="0" i="0" u="none" strike="noStrike">
                        <a:solidFill>
                          <a:srgbClr val="000000"/>
                        </a:solidFill>
                        <a:effectLst/>
                        <a:latin typeface="Times New Roman" panose="02020603050405020304" pitchFamily="18" charset="0"/>
                      </a:endParaRPr>
                    </a:p>
                  </a:txBody>
                  <a:tcPr marL="3492" marR="3492" marT="3492" marB="0" anchor="ctr"/>
                </a:tc>
                <a:extLst>
                  <a:ext uri="{0D108BD9-81ED-4DB2-BD59-A6C34878D82A}">
                    <a16:rowId xmlns:a16="http://schemas.microsoft.com/office/drawing/2014/main" val="2382672722"/>
                  </a:ext>
                </a:extLst>
              </a:tr>
              <a:tr h="146674">
                <a:tc>
                  <a:txBody>
                    <a:bodyPr/>
                    <a:lstStyle/>
                    <a:p>
                      <a:pPr algn="ctr" rtl="0" fontAlgn="ctr"/>
                      <a:r>
                        <a:rPr lang="ru-RU" sz="1100" u="none" strike="noStrike" dirty="0">
                          <a:solidFill>
                            <a:srgbClr val="FF0000"/>
                          </a:solidFill>
                          <a:effectLst/>
                        </a:rPr>
                        <a:t>15</a:t>
                      </a:r>
                      <a:endParaRPr lang="ru-RU" sz="1100" b="0" i="0" u="none" strike="noStrike" dirty="0">
                        <a:solidFill>
                          <a:srgbClr val="FF0000"/>
                        </a:solidFill>
                        <a:effectLst/>
                        <a:latin typeface="Times New Roman" panose="02020603050405020304" pitchFamily="18" charset="0"/>
                      </a:endParaRPr>
                    </a:p>
                  </a:txBody>
                  <a:tcPr marL="3492" marR="3492" marT="3492" marB="0" anchor="ctr"/>
                </a:tc>
                <a:tc>
                  <a:txBody>
                    <a:bodyPr/>
                    <a:lstStyle/>
                    <a:p>
                      <a:pPr algn="l" fontAlgn="ctr"/>
                      <a:r>
                        <a:rPr lang="en-US" sz="1100" u="none" strike="noStrike">
                          <a:effectLst/>
                        </a:rPr>
                        <a:t>Khang</a:t>
                      </a:r>
                      <a:endParaRPr lang="en-US"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l" fontAlgn="ctr"/>
                      <a:r>
                        <a:rPr lang="en-US" sz="1100" i="1" u="none" strike="noStrike" dirty="0">
                          <a:effectLst/>
                        </a:rPr>
                        <a:t>Austroasiatic</a:t>
                      </a:r>
                      <a:endParaRPr lang="en-US" sz="1100" b="0" i="1" u="none" strike="noStrike" dirty="0">
                        <a:solidFill>
                          <a:srgbClr val="000000"/>
                        </a:solidFill>
                        <a:effectLst/>
                        <a:latin typeface="Times New Roman" panose="02020603050405020304" pitchFamily="18" charset="0"/>
                      </a:endParaRPr>
                    </a:p>
                  </a:txBody>
                  <a:tcPr marL="3492" marR="3492" marT="3492" marB="0" anchor="ctr"/>
                </a:tc>
                <a:tc>
                  <a:txBody>
                    <a:bodyPr/>
                    <a:lstStyle/>
                    <a:p>
                      <a:pPr algn="ctr" fontAlgn="ctr"/>
                      <a:r>
                        <a:rPr lang="ru-RU" sz="1100" u="none" strike="noStrike" dirty="0">
                          <a:effectLst/>
                        </a:rPr>
                        <a:t>62.40%</a:t>
                      </a:r>
                      <a:endParaRPr lang="ru-RU" sz="1100" b="0" i="0" u="none" strike="noStrike" dirty="0">
                        <a:solidFill>
                          <a:srgbClr val="000000"/>
                        </a:solidFill>
                        <a:effectLst/>
                        <a:latin typeface="Times New Roman" panose="02020603050405020304" pitchFamily="18" charset="0"/>
                      </a:endParaRPr>
                    </a:p>
                  </a:txBody>
                  <a:tcPr marL="3492" marR="3492" marT="3492" marB="0" anchor="ctr"/>
                </a:tc>
                <a:tc>
                  <a:txBody>
                    <a:bodyPr/>
                    <a:lstStyle/>
                    <a:p>
                      <a:pPr algn="r" fontAlgn="ctr"/>
                      <a:r>
                        <a:rPr lang="ru-RU" sz="1100" u="none" strike="noStrike">
                          <a:effectLst/>
                        </a:rPr>
                        <a:t>16180</a:t>
                      </a:r>
                      <a:endParaRPr lang="ru-RU"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r" rtl="0" fontAlgn="ctr"/>
                      <a:r>
                        <a:rPr lang="ru-RU" sz="1100" u="none" strike="noStrike">
                          <a:effectLst/>
                        </a:rPr>
                        <a:t>13840</a:t>
                      </a:r>
                      <a:endParaRPr lang="ru-RU"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r" rtl="0" fontAlgn="ctr"/>
                      <a:r>
                        <a:rPr lang="ru-RU" sz="1100" u="none" strike="noStrike" dirty="0">
                          <a:effectLst/>
                        </a:rPr>
                        <a:t> </a:t>
                      </a:r>
                      <a:endParaRPr lang="ru-RU" sz="1100" b="0" i="0" u="none" strike="noStrike" dirty="0">
                        <a:solidFill>
                          <a:srgbClr val="000000"/>
                        </a:solidFill>
                        <a:effectLst/>
                        <a:latin typeface="Times New Roman" panose="02020603050405020304" pitchFamily="18" charset="0"/>
                      </a:endParaRPr>
                    </a:p>
                  </a:txBody>
                  <a:tcPr marL="3492" marR="3492" marT="3492" marB="0" anchor="ctr"/>
                </a:tc>
                <a:tc>
                  <a:txBody>
                    <a:bodyPr/>
                    <a:lstStyle/>
                    <a:p>
                      <a:pPr algn="ctr" rtl="0" fontAlgn="ctr"/>
                      <a:r>
                        <a:rPr lang="ru-RU" sz="1100" u="none" strike="noStrike" dirty="0">
                          <a:solidFill>
                            <a:srgbClr val="FF0000"/>
                          </a:solidFill>
                          <a:effectLst/>
                        </a:rPr>
                        <a:t>42</a:t>
                      </a:r>
                      <a:endParaRPr lang="ru-RU" sz="1100" b="0" i="0" u="none" strike="noStrike" dirty="0">
                        <a:solidFill>
                          <a:srgbClr val="FF0000"/>
                        </a:solidFill>
                        <a:effectLst/>
                        <a:latin typeface="Times New Roman" panose="02020603050405020304" pitchFamily="18" charset="0"/>
                      </a:endParaRPr>
                    </a:p>
                  </a:txBody>
                  <a:tcPr marL="3492" marR="3492" marT="3492" marB="0" anchor="ctr"/>
                </a:tc>
                <a:tc>
                  <a:txBody>
                    <a:bodyPr/>
                    <a:lstStyle/>
                    <a:p>
                      <a:pPr algn="l" fontAlgn="ctr"/>
                      <a:r>
                        <a:rPr lang="en-US" sz="1100" u="none" strike="noStrike">
                          <a:effectLst/>
                        </a:rPr>
                        <a:t>Giay</a:t>
                      </a:r>
                      <a:endParaRPr lang="en-US"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l" fontAlgn="ctr"/>
                      <a:r>
                        <a:rPr lang="en-US" sz="1100" i="1" u="none" strike="noStrike" dirty="0">
                          <a:effectLst/>
                        </a:rPr>
                        <a:t>Tai-Kadai</a:t>
                      </a:r>
                      <a:endParaRPr lang="en-US" sz="1100" b="0" i="1" u="none" strike="noStrike" dirty="0">
                        <a:solidFill>
                          <a:srgbClr val="000000"/>
                        </a:solidFill>
                        <a:effectLst/>
                        <a:latin typeface="Times New Roman" panose="02020603050405020304" pitchFamily="18" charset="0"/>
                      </a:endParaRPr>
                    </a:p>
                  </a:txBody>
                  <a:tcPr marL="3492" marR="3492" marT="3492" marB="0" anchor="ctr"/>
                </a:tc>
                <a:tc>
                  <a:txBody>
                    <a:bodyPr/>
                    <a:lstStyle/>
                    <a:p>
                      <a:pPr algn="ctr" fontAlgn="ctr"/>
                      <a:r>
                        <a:rPr lang="ru-RU" sz="1100" u="none" strike="noStrike">
                          <a:effectLst/>
                        </a:rPr>
                        <a:t>76.20%</a:t>
                      </a:r>
                      <a:endParaRPr lang="ru-RU"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r" fontAlgn="ctr"/>
                      <a:r>
                        <a:rPr lang="ru-RU" sz="1100" u="none" strike="noStrike">
                          <a:effectLst/>
                        </a:rPr>
                        <a:t>67858</a:t>
                      </a:r>
                      <a:endParaRPr lang="ru-RU"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r" rtl="0" fontAlgn="ctr"/>
                      <a:r>
                        <a:rPr lang="ru-RU" sz="1100" u="none" strike="noStrike">
                          <a:effectLst/>
                        </a:rPr>
                        <a:t>58617</a:t>
                      </a:r>
                      <a:endParaRPr lang="ru-RU" sz="1100" b="0" i="0" u="none" strike="noStrike">
                        <a:solidFill>
                          <a:srgbClr val="000000"/>
                        </a:solidFill>
                        <a:effectLst/>
                        <a:latin typeface="Times New Roman" panose="02020603050405020304" pitchFamily="18" charset="0"/>
                      </a:endParaRPr>
                    </a:p>
                  </a:txBody>
                  <a:tcPr marL="3492" marR="3492" marT="3492" marB="0" anchor="ctr"/>
                </a:tc>
                <a:extLst>
                  <a:ext uri="{0D108BD9-81ED-4DB2-BD59-A6C34878D82A}">
                    <a16:rowId xmlns:a16="http://schemas.microsoft.com/office/drawing/2014/main" val="2993713069"/>
                  </a:ext>
                </a:extLst>
              </a:tr>
              <a:tr h="146674">
                <a:tc>
                  <a:txBody>
                    <a:bodyPr/>
                    <a:lstStyle/>
                    <a:p>
                      <a:pPr algn="ctr" rtl="0" fontAlgn="ctr"/>
                      <a:r>
                        <a:rPr lang="ru-RU" sz="1100" u="none" strike="noStrike" dirty="0">
                          <a:solidFill>
                            <a:srgbClr val="FF0000"/>
                          </a:solidFill>
                          <a:effectLst/>
                        </a:rPr>
                        <a:t>16</a:t>
                      </a:r>
                      <a:endParaRPr lang="ru-RU" sz="1100" b="0" i="0" u="none" strike="noStrike" dirty="0">
                        <a:solidFill>
                          <a:srgbClr val="FF0000"/>
                        </a:solidFill>
                        <a:effectLst/>
                        <a:latin typeface="Times New Roman" panose="02020603050405020304" pitchFamily="18" charset="0"/>
                      </a:endParaRPr>
                    </a:p>
                  </a:txBody>
                  <a:tcPr marL="3492" marR="3492" marT="3492" marB="0" anchor="ctr"/>
                </a:tc>
                <a:tc>
                  <a:txBody>
                    <a:bodyPr/>
                    <a:lstStyle/>
                    <a:p>
                      <a:pPr algn="l" fontAlgn="ctr"/>
                      <a:r>
                        <a:rPr lang="en-US" sz="1100" u="none" strike="noStrike">
                          <a:effectLst/>
                        </a:rPr>
                        <a:t>Chut</a:t>
                      </a:r>
                      <a:endParaRPr lang="en-US"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l" fontAlgn="ctr"/>
                      <a:r>
                        <a:rPr lang="en-US" sz="1100" i="1" u="none" strike="noStrike" dirty="0">
                          <a:effectLst/>
                        </a:rPr>
                        <a:t>Austroasiatic</a:t>
                      </a:r>
                      <a:endParaRPr lang="en-US" sz="1100" b="0" i="1" u="none" strike="noStrike" dirty="0">
                        <a:solidFill>
                          <a:srgbClr val="000000"/>
                        </a:solidFill>
                        <a:effectLst/>
                        <a:latin typeface="Times New Roman" panose="02020603050405020304" pitchFamily="18" charset="0"/>
                      </a:endParaRPr>
                    </a:p>
                  </a:txBody>
                  <a:tcPr marL="3492" marR="3492" marT="3492" marB="0" anchor="ctr"/>
                </a:tc>
                <a:tc>
                  <a:txBody>
                    <a:bodyPr/>
                    <a:lstStyle/>
                    <a:p>
                      <a:pPr algn="ctr" fontAlgn="ctr"/>
                      <a:r>
                        <a:rPr lang="ru-RU" sz="1100" u="none" strike="noStrike" dirty="0">
                          <a:effectLst/>
                        </a:rPr>
                        <a:t>63.00%</a:t>
                      </a:r>
                      <a:endParaRPr lang="ru-RU" sz="1100" b="0" i="0" u="none" strike="noStrike" dirty="0">
                        <a:solidFill>
                          <a:srgbClr val="000000"/>
                        </a:solidFill>
                        <a:effectLst/>
                        <a:latin typeface="Times New Roman" panose="02020603050405020304" pitchFamily="18" charset="0"/>
                      </a:endParaRPr>
                    </a:p>
                  </a:txBody>
                  <a:tcPr marL="3492" marR="3492" marT="3492" marB="0" anchor="ctr"/>
                </a:tc>
                <a:tc>
                  <a:txBody>
                    <a:bodyPr/>
                    <a:lstStyle/>
                    <a:p>
                      <a:pPr algn="r" fontAlgn="ctr"/>
                      <a:r>
                        <a:rPr lang="ru-RU" sz="1100" u="none" strike="noStrike">
                          <a:effectLst/>
                        </a:rPr>
                        <a:t>7513</a:t>
                      </a:r>
                      <a:endParaRPr lang="ru-RU"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r" rtl="0" fontAlgn="ctr"/>
                      <a:r>
                        <a:rPr lang="ru-RU" sz="1100" u="none" strike="noStrike">
                          <a:effectLst/>
                        </a:rPr>
                        <a:t>6022</a:t>
                      </a:r>
                      <a:endParaRPr lang="ru-RU"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r" rtl="0" fontAlgn="ctr"/>
                      <a:r>
                        <a:rPr lang="ru-RU" sz="1100" u="none" strike="noStrike">
                          <a:effectLst/>
                        </a:rPr>
                        <a:t> </a:t>
                      </a:r>
                      <a:endParaRPr lang="ru-RU"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ctr" rtl="0" fontAlgn="ctr"/>
                      <a:r>
                        <a:rPr lang="ru-RU" sz="1100" u="none" strike="noStrike" dirty="0">
                          <a:solidFill>
                            <a:srgbClr val="FF0000"/>
                          </a:solidFill>
                          <a:effectLst/>
                        </a:rPr>
                        <a:t>43</a:t>
                      </a:r>
                      <a:endParaRPr lang="ru-RU" sz="1100" b="0" i="0" u="none" strike="noStrike" dirty="0">
                        <a:solidFill>
                          <a:srgbClr val="FF0000"/>
                        </a:solidFill>
                        <a:effectLst/>
                        <a:latin typeface="Times New Roman" panose="02020603050405020304" pitchFamily="18" charset="0"/>
                      </a:endParaRPr>
                    </a:p>
                  </a:txBody>
                  <a:tcPr marL="3492" marR="3492" marT="3492" marB="0" anchor="ctr"/>
                </a:tc>
                <a:tc>
                  <a:txBody>
                    <a:bodyPr/>
                    <a:lstStyle/>
                    <a:p>
                      <a:pPr algn="l" fontAlgn="ctr"/>
                      <a:r>
                        <a:rPr lang="en-US" sz="1100" u="none" strike="noStrike">
                          <a:effectLst/>
                        </a:rPr>
                        <a:t>Cham</a:t>
                      </a:r>
                      <a:endParaRPr lang="en-US"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l" fontAlgn="ctr"/>
                      <a:r>
                        <a:rPr lang="en-US" sz="1100" i="1" u="none" strike="noStrike" dirty="0">
                          <a:effectLst/>
                        </a:rPr>
                        <a:t>Austronesian</a:t>
                      </a:r>
                      <a:endParaRPr lang="en-US" sz="1100" b="0" i="1" u="none" strike="noStrike" dirty="0">
                        <a:solidFill>
                          <a:srgbClr val="000000"/>
                        </a:solidFill>
                        <a:effectLst/>
                        <a:latin typeface="Times New Roman" panose="02020603050405020304" pitchFamily="18" charset="0"/>
                      </a:endParaRPr>
                    </a:p>
                  </a:txBody>
                  <a:tcPr marL="3492" marR="3492" marT="3492" marB="0" anchor="ctr"/>
                </a:tc>
                <a:tc>
                  <a:txBody>
                    <a:bodyPr/>
                    <a:lstStyle/>
                    <a:p>
                      <a:pPr algn="ctr" fontAlgn="ctr"/>
                      <a:r>
                        <a:rPr lang="ru-RU" sz="1100" u="none" strike="noStrike">
                          <a:effectLst/>
                        </a:rPr>
                        <a:t>79.70%</a:t>
                      </a:r>
                      <a:endParaRPr lang="ru-RU"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r" fontAlgn="ctr"/>
                      <a:r>
                        <a:rPr lang="ru-RU" sz="1100" u="none" strike="noStrike">
                          <a:effectLst/>
                        </a:rPr>
                        <a:t>178948</a:t>
                      </a:r>
                      <a:endParaRPr lang="ru-RU"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r" rtl="0" fontAlgn="ctr"/>
                      <a:r>
                        <a:rPr lang="ru-RU" sz="1100" u="none" strike="noStrike">
                          <a:effectLst/>
                        </a:rPr>
                        <a:t>161729</a:t>
                      </a:r>
                      <a:endParaRPr lang="ru-RU" sz="1100" b="0" i="0" u="none" strike="noStrike">
                        <a:solidFill>
                          <a:srgbClr val="000000"/>
                        </a:solidFill>
                        <a:effectLst/>
                        <a:latin typeface="Times New Roman" panose="02020603050405020304" pitchFamily="18" charset="0"/>
                      </a:endParaRPr>
                    </a:p>
                  </a:txBody>
                  <a:tcPr marL="3492" marR="3492" marT="3492" marB="0" anchor="ctr"/>
                </a:tc>
                <a:extLst>
                  <a:ext uri="{0D108BD9-81ED-4DB2-BD59-A6C34878D82A}">
                    <a16:rowId xmlns:a16="http://schemas.microsoft.com/office/drawing/2014/main" val="3038422261"/>
                  </a:ext>
                </a:extLst>
              </a:tr>
              <a:tr h="146674">
                <a:tc>
                  <a:txBody>
                    <a:bodyPr/>
                    <a:lstStyle/>
                    <a:p>
                      <a:pPr algn="ctr" rtl="0" fontAlgn="ctr"/>
                      <a:r>
                        <a:rPr lang="ru-RU" sz="1100" u="none" strike="noStrike" dirty="0">
                          <a:solidFill>
                            <a:srgbClr val="FF0000"/>
                          </a:solidFill>
                          <a:effectLst/>
                        </a:rPr>
                        <a:t>17</a:t>
                      </a:r>
                      <a:endParaRPr lang="ru-RU" sz="1100" b="0" i="0" u="none" strike="noStrike" dirty="0">
                        <a:solidFill>
                          <a:srgbClr val="FF0000"/>
                        </a:solidFill>
                        <a:effectLst/>
                        <a:latin typeface="Times New Roman" panose="02020603050405020304" pitchFamily="18" charset="0"/>
                      </a:endParaRPr>
                    </a:p>
                  </a:txBody>
                  <a:tcPr marL="3492" marR="3492" marT="3492" marB="0" anchor="ctr"/>
                </a:tc>
                <a:tc>
                  <a:txBody>
                    <a:bodyPr/>
                    <a:lstStyle/>
                    <a:p>
                      <a:pPr algn="l" fontAlgn="ctr"/>
                      <a:r>
                        <a:rPr lang="en-US" sz="1100" u="none" strike="noStrike">
                          <a:effectLst/>
                        </a:rPr>
                        <a:t>Bru Van Kieu</a:t>
                      </a:r>
                      <a:endParaRPr lang="en-US"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l" fontAlgn="ctr"/>
                      <a:r>
                        <a:rPr lang="en-US" sz="1100" i="1" u="none" strike="noStrike" dirty="0">
                          <a:effectLst/>
                        </a:rPr>
                        <a:t>Austroasiatic</a:t>
                      </a:r>
                      <a:endParaRPr lang="en-US" sz="1100" b="0" i="1" u="none" strike="noStrike" dirty="0">
                        <a:solidFill>
                          <a:srgbClr val="000000"/>
                        </a:solidFill>
                        <a:effectLst/>
                        <a:latin typeface="Times New Roman" panose="02020603050405020304" pitchFamily="18" charset="0"/>
                      </a:endParaRPr>
                    </a:p>
                  </a:txBody>
                  <a:tcPr marL="3492" marR="3492" marT="3492" marB="0" anchor="ctr"/>
                </a:tc>
                <a:tc>
                  <a:txBody>
                    <a:bodyPr/>
                    <a:lstStyle/>
                    <a:p>
                      <a:pPr algn="ctr" fontAlgn="ctr"/>
                      <a:r>
                        <a:rPr lang="ru-RU" sz="1100" u="none" strike="noStrike" dirty="0">
                          <a:effectLst/>
                        </a:rPr>
                        <a:t>63.30%</a:t>
                      </a:r>
                      <a:endParaRPr lang="ru-RU" sz="1100" b="0" i="0" u="none" strike="noStrike" dirty="0">
                        <a:solidFill>
                          <a:srgbClr val="000000"/>
                        </a:solidFill>
                        <a:effectLst/>
                        <a:latin typeface="Times New Roman" panose="02020603050405020304" pitchFamily="18" charset="0"/>
                      </a:endParaRPr>
                    </a:p>
                  </a:txBody>
                  <a:tcPr marL="3492" marR="3492" marT="3492" marB="0" anchor="ctr"/>
                </a:tc>
                <a:tc>
                  <a:txBody>
                    <a:bodyPr/>
                    <a:lstStyle/>
                    <a:p>
                      <a:pPr algn="r" fontAlgn="ctr"/>
                      <a:r>
                        <a:rPr lang="ru-RU" sz="1100" u="none" strike="noStrike">
                          <a:effectLst/>
                        </a:rPr>
                        <a:t>94598</a:t>
                      </a:r>
                      <a:endParaRPr lang="ru-RU"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r" rtl="0" fontAlgn="ctr"/>
                      <a:r>
                        <a:rPr lang="ru-RU" sz="1100" u="none" strike="noStrike">
                          <a:effectLst/>
                        </a:rPr>
                        <a:t>74506</a:t>
                      </a:r>
                      <a:endParaRPr lang="ru-RU"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r" rtl="0" fontAlgn="ctr"/>
                      <a:r>
                        <a:rPr lang="ru-RU" sz="1100" u="none" strike="noStrike">
                          <a:effectLst/>
                        </a:rPr>
                        <a:t> </a:t>
                      </a:r>
                      <a:endParaRPr lang="ru-RU"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ctr" rtl="0" fontAlgn="ctr"/>
                      <a:r>
                        <a:rPr lang="ru-RU" sz="1100" u="none" strike="noStrike" dirty="0">
                          <a:solidFill>
                            <a:srgbClr val="FF0000"/>
                          </a:solidFill>
                          <a:effectLst/>
                        </a:rPr>
                        <a:t>44</a:t>
                      </a:r>
                      <a:endParaRPr lang="ru-RU" sz="1100" b="0" i="0" u="none" strike="noStrike" dirty="0">
                        <a:solidFill>
                          <a:srgbClr val="FF0000"/>
                        </a:solidFill>
                        <a:effectLst/>
                        <a:latin typeface="Times New Roman" panose="02020603050405020304" pitchFamily="18" charset="0"/>
                      </a:endParaRPr>
                    </a:p>
                  </a:txBody>
                  <a:tcPr marL="3492" marR="3492" marT="3492" marB="0" anchor="ctr"/>
                </a:tc>
                <a:tc>
                  <a:txBody>
                    <a:bodyPr/>
                    <a:lstStyle/>
                    <a:p>
                      <a:pPr algn="l" fontAlgn="ctr"/>
                      <a:r>
                        <a:rPr lang="en-US" sz="1100" b="1" u="none" strike="noStrike" dirty="0">
                          <a:effectLst/>
                        </a:rPr>
                        <a:t>Thai</a:t>
                      </a:r>
                      <a:endParaRPr lang="en-US" sz="1100" b="1" i="0" u="none" strike="noStrike" dirty="0">
                        <a:solidFill>
                          <a:srgbClr val="000000"/>
                        </a:solidFill>
                        <a:effectLst/>
                        <a:latin typeface="Times New Roman" panose="02020603050405020304" pitchFamily="18" charset="0"/>
                      </a:endParaRPr>
                    </a:p>
                  </a:txBody>
                  <a:tcPr marL="3492" marR="3492" marT="3492" marB="0" anchor="ctr"/>
                </a:tc>
                <a:tc>
                  <a:txBody>
                    <a:bodyPr/>
                    <a:lstStyle/>
                    <a:p>
                      <a:pPr algn="l" fontAlgn="ctr"/>
                      <a:r>
                        <a:rPr lang="en-US" sz="1100" i="1" u="none" strike="noStrike" dirty="0">
                          <a:effectLst/>
                        </a:rPr>
                        <a:t>Tai-Kadai</a:t>
                      </a:r>
                      <a:endParaRPr lang="en-US" sz="1100" b="0" i="1" u="none" strike="noStrike" dirty="0">
                        <a:solidFill>
                          <a:srgbClr val="000000"/>
                        </a:solidFill>
                        <a:effectLst/>
                        <a:latin typeface="Times New Roman" panose="02020603050405020304" pitchFamily="18" charset="0"/>
                      </a:endParaRPr>
                    </a:p>
                  </a:txBody>
                  <a:tcPr marL="3492" marR="3492" marT="3492" marB="0" anchor="ctr"/>
                </a:tc>
                <a:tc>
                  <a:txBody>
                    <a:bodyPr/>
                    <a:lstStyle/>
                    <a:p>
                      <a:pPr algn="ctr" fontAlgn="ctr"/>
                      <a:r>
                        <a:rPr lang="ru-RU" sz="1100" u="none" strike="noStrike" dirty="0">
                          <a:effectLst/>
                        </a:rPr>
                        <a:t>81.30%</a:t>
                      </a:r>
                      <a:endParaRPr lang="ru-RU" sz="1100" b="0" i="0" u="none" strike="noStrike" dirty="0">
                        <a:solidFill>
                          <a:srgbClr val="000000"/>
                        </a:solidFill>
                        <a:effectLst/>
                        <a:latin typeface="Times New Roman" panose="02020603050405020304" pitchFamily="18" charset="0"/>
                      </a:endParaRPr>
                    </a:p>
                  </a:txBody>
                  <a:tcPr marL="3492" marR="3492" marT="3492" marB="0" anchor="ctr"/>
                </a:tc>
                <a:tc>
                  <a:txBody>
                    <a:bodyPr/>
                    <a:lstStyle/>
                    <a:p>
                      <a:pPr algn="r" fontAlgn="ctr"/>
                      <a:r>
                        <a:rPr lang="ru-RU" sz="1100" b="1" u="none" strike="noStrike" dirty="0">
                          <a:effectLst/>
                        </a:rPr>
                        <a:t>1820950</a:t>
                      </a:r>
                      <a:endParaRPr lang="ru-RU" sz="1100" b="1" i="0" u="none" strike="noStrike" dirty="0">
                        <a:solidFill>
                          <a:srgbClr val="000000"/>
                        </a:solidFill>
                        <a:effectLst/>
                        <a:latin typeface="Times New Roman" panose="02020603050405020304" pitchFamily="18" charset="0"/>
                      </a:endParaRPr>
                    </a:p>
                  </a:txBody>
                  <a:tcPr marL="3492" marR="3492" marT="3492" marB="0" anchor="ctr"/>
                </a:tc>
                <a:tc>
                  <a:txBody>
                    <a:bodyPr/>
                    <a:lstStyle/>
                    <a:p>
                      <a:pPr algn="r" rtl="0" fontAlgn="ctr"/>
                      <a:r>
                        <a:rPr lang="ru-RU" sz="1100" u="none" strike="noStrike">
                          <a:effectLst/>
                        </a:rPr>
                        <a:t>1626392</a:t>
                      </a:r>
                      <a:endParaRPr lang="ru-RU" sz="1100" b="0" i="0" u="none" strike="noStrike">
                        <a:solidFill>
                          <a:srgbClr val="000000"/>
                        </a:solidFill>
                        <a:effectLst/>
                        <a:latin typeface="Times New Roman" panose="02020603050405020304" pitchFamily="18" charset="0"/>
                      </a:endParaRPr>
                    </a:p>
                  </a:txBody>
                  <a:tcPr marL="3492" marR="3492" marT="3492" marB="0" anchor="ctr"/>
                </a:tc>
                <a:extLst>
                  <a:ext uri="{0D108BD9-81ED-4DB2-BD59-A6C34878D82A}">
                    <a16:rowId xmlns:a16="http://schemas.microsoft.com/office/drawing/2014/main" val="1211453326"/>
                  </a:ext>
                </a:extLst>
              </a:tr>
              <a:tr h="146674">
                <a:tc>
                  <a:txBody>
                    <a:bodyPr/>
                    <a:lstStyle/>
                    <a:p>
                      <a:pPr algn="ctr" rtl="0" fontAlgn="ctr"/>
                      <a:r>
                        <a:rPr lang="ru-RU" sz="1100" u="none" strike="noStrike" dirty="0">
                          <a:solidFill>
                            <a:srgbClr val="FF0000"/>
                          </a:solidFill>
                          <a:effectLst/>
                        </a:rPr>
                        <a:t>18</a:t>
                      </a:r>
                      <a:endParaRPr lang="ru-RU" sz="1100" b="0" i="0" u="none" strike="noStrike" dirty="0">
                        <a:solidFill>
                          <a:srgbClr val="FF0000"/>
                        </a:solidFill>
                        <a:effectLst/>
                        <a:latin typeface="Times New Roman" panose="02020603050405020304" pitchFamily="18" charset="0"/>
                      </a:endParaRPr>
                    </a:p>
                  </a:txBody>
                  <a:tcPr marL="3492" marR="3492" marT="3492" marB="0" anchor="ctr"/>
                </a:tc>
                <a:tc>
                  <a:txBody>
                    <a:bodyPr/>
                    <a:lstStyle/>
                    <a:p>
                      <a:pPr algn="l" fontAlgn="ctr"/>
                      <a:r>
                        <a:rPr lang="en-US" sz="1100" u="none" strike="noStrike">
                          <a:effectLst/>
                        </a:rPr>
                        <a:t>Lao</a:t>
                      </a:r>
                      <a:endParaRPr lang="en-US"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l" fontAlgn="ctr"/>
                      <a:r>
                        <a:rPr lang="en-US" sz="1100" i="1" u="none" strike="noStrike" dirty="0">
                          <a:effectLst/>
                        </a:rPr>
                        <a:t>Tai-Kadai</a:t>
                      </a:r>
                      <a:endParaRPr lang="en-US" sz="1100" b="0" i="1" u="none" strike="noStrike" dirty="0">
                        <a:solidFill>
                          <a:srgbClr val="000000"/>
                        </a:solidFill>
                        <a:effectLst/>
                        <a:latin typeface="Times New Roman" panose="02020603050405020304" pitchFamily="18" charset="0"/>
                      </a:endParaRPr>
                    </a:p>
                  </a:txBody>
                  <a:tcPr marL="3492" marR="3492" marT="3492" marB="0" anchor="ctr"/>
                </a:tc>
                <a:tc>
                  <a:txBody>
                    <a:bodyPr/>
                    <a:lstStyle/>
                    <a:p>
                      <a:pPr algn="ctr" fontAlgn="ctr"/>
                      <a:r>
                        <a:rPr lang="ru-RU" sz="1100" u="none" strike="noStrike" dirty="0">
                          <a:effectLst/>
                        </a:rPr>
                        <a:t>63.50%</a:t>
                      </a:r>
                      <a:endParaRPr lang="ru-RU" sz="1100" b="0" i="0" u="none" strike="noStrike" dirty="0">
                        <a:solidFill>
                          <a:srgbClr val="000000"/>
                        </a:solidFill>
                        <a:effectLst/>
                        <a:latin typeface="Times New Roman" panose="02020603050405020304" pitchFamily="18" charset="0"/>
                      </a:endParaRPr>
                    </a:p>
                  </a:txBody>
                  <a:tcPr marL="3492" marR="3492" marT="3492" marB="0" anchor="ctr"/>
                </a:tc>
                <a:tc>
                  <a:txBody>
                    <a:bodyPr/>
                    <a:lstStyle/>
                    <a:p>
                      <a:pPr algn="r" fontAlgn="ctr"/>
                      <a:r>
                        <a:rPr lang="ru-RU" sz="1100" u="none" strike="noStrike">
                          <a:effectLst/>
                        </a:rPr>
                        <a:t>17532</a:t>
                      </a:r>
                      <a:endParaRPr lang="ru-RU"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r" rtl="0" fontAlgn="ctr"/>
                      <a:r>
                        <a:rPr lang="ru-RU" sz="1100" u="none" strike="noStrike" dirty="0">
                          <a:effectLst/>
                        </a:rPr>
                        <a:t>14928</a:t>
                      </a:r>
                      <a:endParaRPr lang="ru-RU" sz="1100" b="0" i="0" u="none" strike="noStrike" dirty="0">
                        <a:solidFill>
                          <a:srgbClr val="000000"/>
                        </a:solidFill>
                        <a:effectLst/>
                        <a:latin typeface="Times New Roman" panose="02020603050405020304" pitchFamily="18" charset="0"/>
                      </a:endParaRPr>
                    </a:p>
                  </a:txBody>
                  <a:tcPr marL="3492" marR="3492" marT="3492" marB="0" anchor="ctr"/>
                </a:tc>
                <a:tc>
                  <a:txBody>
                    <a:bodyPr/>
                    <a:lstStyle/>
                    <a:p>
                      <a:pPr algn="r" rtl="0" fontAlgn="ctr"/>
                      <a:r>
                        <a:rPr lang="ru-RU" sz="1100" u="none" strike="noStrike">
                          <a:effectLst/>
                        </a:rPr>
                        <a:t> </a:t>
                      </a:r>
                      <a:endParaRPr lang="ru-RU"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ctr" rtl="0" fontAlgn="ctr"/>
                      <a:r>
                        <a:rPr lang="ru-RU" sz="1100" u="none" strike="noStrike" dirty="0">
                          <a:solidFill>
                            <a:srgbClr val="FF0000"/>
                          </a:solidFill>
                          <a:effectLst/>
                        </a:rPr>
                        <a:t>45</a:t>
                      </a:r>
                      <a:endParaRPr lang="ru-RU" sz="1100" b="0" i="0" u="none" strike="noStrike" dirty="0">
                        <a:solidFill>
                          <a:srgbClr val="FF0000"/>
                        </a:solidFill>
                        <a:effectLst/>
                        <a:latin typeface="Times New Roman" panose="02020603050405020304" pitchFamily="18" charset="0"/>
                      </a:endParaRPr>
                    </a:p>
                  </a:txBody>
                  <a:tcPr marL="3492" marR="3492" marT="3492" marB="0" anchor="ctr"/>
                </a:tc>
                <a:tc>
                  <a:txBody>
                    <a:bodyPr/>
                    <a:lstStyle/>
                    <a:p>
                      <a:pPr algn="l" fontAlgn="ctr"/>
                      <a:r>
                        <a:rPr lang="en-US" sz="1100" b="1" u="none" strike="noStrike" dirty="0" err="1">
                          <a:effectLst/>
                        </a:rPr>
                        <a:t>Nung</a:t>
                      </a:r>
                      <a:endParaRPr lang="en-US" sz="1100" b="1" i="0" u="none" strike="noStrike" dirty="0">
                        <a:solidFill>
                          <a:srgbClr val="000000"/>
                        </a:solidFill>
                        <a:effectLst/>
                        <a:latin typeface="Times New Roman" panose="02020603050405020304" pitchFamily="18" charset="0"/>
                      </a:endParaRPr>
                    </a:p>
                  </a:txBody>
                  <a:tcPr marL="3492" marR="3492" marT="3492" marB="0" anchor="ctr"/>
                </a:tc>
                <a:tc>
                  <a:txBody>
                    <a:bodyPr/>
                    <a:lstStyle/>
                    <a:p>
                      <a:pPr algn="l" fontAlgn="ctr"/>
                      <a:r>
                        <a:rPr lang="en-US" sz="1100" i="1" u="none" strike="noStrike" dirty="0">
                          <a:effectLst/>
                        </a:rPr>
                        <a:t>Tai-Kadai</a:t>
                      </a:r>
                      <a:endParaRPr lang="en-US" sz="1100" b="0" i="1" u="none" strike="noStrike" dirty="0">
                        <a:solidFill>
                          <a:srgbClr val="000000"/>
                        </a:solidFill>
                        <a:effectLst/>
                        <a:latin typeface="Times New Roman" panose="02020603050405020304" pitchFamily="18" charset="0"/>
                      </a:endParaRPr>
                    </a:p>
                  </a:txBody>
                  <a:tcPr marL="3492" marR="3492" marT="3492" marB="0" anchor="ctr"/>
                </a:tc>
                <a:tc>
                  <a:txBody>
                    <a:bodyPr/>
                    <a:lstStyle/>
                    <a:p>
                      <a:pPr algn="ctr" fontAlgn="ctr"/>
                      <a:r>
                        <a:rPr lang="ru-RU" sz="1100" u="none" strike="noStrike" dirty="0">
                          <a:effectLst/>
                        </a:rPr>
                        <a:t>89.00%</a:t>
                      </a:r>
                      <a:endParaRPr lang="ru-RU" sz="1100" b="0" i="0" u="none" strike="noStrike" dirty="0">
                        <a:solidFill>
                          <a:srgbClr val="000000"/>
                        </a:solidFill>
                        <a:effectLst/>
                        <a:latin typeface="Times New Roman" panose="02020603050405020304" pitchFamily="18" charset="0"/>
                      </a:endParaRPr>
                    </a:p>
                  </a:txBody>
                  <a:tcPr marL="3492" marR="3492" marT="3492" marB="0" anchor="ctr"/>
                </a:tc>
                <a:tc>
                  <a:txBody>
                    <a:bodyPr/>
                    <a:lstStyle/>
                    <a:p>
                      <a:pPr algn="r" fontAlgn="ctr"/>
                      <a:r>
                        <a:rPr lang="ru-RU" sz="1100" b="1" u="none" strike="noStrike" dirty="0">
                          <a:effectLst/>
                        </a:rPr>
                        <a:t>1083298</a:t>
                      </a:r>
                      <a:endParaRPr lang="ru-RU" sz="1100" b="1" i="0" u="none" strike="noStrike" dirty="0">
                        <a:solidFill>
                          <a:srgbClr val="000000"/>
                        </a:solidFill>
                        <a:effectLst/>
                        <a:latin typeface="Times New Roman" panose="02020603050405020304" pitchFamily="18" charset="0"/>
                      </a:endParaRPr>
                    </a:p>
                  </a:txBody>
                  <a:tcPr marL="3492" marR="3492" marT="3492" marB="0" anchor="ctr"/>
                </a:tc>
                <a:tc>
                  <a:txBody>
                    <a:bodyPr/>
                    <a:lstStyle/>
                    <a:p>
                      <a:pPr algn="r" rtl="0" fontAlgn="ctr"/>
                      <a:r>
                        <a:rPr lang="ru-RU" sz="1100" u="none" strike="noStrike">
                          <a:effectLst/>
                        </a:rPr>
                        <a:t>968800</a:t>
                      </a:r>
                      <a:endParaRPr lang="ru-RU" sz="1100" b="0" i="0" u="none" strike="noStrike">
                        <a:solidFill>
                          <a:srgbClr val="000000"/>
                        </a:solidFill>
                        <a:effectLst/>
                        <a:latin typeface="Times New Roman" panose="02020603050405020304" pitchFamily="18" charset="0"/>
                      </a:endParaRPr>
                    </a:p>
                  </a:txBody>
                  <a:tcPr marL="3492" marR="3492" marT="3492" marB="0" anchor="ctr"/>
                </a:tc>
                <a:extLst>
                  <a:ext uri="{0D108BD9-81ED-4DB2-BD59-A6C34878D82A}">
                    <a16:rowId xmlns:a16="http://schemas.microsoft.com/office/drawing/2014/main" val="595868178"/>
                  </a:ext>
                </a:extLst>
              </a:tr>
              <a:tr h="115967">
                <a:tc>
                  <a:txBody>
                    <a:bodyPr/>
                    <a:lstStyle/>
                    <a:p>
                      <a:pPr algn="ctr" rtl="0" fontAlgn="ctr"/>
                      <a:r>
                        <a:rPr lang="ru-RU" sz="1100" u="none" strike="noStrike" dirty="0">
                          <a:solidFill>
                            <a:srgbClr val="FF0000"/>
                          </a:solidFill>
                          <a:effectLst/>
                        </a:rPr>
                        <a:t>19</a:t>
                      </a:r>
                      <a:endParaRPr lang="ru-RU" sz="1100" b="0" i="0" u="none" strike="noStrike" dirty="0">
                        <a:solidFill>
                          <a:srgbClr val="FF0000"/>
                        </a:solidFill>
                        <a:effectLst/>
                        <a:latin typeface="Times New Roman" panose="02020603050405020304" pitchFamily="18" charset="0"/>
                      </a:endParaRPr>
                    </a:p>
                  </a:txBody>
                  <a:tcPr marL="3492" marR="3492" marT="3492" marB="0" anchor="ctr"/>
                </a:tc>
                <a:tc>
                  <a:txBody>
                    <a:bodyPr/>
                    <a:lstStyle/>
                    <a:p>
                      <a:pPr algn="l" fontAlgn="ctr"/>
                      <a:r>
                        <a:rPr lang="en-US" sz="1100" u="none" strike="noStrike">
                          <a:effectLst/>
                        </a:rPr>
                        <a:t>Si La</a:t>
                      </a:r>
                      <a:endParaRPr lang="en-US"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l" fontAlgn="ctr"/>
                      <a:r>
                        <a:rPr lang="en-US" sz="1100" i="1" u="none" strike="noStrike" dirty="0">
                          <a:effectLst/>
                        </a:rPr>
                        <a:t>Tibeto-Burman</a:t>
                      </a:r>
                      <a:endParaRPr lang="en-US" sz="1100" b="0" i="1" u="none" strike="noStrike" dirty="0">
                        <a:solidFill>
                          <a:srgbClr val="000000"/>
                        </a:solidFill>
                        <a:effectLst/>
                        <a:latin typeface="Times New Roman" panose="02020603050405020304" pitchFamily="18" charset="0"/>
                      </a:endParaRPr>
                    </a:p>
                  </a:txBody>
                  <a:tcPr marL="3492" marR="3492" marT="3492" marB="0" anchor="ctr"/>
                </a:tc>
                <a:tc>
                  <a:txBody>
                    <a:bodyPr/>
                    <a:lstStyle/>
                    <a:p>
                      <a:pPr algn="ctr" fontAlgn="ctr"/>
                      <a:r>
                        <a:rPr lang="ru-RU" sz="1100" u="none" strike="noStrike" dirty="0">
                          <a:effectLst/>
                        </a:rPr>
                        <a:t>63.70%</a:t>
                      </a:r>
                      <a:endParaRPr lang="ru-RU" sz="1100" b="0" i="0" u="none" strike="noStrike" dirty="0">
                        <a:solidFill>
                          <a:srgbClr val="000000"/>
                        </a:solidFill>
                        <a:effectLst/>
                        <a:latin typeface="Times New Roman" panose="02020603050405020304" pitchFamily="18" charset="0"/>
                      </a:endParaRPr>
                    </a:p>
                  </a:txBody>
                  <a:tcPr marL="3492" marR="3492" marT="3492" marB="0" anchor="ctr"/>
                </a:tc>
                <a:tc>
                  <a:txBody>
                    <a:bodyPr/>
                    <a:lstStyle/>
                    <a:p>
                      <a:pPr algn="r" fontAlgn="ctr"/>
                      <a:r>
                        <a:rPr lang="ru-RU" sz="1100" u="none" strike="noStrike">
                          <a:effectLst/>
                        </a:rPr>
                        <a:t>909</a:t>
                      </a:r>
                      <a:endParaRPr lang="ru-RU"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r" rtl="0" fontAlgn="ctr"/>
                      <a:r>
                        <a:rPr lang="ru-RU" sz="1100" u="none" strike="noStrike" dirty="0">
                          <a:effectLst/>
                        </a:rPr>
                        <a:t>709</a:t>
                      </a:r>
                      <a:endParaRPr lang="ru-RU" sz="1100" b="0" i="0" u="none" strike="noStrike" dirty="0">
                        <a:solidFill>
                          <a:srgbClr val="000000"/>
                        </a:solidFill>
                        <a:effectLst/>
                        <a:latin typeface="Times New Roman" panose="02020603050405020304" pitchFamily="18" charset="0"/>
                      </a:endParaRPr>
                    </a:p>
                  </a:txBody>
                  <a:tcPr marL="3492" marR="3492" marT="3492" marB="0" anchor="ctr"/>
                </a:tc>
                <a:tc>
                  <a:txBody>
                    <a:bodyPr/>
                    <a:lstStyle/>
                    <a:p>
                      <a:pPr algn="r" rtl="0" fontAlgn="ctr"/>
                      <a:r>
                        <a:rPr lang="ru-RU" sz="1100" u="none" strike="noStrike">
                          <a:effectLst/>
                        </a:rPr>
                        <a:t> </a:t>
                      </a:r>
                      <a:endParaRPr lang="ru-RU"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ctr" rtl="0" fontAlgn="ctr"/>
                      <a:r>
                        <a:rPr lang="ru-RU" sz="1100" u="none" strike="noStrike" dirty="0">
                          <a:solidFill>
                            <a:srgbClr val="FF0000"/>
                          </a:solidFill>
                          <a:effectLst/>
                        </a:rPr>
                        <a:t>46</a:t>
                      </a:r>
                      <a:endParaRPr lang="ru-RU" sz="1100" b="0" i="0" u="none" strike="noStrike" dirty="0">
                        <a:solidFill>
                          <a:srgbClr val="FF0000"/>
                        </a:solidFill>
                        <a:effectLst/>
                        <a:latin typeface="Times New Roman" panose="02020603050405020304" pitchFamily="18" charset="0"/>
                      </a:endParaRPr>
                    </a:p>
                  </a:txBody>
                  <a:tcPr marL="3492" marR="3492" marT="3492" marB="0" anchor="ctr"/>
                </a:tc>
                <a:tc>
                  <a:txBody>
                    <a:bodyPr/>
                    <a:lstStyle/>
                    <a:p>
                      <a:pPr algn="l" fontAlgn="ctr"/>
                      <a:r>
                        <a:rPr lang="en-US" sz="1100" u="none" strike="noStrike">
                          <a:effectLst/>
                        </a:rPr>
                        <a:t>San Chay</a:t>
                      </a:r>
                      <a:endParaRPr lang="en-US"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l" fontAlgn="ctr"/>
                      <a:r>
                        <a:rPr lang="en-US" sz="1100" i="1" u="none" strike="noStrike" dirty="0">
                          <a:effectLst/>
                        </a:rPr>
                        <a:t>Tibeto-Burman</a:t>
                      </a:r>
                      <a:endParaRPr lang="en-US" sz="1100" b="0" i="1" u="none" strike="noStrike" dirty="0">
                        <a:solidFill>
                          <a:srgbClr val="000000"/>
                        </a:solidFill>
                        <a:effectLst/>
                        <a:latin typeface="Times New Roman" panose="02020603050405020304" pitchFamily="18" charset="0"/>
                      </a:endParaRPr>
                    </a:p>
                  </a:txBody>
                  <a:tcPr marL="3492" marR="3492" marT="3492" marB="0" anchor="ctr"/>
                </a:tc>
                <a:tc>
                  <a:txBody>
                    <a:bodyPr/>
                    <a:lstStyle/>
                    <a:p>
                      <a:pPr algn="ctr" fontAlgn="ctr"/>
                      <a:r>
                        <a:rPr lang="ru-RU" sz="1100" u="none" strike="noStrike">
                          <a:effectLst/>
                        </a:rPr>
                        <a:t>89.40%</a:t>
                      </a:r>
                      <a:endParaRPr lang="ru-RU"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r" fontAlgn="ctr"/>
                      <a:r>
                        <a:rPr lang="ru-RU" sz="1100" u="none" strike="noStrike" dirty="0">
                          <a:effectLst/>
                        </a:rPr>
                        <a:t>201398</a:t>
                      </a:r>
                      <a:endParaRPr lang="ru-RU" sz="1100" b="0" i="0" u="none" strike="noStrike" dirty="0">
                        <a:solidFill>
                          <a:srgbClr val="000000"/>
                        </a:solidFill>
                        <a:effectLst/>
                        <a:latin typeface="Times New Roman" panose="02020603050405020304" pitchFamily="18" charset="0"/>
                      </a:endParaRPr>
                    </a:p>
                  </a:txBody>
                  <a:tcPr marL="3492" marR="3492" marT="3492" marB="0" anchor="ctr"/>
                </a:tc>
                <a:tc>
                  <a:txBody>
                    <a:bodyPr/>
                    <a:lstStyle/>
                    <a:p>
                      <a:pPr algn="r" rtl="0" fontAlgn="ctr"/>
                      <a:r>
                        <a:rPr lang="ru-RU" sz="1100" u="none" strike="noStrike">
                          <a:effectLst/>
                        </a:rPr>
                        <a:t>169410</a:t>
                      </a:r>
                      <a:endParaRPr lang="ru-RU" sz="1100" b="0" i="0" u="none" strike="noStrike">
                        <a:solidFill>
                          <a:srgbClr val="000000"/>
                        </a:solidFill>
                        <a:effectLst/>
                        <a:latin typeface="Times New Roman" panose="02020603050405020304" pitchFamily="18" charset="0"/>
                      </a:endParaRPr>
                    </a:p>
                  </a:txBody>
                  <a:tcPr marL="3492" marR="3492" marT="3492" marB="0" anchor="ctr"/>
                </a:tc>
                <a:extLst>
                  <a:ext uri="{0D108BD9-81ED-4DB2-BD59-A6C34878D82A}">
                    <a16:rowId xmlns:a16="http://schemas.microsoft.com/office/drawing/2014/main" val="2788528301"/>
                  </a:ext>
                </a:extLst>
              </a:tr>
              <a:tr h="146674">
                <a:tc>
                  <a:txBody>
                    <a:bodyPr/>
                    <a:lstStyle/>
                    <a:p>
                      <a:pPr algn="ctr" rtl="0" fontAlgn="ctr"/>
                      <a:r>
                        <a:rPr lang="ru-RU" sz="1100" u="none" strike="noStrike" dirty="0">
                          <a:solidFill>
                            <a:srgbClr val="FF0000"/>
                          </a:solidFill>
                          <a:effectLst/>
                        </a:rPr>
                        <a:t>20</a:t>
                      </a:r>
                      <a:endParaRPr lang="ru-RU" sz="1100" b="0" i="0" u="none" strike="noStrike" dirty="0">
                        <a:solidFill>
                          <a:srgbClr val="FF0000"/>
                        </a:solidFill>
                        <a:effectLst/>
                        <a:latin typeface="Times New Roman" panose="02020603050405020304" pitchFamily="18" charset="0"/>
                      </a:endParaRPr>
                    </a:p>
                  </a:txBody>
                  <a:tcPr marL="3492" marR="3492" marT="3492" marB="0" anchor="ctr"/>
                </a:tc>
                <a:tc>
                  <a:txBody>
                    <a:bodyPr/>
                    <a:lstStyle/>
                    <a:p>
                      <a:pPr algn="l" fontAlgn="ctr"/>
                      <a:r>
                        <a:rPr lang="en-US" sz="1100" u="none" strike="noStrike">
                          <a:effectLst/>
                        </a:rPr>
                        <a:t>Ba Na</a:t>
                      </a:r>
                      <a:endParaRPr lang="en-US"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l" fontAlgn="ctr"/>
                      <a:r>
                        <a:rPr lang="en-US" sz="1100" i="1" u="none" strike="noStrike" dirty="0">
                          <a:effectLst/>
                        </a:rPr>
                        <a:t>Austroasiatic</a:t>
                      </a:r>
                      <a:endParaRPr lang="en-US" sz="1100" b="0" i="1" u="none" strike="noStrike" dirty="0">
                        <a:solidFill>
                          <a:srgbClr val="000000"/>
                        </a:solidFill>
                        <a:effectLst/>
                        <a:latin typeface="Times New Roman" panose="02020603050405020304" pitchFamily="18" charset="0"/>
                      </a:endParaRPr>
                    </a:p>
                  </a:txBody>
                  <a:tcPr marL="3492" marR="3492" marT="3492" marB="0" anchor="ctr"/>
                </a:tc>
                <a:tc>
                  <a:txBody>
                    <a:bodyPr/>
                    <a:lstStyle/>
                    <a:p>
                      <a:pPr algn="ctr" fontAlgn="ctr"/>
                      <a:r>
                        <a:rPr lang="ru-RU" sz="1100" u="none" strike="noStrike" dirty="0">
                          <a:effectLst/>
                        </a:rPr>
                        <a:t>63.90%</a:t>
                      </a:r>
                      <a:endParaRPr lang="ru-RU" sz="1100" b="0" i="0" u="none" strike="noStrike" dirty="0">
                        <a:solidFill>
                          <a:srgbClr val="000000"/>
                        </a:solidFill>
                        <a:effectLst/>
                        <a:latin typeface="Times New Roman" panose="02020603050405020304" pitchFamily="18" charset="0"/>
                      </a:endParaRPr>
                    </a:p>
                  </a:txBody>
                  <a:tcPr marL="3492" marR="3492" marT="3492" marB="0" anchor="ctr"/>
                </a:tc>
                <a:tc>
                  <a:txBody>
                    <a:bodyPr/>
                    <a:lstStyle/>
                    <a:p>
                      <a:pPr algn="r" fontAlgn="ctr"/>
                      <a:r>
                        <a:rPr lang="ru-RU" sz="1100" u="none" strike="noStrike">
                          <a:effectLst/>
                        </a:rPr>
                        <a:t>286910</a:t>
                      </a:r>
                      <a:endParaRPr lang="ru-RU"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r" rtl="0" fontAlgn="ctr"/>
                      <a:r>
                        <a:rPr lang="ru-RU" sz="1100" u="none" strike="noStrike">
                          <a:effectLst/>
                        </a:rPr>
                        <a:t>227716</a:t>
                      </a:r>
                      <a:endParaRPr lang="ru-RU"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r" rtl="0" fontAlgn="ctr"/>
                      <a:r>
                        <a:rPr lang="ru-RU" sz="1100" u="none" strike="noStrike">
                          <a:effectLst/>
                        </a:rPr>
                        <a:t> </a:t>
                      </a:r>
                      <a:endParaRPr lang="ru-RU"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ctr" rtl="0" fontAlgn="ctr"/>
                      <a:r>
                        <a:rPr lang="ru-RU" sz="1100" u="none" strike="noStrike" dirty="0">
                          <a:solidFill>
                            <a:srgbClr val="FF0000"/>
                          </a:solidFill>
                          <a:effectLst/>
                        </a:rPr>
                        <a:t>47</a:t>
                      </a:r>
                      <a:endParaRPr lang="ru-RU" sz="1100" b="0" i="0" u="none" strike="noStrike" dirty="0">
                        <a:solidFill>
                          <a:srgbClr val="FF0000"/>
                        </a:solidFill>
                        <a:effectLst/>
                        <a:latin typeface="Times New Roman" panose="02020603050405020304" pitchFamily="18" charset="0"/>
                      </a:endParaRPr>
                    </a:p>
                  </a:txBody>
                  <a:tcPr marL="3492" marR="3492" marT="3492" marB="0" anchor="ctr"/>
                </a:tc>
                <a:tc>
                  <a:txBody>
                    <a:bodyPr/>
                    <a:lstStyle/>
                    <a:p>
                      <a:pPr algn="l" fontAlgn="ctr"/>
                      <a:r>
                        <a:rPr lang="en-US" sz="1100" u="none" strike="noStrike">
                          <a:effectLst/>
                        </a:rPr>
                        <a:t>O Du</a:t>
                      </a:r>
                      <a:endParaRPr lang="en-US"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l" fontAlgn="ctr"/>
                      <a:r>
                        <a:rPr lang="en-US" sz="1100" i="1" u="none" strike="noStrike" dirty="0">
                          <a:effectLst/>
                        </a:rPr>
                        <a:t>Austroasiatic</a:t>
                      </a:r>
                      <a:endParaRPr lang="en-US" sz="1100" b="0" i="1" u="none" strike="noStrike" dirty="0">
                        <a:solidFill>
                          <a:srgbClr val="000000"/>
                        </a:solidFill>
                        <a:effectLst/>
                        <a:latin typeface="Times New Roman" panose="02020603050405020304" pitchFamily="18" charset="0"/>
                      </a:endParaRPr>
                    </a:p>
                  </a:txBody>
                  <a:tcPr marL="3492" marR="3492" marT="3492" marB="0" anchor="ctr"/>
                </a:tc>
                <a:tc>
                  <a:txBody>
                    <a:bodyPr/>
                    <a:lstStyle/>
                    <a:p>
                      <a:pPr algn="ctr" fontAlgn="ctr"/>
                      <a:r>
                        <a:rPr lang="ru-RU" sz="1100" u="none" strike="noStrike">
                          <a:effectLst/>
                        </a:rPr>
                        <a:t>91.90%</a:t>
                      </a:r>
                      <a:endParaRPr lang="ru-RU"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r" fontAlgn="ctr"/>
                      <a:r>
                        <a:rPr lang="ru-RU" sz="1100" u="none" strike="noStrike">
                          <a:effectLst/>
                        </a:rPr>
                        <a:t>428</a:t>
                      </a:r>
                      <a:endParaRPr lang="ru-RU"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r" rtl="0" fontAlgn="ctr"/>
                      <a:r>
                        <a:rPr lang="ru-RU" sz="1100" u="none" strike="noStrike">
                          <a:effectLst/>
                        </a:rPr>
                        <a:t>376</a:t>
                      </a:r>
                      <a:endParaRPr lang="ru-RU" sz="1100" b="0" i="0" u="none" strike="noStrike">
                        <a:solidFill>
                          <a:srgbClr val="000000"/>
                        </a:solidFill>
                        <a:effectLst/>
                        <a:latin typeface="Times New Roman" panose="02020603050405020304" pitchFamily="18" charset="0"/>
                      </a:endParaRPr>
                    </a:p>
                  </a:txBody>
                  <a:tcPr marL="3492" marR="3492" marT="3492" marB="0" anchor="ctr"/>
                </a:tc>
                <a:extLst>
                  <a:ext uri="{0D108BD9-81ED-4DB2-BD59-A6C34878D82A}">
                    <a16:rowId xmlns:a16="http://schemas.microsoft.com/office/drawing/2014/main" val="3535701491"/>
                  </a:ext>
                </a:extLst>
              </a:tr>
              <a:tr h="146674">
                <a:tc>
                  <a:txBody>
                    <a:bodyPr/>
                    <a:lstStyle/>
                    <a:p>
                      <a:pPr algn="ctr" rtl="0" fontAlgn="ctr"/>
                      <a:r>
                        <a:rPr lang="ru-RU" sz="1100" u="none" strike="noStrike" dirty="0">
                          <a:solidFill>
                            <a:srgbClr val="FF0000"/>
                          </a:solidFill>
                          <a:effectLst/>
                        </a:rPr>
                        <a:t>21</a:t>
                      </a:r>
                      <a:endParaRPr lang="ru-RU" sz="1100" b="0" i="0" u="none" strike="noStrike" dirty="0">
                        <a:solidFill>
                          <a:srgbClr val="FF0000"/>
                        </a:solidFill>
                        <a:effectLst/>
                        <a:latin typeface="Times New Roman" panose="02020603050405020304" pitchFamily="18" charset="0"/>
                      </a:endParaRPr>
                    </a:p>
                  </a:txBody>
                  <a:tcPr marL="3492" marR="3492" marT="3492" marB="0" anchor="ctr"/>
                </a:tc>
                <a:tc>
                  <a:txBody>
                    <a:bodyPr/>
                    <a:lstStyle/>
                    <a:p>
                      <a:pPr algn="l" fontAlgn="ctr"/>
                      <a:r>
                        <a:rPr lang="en-US" sz="1100" u="none" strike="noStrike">
                          <a:effectLst/>
                        </a:rPr>
                        <a:t>Xinh Mun</a:t>
                      </a:r>
                      <a:endParaRPr lang="en-US"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l" fontAlgn="ctr"/>
                      <a:r>
                        <a:rPr lang="en-US" sz="1100" i="1" u="none" strike="noStrike" dirty="0">
                          <a:effectLst/>
                        </a:rPr>
                        <a:t>Austroasiatic</a:t>
                      </a:r>
                      <a:endParaRPr lang="en-US" sz="1100" b="0" i="1" u="none" strike="noStrike" dirty="0">
                        <a:solidFill>
                          <a:srgbClr val="000000"/>
                        </a:solidFill>
                        <a:effectLst/>
                        <a:latin typeface="Times New Roman" panose="02020603050405020304" pitchFamily="18" charset="0"/>
                      </a:endParaRPr>
                    </a:p>
                  </a:txBody>
                  <a:tcPr marL="3492" marR="3492" marT="3492" marB="0" anchor="ctr"/>
                </a:tc>
                <a:tc>
                  <a:txBody>
                    <a:bodyPr/>
                    <a:lstStyle/>
                    <a:p>
                      <a:pPr algn="ctr" fontAlgn="ctr"/>
                      <a:r>
                        <a:rPr lang="ru-RU" sz="1100" u="none" strike="noStrike" dirty="0">
                          <a:effectLst/>
                        </a:rPr>
                        <a:t>64.00%</a:t>
                      </a:r>
                      <a:endParaRPr lang="ru-RU" sz="1100" b="0" i="0" u="none" strike="noStrike" dirty="0">
                        <a:solidFill>
                          <a:srgbClr val="000000"/>
                        </a:solidFill>
                        <a:effectLst/>
                        <a:latin typeface="Times New Roman" panose="02020603050405020304" pitchFamily="18" charset="0"/>
                      </a:endParaRPr>
                    </a:p>
                  </a:txBody>
                  <a:tcPr marL="3492" marR="3492" marT="3492" marB="0" anchor="ctr"/>
                </a:tc>
                <a:tc>
                  <a:txBody>
                    <a:bodyPr/>
                    <a:lstStyle/>
                    <a:p>
                      <a:pPr algn="r" fontAlgn="ctr"/>
                      <a:r>
                        <a:rPr lang="ru-RU" sz="1100" u="none" strike="noStrike">
                          <a:effectLst/>
                        </a:rPr>
                        <a:t>29503</a:t>
                      </a:r>
                      <a:endParaRPr lang="ru-RU"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r" rtl="0" fontAlgn="ctr"/>
                      <a:r>
                        <a:rPr lang="ru-RU" sz="1100" u="none" strike="noStrike">
                          <a:effectLst/>
                        </a:rPr>
                        <a:t>23278</a:t>
                      </a:r>
                      <a:endParaRPr lang="ru-RU"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r" rtl="0" fontAlgn="ctr"/>
                      <a:r>
                        <a:rPr lang="ru-RU" sz="1100" u="none" strike="noStrike">
                          <a:effectLst/>
                        </a:rPr>
                        <a:t> </a:t>
                      </a:r>
                      <a:endParaRPr lang="ru-RU"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ctr" rtl="0" fontAlgn="ctr"/>
                      <a:r>
                        <a:rPr lang="ru-RU" sz="1100" u="none" strike="noStrike" dirty="0">
                          <a:solidFill>
                            <a:srgbClr val="FF0000"/>
                          </a:solidFill>
                          <a:effectLst/>
                        </a:rPr>
                        <a:t>48</a:t>
                      </a:r>
                      <a:endParaRPr lang="ru-RU" sz="1100" b="0" i="0" u="none" strike="noStrike" dirty="0">
                        <a:solidFill>
                          <a:srgbClr val="FF0000"/>
                        </a:solidFill>
                        <a:effectLst/>
                        <a:latin typeface="Times New Roman" panose="02020603050405020304" pitchFamily="18" charset="0"/>
                      </a:endParaRPr>
                    </a:p>
                  </a:txBody>
                  <a:tcPr marL="3492" marR="3492" marT="3492" marB="0" anchor="ctr"/>
                </a:tc>
                <a:tc>
                  <a:txBody>
                    <a:bodyPr/>
                    <a:lstStyle/>
                    <a:p>
                      <a:pPr algn="l" fontAlgn="ctr"/>
                      <a:r>
                        <a:rPr lang="en-US" sz="1100" u="none" strike="noStrike">
                          <a:effectLst/>
                        </a:rPr>
                        <a:t>Hoa</a:t>
                      </a:r>
                      <a:endParaRPr lang="en-US"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l" fontAlgn="ctr"/>
                      <a:r>
                        <a:rPr lang="en-US" sz="1100" i="1" u="none" strike="noStrike" dirty="0">
                          <a:effectLst/>
                        </a:rPr>
                        <a:t>Sino-Tibetan</a:t>
                      </a:r>
                      <a:endParaRPr lang="en-US" sz="1100" b="0" i="1" u="none" strike="noStrike" dirty="0">
                        <a:solidFill>
                          <a:srgbClr val="000000"/>
                        </a:solidFill>
                        <a:effectLst/>
                        <a:latin typeface="Times New Roman" panose="02020603050405020304" pitchFamily="18" charset="0"/>
                      </a:endParaRPr>
                    </a:p>
                  </a:txBody>
                  <a:tcPr marL="3492" marR="3492" marT="3492" marB="0" anchor="ctr"/>
                </a:tc>
                <a:tc>
                  <a:txBody>
                    <a:bodyPr/>
                    <a:lstStyle/>
                    <a:p>
                      <a:pPr algn="ctr" fontAlgn="ctr"/>
                      <a:r>
                        <a:rPr lang="ru-RU" sz="1100" u="none" strike="noStrike">
                          <a:effectLst/>
                        </a:rPr>
                        <a:t>92.00%</a:t>
                      </a:r>
                      <a:endParaRPr lang="ru-RU"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r" fontAlgn="ctr"/>
                      <a:r>
                        <a:rPr lang="ru-RU" sz="1100" u="none" strike="noStrike">
                          <a:effectLst/>
                        </a:rPr>
                        <a:t>749466</a:t>
                      </a:r>
                      <a:endParaRPr lang="ru-RU"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r" rtl="0" fontAlgn="ctr"/>
                      <a:r>
                        <a:rPr lang="ru-RU" sz="1100" u="none" strike="noStrike">
                          <a:effectLst/>
                        </a:rPr>
                        <a:t>751067</a:t>
                      </a:r>
                      <a:endParaRPr lang="ru-RU" sz="1100" b="0" i="0" u="none" strike="noStrike">
                        <a:solidFill>
                          <a:srgbClr val="000000"/>
                        </a:solidFill>
                        <a:effectLst/>
                        <a:latin typeface="Times New Roman" panose="02020603050405020304" pitchFamily="18" charset="0"/>
                      </a:endParaRPr>
                    </a:p>
                  </a:txBody>
                  <a:tcPr marL="3492" marR="3492" marT="3492" marB="0" anchor="ctr"/>
                </a:tc>
                <a:extLst>
                  <a:ext uri="{0D108BD9-81ED-4DB2-BD59-A6C34878D82A}">
                    <a16:rowId xmlns:a16="http://schemas.microsoft.com/office/drawing/2014/main" val="3016063340"/>
                  </a:ext>
                </a:extLst>
              </a:tr>
              <a:tr h="146674">
                <a:tc>
                  <a:txBody>
                    <a:bodyPr/>
                    <a:lstStyle/>
                    <a:p>
                      <a:pPr algn="ctr" rtl="0" fontAlgn="ctr"/>
                      <a:r>
                        <a:rPr lang="ru-RU" sz="1100" u="none" strike="noStrike" dirty="0">
                          <a:solidFill>
                            <a:srgbClr val="FF0000"/>
                          </a:solidFill>
                          <a:effectLst/>
                        </a:rPr>
                        <a:t>22</a:t>
                      </a:r>
                      <a:endParaRPr lang="ru-RU" sz="1100" b="0" i="0" u="none" strike="noStrike" dirty="0">
                        <a:solidFill>
                          <a:srgbClr val="FF0000"/>
                        </a:solidFill>
                        <a:effectLst/>
                        <a:latin typeface="Times New Roman" panose="02020603050405020304" pitchFamily="18" charset="0"/>
                      </a:endParaRPr>
                    </a:p>
                  </a:txBody>
                  <a:tcPr marL="3492" marR="3492" marT="3492" marB="0" anchor="ctr"/>
                </a:tc>
                <a:tc>
                  <a:txBody>
                    <a:bodyPr/>
                    <a:lstStyle/>
                    <a:p>
                      <a:pPr algn="l" fontAlgn="ctr"/>
                      <a:r>
                        <a:rPr lang="en-US" sz="1100" u="none" strike="noStrike">
                          <a:effectLst/>
                        </a:rPr>
                        <a:t>Hre</a:t>
                      </a:r>
                      <a:endParaRPr lang="en-US"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l" fontAlgn="ctr"/>
                      <a:r>
                        <a:rPr lang="en-US" sz="1100" i="1" u="none" strike="noStrike" dirty="0">
                          <a:effectLst/>
                        </a:rPr>
                        <a:t>Austroasiatic</a:t>
                      </a:r>
                      <a:endParaRPr lang="en-US" sz="1100" b="0" i="1" u="none" strike="noStrike" dirty="0">
                        <a:solidFill>
                          <a:srgbClr val="000000"/>
                        </a:solidFill>
                        <a:effectLst/>
                        <a:latin typeface="Times New Roman" panose="02020603050405020304" pitchFamily="18" charset="0"/>
                      </a:endParaRPr>
                    </a:p>
                  </a:txBody>
                  <a:tcPr marL="3492" marR="3492" marT="3492" marB="0" anchor="ctr"/>
                </a:tc>
                <a:tc>
                  <a:txBody>
                    <a:bodyPr/>
                    <a:lstStyle/>
                    <a:p>
                      <a:pPr algn="ctr" fontAlgn="ctr"/>
                      <a:r>
                        <a:rPr lang="ru-RU" sz="1100" u="none" strike="noStrike" dirty="0">
                          <a:effectLst/>
                        </a:rPr>
                        <a:t>64.70%</a:t>
                      </a:r>
                      <a:endParaRPr lang="ru-RU" sz="1100" b="0" i="0" u="none" strike="noStrike" dirty="0">
                        <a:solidFill>
                          <a:srgbClr val="000000"/>
                        </a:solidFill>
                        <a:effectLst/>
                        <a:latin typeface="Times New Roman" panose="02020603050405020304" pitchFamily="18" charset="0"/>
                      </a:endParaRPr>
                    </a:p>
                  </a:txBody>
                  <a:tcPr marL="3492" marR="3492" marT="3492" marB="0" anchor="ctr"/>
                </a:tc>
                <a:tc>
                  <a:txBody>
                    <a:bodyPr/>
                    <a:lstStyle/>
                    <a:p>
                      <a:pPr algn="r" fontAlgn="ctr"/>
                      <a:r>
                        <a:rPr lang="ru-RU" sz="1100" u="none" strike="noStrike">
                          <a:effectLst/>
                        </a:rPr>
                        <a:t>149460</a:t>
                      </a:r>
                      <a:endParaRPr lang="ru-RU"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r" rtl="0" fontAlgn="ctr"/>
                      <a:r>
                        <a:rPr lang="ru-RU" sz="1100" u="none" strike="noStrike">
                          <a:effectLst/>
                        </a:rPr>
                        <a:t>127420</a:t>
                      </a:r>
                      <a:endParaRPr lang="ru-RU"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r" rtl="0" fontAlgn="ctr"/>
                      <a:r>
                        <a:rPr lang="ru-RU" sz="1100" u="none" strike="noStrike">
                          <a:effectLst/>
                        </a:rPr>
                        <a:t> </a:t>
                      </a:r>
                      <a:endParaRPr lang="ru-RU"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ctr" rtl="0" fontAlgn="ctr"/>
                      <a:r>
                        <a:rPr lang="ru-RU" sz="1100" u="none" strike="noStrike" dirty="0">
                          <a:solidFill>
                            <a:srgbClr val="FF0000"/>
                          </a:solidFill>
                          <a:effectLst/>
                        </a:rPr>
                        <a:t>49</a:t>
                      </a:r>
                      <a:endParaRPr lang="ru-RU" sz="1100" b="0" i="0" u="none" strike="noStrike" dirty="0">
                        <a:solidFill>
                          <a:srgbClr val="FF0000"/>
                        </a:solidFill>
                        <a:effectLst/>
                        <a:latin typeface="Times New Roman" panose="02020603050405020304" pitchFamily="18" charset="0"/>
                      </a:endParaRPr>
                    </a:p>
                  </a:txBody>
                  <a:tcPr marL="3492" marR="3492" marT="3492" marB="0" anchor="ctr"/>
                </a:tc>
                <a:tc>
                  <a:txBody>
                    <a:bodyPr/>
                    <a:lstStyle/>
                    <a:p>
                      <a:pPr algn="l" fontAlgn="ctr"/>
                      <a:r>
                        <a:rPr lang="en-US" sz="1100" u="none" strike="noStrike">
                          <a:effectLst/>
                        </a:rPr>
                        <a:t>Ngai</a:t>
                      </a:r>
                      <a:endParaRPr lang="en-US"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l" fontAlgn="ctr"/>
                      <a:r>
                        <a:rPr lang="en-US" sz="1100" i="1" u="none" strike="noStrike" dirty="0">
                          <a:effectLst/>
                        </a:rPr>
                        <a:t>Sino-Tibetan</a:t>
                      </a:r>
                      <a:endParaRPr lang="en-US" sz="1100" b="0" i="1" u="none" strike="noStrike" dirty="0">
                        <a:solidFill>
                          <a:srgbClr val="000000"/>
                        </a:solidFill>
                        <a:effectLst/>
                        <a:latin typeface="Times New Roman" panose="02020603050405020304" pitchFamily="18" charset="0"/>
                      </a:endParaRPr>
                    </a:p>
                  </a:txBody>
                  <a:tcPr marL="3492" marR="3492" marT="3492" marB="0" anchor="ctr"/>
                </a:tc>
                <a:tc>
                  <a:txBody>
                    <a:bodyPr/>
                    <a:lstStyle/>
                    <a:p>
                      <a:pPr algn="ctr" fontAlgn="ctr"/>
                      <a:r>
                        <a:rPr lang="ru-RU" sz="1100" u="none" strike="noStrike">
                          <a:effectLst/>
                        </a:rPr>
                        <a:t>92.10%</a:t>
                      </a:r>
                      <a:endParaRPr lang="ru-RU"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r" fontAlgn="ctr"/>
                      <a:r>
                        <a:rPr lang="ru-RU" sz="1100" u="none" strike="noStrike">
                          <a:effectLst/>
                        </a:rPr>
                        <a:t>1649</a:t>
                      </a:r>
                      <a:endParaRPr lang="ru-RU"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r" rtl="0" fontAlgn="ctr"/>
                      <a:r>
                        <a:rPr lang="ru-RU" sz="1100" u="none" strike="noStrike">
                          <a:effectLst/>
                        </a:rPr>
                        <a:t>1035</a:t>
                      </a:r>
                      <a:endParaRPr lang="ru-RU" sz="1100" b="0" i="0" u="none" strike="noStrike">
                        <a:solidFill>
                          <a:srgbClr val="000000"/>
                        </a:solidFill>
                        <a:effectLst/>
                        <a:latin typeface="Times New Roman" panose="02020603050405020304" pitchFamily="18" charset="0"/>
                      </a:endParaRPr>
                    </a:p>
                  </a:txBody>
                  <a:tcPr marL="3492" marR="3492" marT="3492" marB="0" anchor="ctr"/>
                </a:tc>
                <a:extLst>
                  <a:ext uri="{0D108BD9-81ED-4DB2-BD59-A6C34878D82A}">
                    <a16:rowId xmlns:a16="http://schemas.microsoft.com/office/drawing/2014/main" val="3825996661"/>
                  </a:ext>
                </a:extLst>
              </a:tr>
              <a:tr h="146674">
                <a:tc>
                  <a:txBody>
                    <a:bodyPr/>
                    <a:lstStyle/>
                    <a:p>
                      <a:pPr algn="ctr" rtl="0" fontAlgn="ctr"/>
                      <a:r>
                        <a:rPr lang="ru-RU" sz="1100" u="none" strike="noStrike" dirty="0">
                          <a:solidFill>
                            <a:srgbClr val="FF0000"/>
                          </a:solidFill>
                          <a:effectLst/>
                        </a:rPr>
                        <a:t>23</a:t>
                      </a:r>
                      <a:endParaRPr lang="ru-RU" sz="1100" b="0" i="0" u="none" strike="noStrike" dirty="0">
                        <a:solidFill>
                          <a:srgbClr val="FF0000"/>
                        </a:solidFill>
                        <a:effectLst/>
                        <a:latin typeface="Times New Roman" panose="02020603050405020304" pitchFamily="18" charset="0"/>
                      </a:endParaRPr>
                    </a:p>
                  </a:txBody>
                  <a:tcPr marL="3492" marR="3492" marT="3492" marB="0" anchor="ctr"/>
                </a:tc>
                <a:tc>
                  <a:txBody>
                    <a:bodyPr/>
                    <a:lstStyle/>
                    <a:p>
                      <a:pPr algn="l" fontAlgn="ctr"/>
                      <a:r>
                        <a:rPr lang="en-US" sz="1100" u="none" strike="noStrike">
                          <a:effectLst/>
                        </a:rPr>
                        <a:t>Cong</a:t>
                      </a:r>
                      <a:endParaRPr lang="en-US"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l" fontAlgn="ctr"/>
                      <a:r>
                        <a:rPr lang="en-US" sz="1100" i="1" u="none" strike="noStrike" dirty="0">
                          <a:effectLst/>
                        </a:rPr>
                        <a:t>Tibeto-Burman</a:t>
                      </a:r>
                      <a:endParaRPr lang="en-US" sz="1100" b="0" i="1" u="none" strike="noStrike" dirty="0">
                        <a:solidFill>
                          <a:srgbClr val="000000"/>
                        </a:solidFill>
                        <a:effectLst/>
                        <a:latin typeface="Times New Roman" panose="02020603050405020304" pitchFamily="18" charset="0"/>
                      </a:endParaRPr>
                    </a:p>
                  </a:txBody>
                  <a:tcPr marL="3492" marR="3492" marT="3492" marB="0" anchor="ctr"/>
                </a:tc>
                <a:tc>
                  <a:txBody>
                    <a:bodyPr/>
                    <a:lstStyle/>
                    <a:p>
                      <a:pPr algn="ctr" fontAlgn="ctr"/>
                      <a:r>
                        <a:rPr lang="ru-RU" sz="1100" u="none" strike="noStrike" dirty="0">
                          <a:effectLst/>
                        </a:rPr>
                        <a:t>67.20%</a:t>
                      </a:r>
                      <a:endParaRPr lang="ru-RU" sz="1100" b="0" i="0" u="none" strike="noStrike" dirty="0">
                        <a:solidFill>
                          <a:srgbClr val="000000"/>
                        </a:solidFill>
                        <a:effectLst/>
                        <a:latin typeface="Times New Roman" panose="02020603050405020304" pitchFamily="18" charset="0"/>
                      </a:endParaRPr>
                    </a:p>
                  </a:txBody>
                  <a:tcPr marL="3492" marR="3492" marT="3492" marB="0" anchor="ctr"/>
                </a:tc>
                <a:tc>
                  <a:txBody>
                    <a:bodyPr/>
                    <a:lstStyle/>
                    <a:p>
                      <a:pPr algn="r" fontAlgn="ctr"/>
                      <a:r>
                        <a:rPr lang="ru-RU" sz="1100" u="none" strike="noStrike">
                          <a:effectLst/>
                        </a:rPr>
                        <a:t>2729</a:t>
                      </a:r>
                      <a:endParaRPr lang="ru-RU"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r" rtl="0" fontAlgn="ctr"/>
                      <a:r>
                        <a:rPr lang="ru-RU" sz="1100" u="none" strike="noStrike">
                          <a:effectLst/>
                        </a:rPr>
                        <a:t>2029</a:t>
                      </a:r>
                      <a:endParaRPr lang="ru-RU"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r" rtl="0" fontAlgn="ctr"/>
                      <a:r>
                        <a:rPr lang="ru-RU" sz="1100" u="none" strike="noStrike">
                          <a:effectLst/>
                        </a:rPr>
                        <a:t> </a:t>
                      </a:r>
                      <a:endParaRPr lang="ru-RU"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ctr" rtl="0" fontAlgn="ctr"/>
                      <a:r>
                        <a:rPr lang="ru-RU" sz="1100" u="none" strike="noStrike" dirty="0">
                          <a:solidFill>
                            <a:srgbClr val="FF0000"/>
                          </a:solidFill>
                          <a:effectLst/>
                        </a:rPr>
                        <a:t>50</a:t>
                      </a:r>
                      <a:endParaRPr lang="ru-RU" sz="1100" b="0" i="0" u="none" strike="noStrike" dirty="0">
                        <a:solidFill>
                          <a:srgbClr val="FF0000"/>
                        </a:solidFill>
                        <a:effectLst/>
                        <a:latin typeface="Times New Roman" panose="02020603050405020304" pitchFamily="18" charset="0"/>
                      </a:endParaRPr>
                    </a:p>
                  </a:txBody>
                  <a:tcPr marL="3492" marR="3492" marT="3492" marB="0" anchor="ctr"/>
                </a:tc>
                <a:tc>
                  <a:txBody>
                    <a:bodyPr/>
                    <a:lstStyle/>
                    <a:p>
                      <a:pPr algn="l" fontAlgn="ctr"/>
                      <a:r>
                        <a:rPr lang="en-US" sz="1100" u="none" strike="noStrike">
                          <a:effectLst/>
                        </a:rPr>
                        <a:t>San Diu</a:t>
                      </a:r>
                      <a:endParaRPr lang="en-US"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l" fontAlgn="ctr"/>
                      <a:r>
                        <a:rPr lang="en-US" sz="1100" i="1" u="none" strike="noStrike" dirty="0">
                          <a:effectLst/>
                        </a:rPr>
                        <a:t>Sino-Tibetan</a:t>
                      </a:r>
                      <a:endParaRPr lang="en-US" sz="1100" b="0" i="1" u="none" strike="noStrike" dirty="0">
                        <a:solidFill>
                          <a:srgbClr val="000000"/>
                        </a:solidFill>
                        <a:effectLst/>
                        <a:latin typeface="Times New Roman" panose="02020603050405020304" pitchFamily="18" charset="0"/>
                      </a:endParaRPr>
                    </a:p>
                  </a:txBody>
                  <a:tcPr marL="3492" marR="3492" marT="3492" marB="0" anchor="ctr"/>
                </a:tc>
                <a:tc>
                  <a:txBody>
                    <a:bodyPr/>
                    <a:lstStyle/>
                    <a:p>
                      <a:pPr algn="ctr" fontAlgn="ctr"/>
                      <a:r>
                        <a:rPr lang="ru-RU" sz="1100" u="none" strike="noStrike">
                          <a:effectLst/>
                        </a:rPr>
                        <a:t>94.90%</a:t>
                      </a:r>
                      <a:endParaRPr lang="ru-RU"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r" fontAlgn="ctr"/>
                      <a:r>
                        <a:rPr lang="ru-RU" sz="1100" u="none" strike="noStrike">
                          <a:effectLst/>
                        </a:rPr>
                        <a:t>183004</a:t>
                      </a:r>
                      <a:endParaRPr lang="ru-RU"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r" rtl="0" fontAlgn="ctr"/>
                      <a:r>
                        <a:rPr lang="ru-RU" sz="1100" u="none" strike="noStrike">
                          <a:effectLst/>
                        </a:rPr>
                        <a:t>146821</a:t>
                      </a:r>
                      <a:endParaRPr lang="ru-RU" sz="1100" b="0" i="0" u="none" strike="noStrike">
                        <a:solidFill>
                          <a:srgbClr val="000000"/>
                        </a:solidFill>
                        <a:effectLst/>
                        <a:latin typeface="Times New Roman" panose="02020603050405020304" pitchFamily="18" charset="0"/>
                      </a:endParaRPr>
                    </a:p>
                  </a:txBody>
                  <a:tcPr marL="3492" marR="3492" marT="3492" marB="0" anchor="ctr"/>
                </a:tc>
                <a:extLst>
                  <a:ext uri="{0D108BD9-81ED-4DB2-BD59-A6C34878D82A}">
                    <a16:rowId xmlns:a16="http://schemas.microsoft.com/office/drawing/2014/main" val="499567992"/>
                  </a:ext>
                </a:extLst>
              </a:tr>
              <a:tr h="146674">
                <a:tc>
                  <a:txBody>
                    <a:bodyPr/>
                    <a:lstStyle/>
                    <a:p>
                      <a:pPr algn="ctr" rtl="0" fontAlgn="ctr"/>
                      <a:r>
                        <a:rPr lang="ru-RU" sz="1100" u="none" strike="noStrike" dirty="0">
                          <a:solidFill>
                            <a:srgbClr val="FF0000"/>
                          </a:solidFill>
                          <a:effectLst/>
                        </a:rPr>
                        <a:t>24</a:t>
                      </a:r>
                      <a:endParaRPr lang="ru-RU" sz="1100" b="0" i="0" u="none" strike="noStrike" dirty="0">
                        <a:solidFill>
                          <a:srgbClr val="FF0000"/>
                        </a:solidFill>
                        <a:effectLst/>
                        <a:latin typeface="Times New Roman" panose="02020603050405020304" pitchFamily="18" charset="0"/>
                      </a:endParaRPr>
                    </a:p>
                  </a:txBody>
                  <a:tcPr marL="3492" marR="3492" marT="3492" marB="0" anchor="ctr"/>
                </a:tc>
                <a:tc>
                  <a:txBody>
                    <a:bodyPr/>
                    <a:lstStyle/>
                    <a:p>
                      <a:pPr algn="l" fontAlgn="ctr"/>
                      <a:r>
                        <a:rPr lang="en-US" sz="1100" u="none" strike="noStrike">
                          <a:effectLst/>
                        </a:rPr>
                        <a:t>Ma</a:t>
                      </a:r>
                      <a:endParaRPr lang="en-US"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l" fontAlgn="ctr"/>
                      <a:r>
                        <a:rPr lang="en-US" sz="1100" i="1" u="none" strike="noStrike" dirty="0">
                          <a:effectLst/>
                        </a:rPr>
                        <a:t>Austroasiatic</a:t>
                      </a:r>
                      <a:endParaRPr lang="en-US" sz="1100" b="0" i="1" u="none" strike="noStrike" dirty="0">
                        <a:solidFill>
                          <a:srgbClr val="000000"/>
                        </a:solidFill>
                        <a:effectLst/>
                        <a:latin typeface="Times New Roman" panose="02020603050405020304" pitchFamily="18" charset="0"/>
                      </a:endParaRPr>
                    </a:p>
                  </a:txBody>
                  <a:tcPr marL="3492" marR="3492" marT="3492" marB="0" anchor="ctr"/>
                </a:tc>
                <a:tc>
                  <a:txBody>
                    <a:bodyPr/>
                    <a:lstStyle/>
                    <a:p>
                      <a:pPr algn="ctr" fontAlgn="ctr"/>
                      <a:r>
                        <a:rPr lang="ru-RU" sz="1100" u="none" strike="noStrike" dirty="0">
                          <a:effectLst/>
                        </a:rPr>
                        <a:t>68.60%</a:t>
                      </a:r>
                      <a:endParaRPr lang="ru-RU" sz="1100" b="0" i="0" u="none" strike="noStrike" dirty="0">
                        <a:solidFill>
                          <a:srgbClr val="000000"/>
                        </a:solidFill>
                        <a:effectLst/>
                        <a:latin typeface="Times New Roman" panose="02020603050405020304" pitchFamily="18" charset="0"/>
                      </a:endParaRPr>
                    </a:p>
                  </a:txBody>
                  <a:tcPr marL="3492" marR="3492" marT="3492" marB="0" anchor="ctr"/>
                </a:tc>
                <a:tc>
                  <a:txBody>
                    <a:bodyPr/>
                    <a:lstStyle/>
                    <a:p>
                      <a:pPr algn="r" fontAlgn="ctr"/>
                      <a:r>
                        <a:rPr lang="ru-RU" sz="1100" u="none" strike="noStrike">
                          <a:effectLst/>
                        </a:rPr>
                        <a:t>50322</a:t>
                      </a:r>
                      <a:endParaRPr lang="ru-RU"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r" rtl="0" fontAlgn="ctr"/>
                      <a:r>
                        <a:rPr lang="ru-RU" sz="1100" u="none" strike="noStrike">
                          <a:effectLst/>
                        </a:rPr>
                        <a:t>41405</a:t>
                      </a:r>
                      <a:endParaRPr lang="ru-RU"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r" rtl="0" fontAlgn="ctr"/>
                      <a:r>
                        <a:rPr lang="ru-RU" sz="1100" u="none" strike="noStrike">
                          <a:effectLst/>
                        </a:rPr>
                        <a:t> </a:t>
                      </a:r>
                      <a:endParaRPr lang="ru-RU"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ctr" rtl="0" fontAlgn="ctr"/>
                      <a:r>
                        <a:rPr lang="ru-RU" sz="1100" u="none" strike="noStrike" dirty="0">
                          <a:solidFill>
                            <a:srgbClr val="FF0000"/>
                          </a:solidFill>
                          <a:effectLst/>
                        </a:rPr>
                        <a:t>51</a:t>
                      </a:r>
                      <a:endParaRPr lang="ru-RU" sz="1100" b="0" i="0" u="none" strike="noStrike" dirty="0">
                        <a:solidFill>
                          <a:srgbClr val="FF0000"/>
                        </a:solidFill>
                        <a:effectLst/>
                        <a:latin typeface="Times New Roman" panose="02020603050405020304" pitchFamily="18" charset="0"/>
                      </a:endParaRPr>
                    </a:p>
                  </a:txBody>
                  <a:tcPr marL="3492" marR="3492" marT="3492" marB="0" anchor="ctr"/>
                </a:tc>
                <a:tc>
                  <a:txBody>
                    <a:bodyPr/>
                    <a:lstStyle/>
                    <a:p>
                      <a:pPr algn="l" fontAlgn="ctr"/>
                      <a:r>
                        <a:rPr lang="en-US" sz="1100" b="1" u="none" strike="noStrike" dirty="0">
                          <a:effectLst/>
                        </a:rPr>
                        <a:t>Tay</a:t>
                      </a:r>
                      <a:endParaRPr lang="en-US" sz="1100" b="1" i="0" u="none" strike="noStrike" dirty="0">
                        <a:solidFill>
                          <a:srgbClr val="000000"/>
                        </a:solidFill>
                        <a:effectLst/>
                        <a:latin typeface="Times New Roman" panose="02020603050405020304" pitchFamily="18" charset="0"/>
                      </a:endParaRPr>
                    </a:p>
                  </a:txBody>
                  <a:tcPr marL="3492" marR="3492" marT="3492" marB="0" anchor="ctr"/>
                </a:tc>
                <a:tc>
                  <a:txBody>
                    <a:bodyPr/>
                    <a:lstStyle/>
                    <a:p>
                      <a:pPr algn="l" fontAlgn="ctr"/>
                      <a:r>
                        <a:rPr lang="en-US" sz="1100" i="1" u="none" strike="noStrike" dirty="0">
                          <a:effectLst/>
                        </a:rPr>
                        <a:t>Tai-Kadai</a:t>
                      </a:r>
                      <a:endParaRPr lang="en-US" sz="1100" b="0" i="1" u="none" strike="noStrike" dirty="0">
                        <a:solidFill>
                          <a:srgbClr val="000000"/>
                        </a:solidFill>
                        <a:effectLst/>
                        <a:latin typeface="Times New Roman" panose="02020603050405020304" pitchFamily="18" charset="0"/>
                      </a:endParaRPr>
                    </a:p>
                  </a:txBody>
                  <a:tcPr marL="3492" marR="3492" marT="3492" marB="0" anchor="ctr"/>
                </a:tc>
                <a:tc>
                  <a:txBody>
                    <a:bodyPr/>
                    <a:lstStyle/>
                    <a:p>
                      <a:pPr algn="ctr" fontAlgn="ctr"/>
                      <a:r>
                        <a:rPr lang="ru-RU" sz="1100" u="none" strike="noStrike">
                          <a:effectLst/>
                        </a:rPr>
                        <a:t>95.00%</a:t>
                      </a:r>
                      <a:endParaRPr lang="ru-RU"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r" fontAlgn="ctr"/>
                      <a:r>
                        <a:rPr lang="ru-RU" sz="1100" b="1" u="none" strike="noStrike" dirty="0">
                          <a:effectLst/>
                        </a:rPr>
                        <a:t>1845492</a:t>
                      </a:r>
                      <a:endParaRPr lang="ru-RU" sz="1100" b="1" i="0" u="none" strike="noStrike" dirty="0">
                        <a:solidFill>
                          <a:srgbClr val="000000"/>
                        </a:solidFill>
                        <a:effectLst/>
                        <a:latin typeface="Times New Roman" panose="02020603050405020304" pitchFamily="18" charset="0"/>
                      </a:endParaRPr>
                    </a:p>
                  </a:txBody>
                  <a:tcPr marL="3492" marR="3492" marT="3492" marB="0" anchor="ctr"/>
                </a:tc>
                <a:tc>
                  <a:txBody>
                    <a:bodyPr/>
                    <a:lstStyle/>
                    <a:p>
                      <a:pPr algn="r" rtl="0" fontAlgn="ctr"/>
                      <a:r>
                        <a:rPr lang="ru-RU" sz="1100" u="none" strike="noStrike" dirty="0">
                          <a:effectLst/>
                        </a:rPr>
                        <a:t>1550423</a:t>
                      </a:r>
                      <a:endParaRPr lang="ru-RU" sz="1100" b="0" i="0" u="none" strike="noStrike" dirty="0">
                        <a:solidFill>
                          <a:srgbClr val="000000"/>
                        </a:solidFill>
                        <a:effectLst/>
                        <a:latin typeface="Times New Roman" panose="02020603050405020304" pitchFamily="18" charset="0"/>
                      </a:endParaRPr>
                    </a:p>
                  </a:txBody>
                  <a:tcPr marL="3492" marR="3492" marT="3492" marB="0" anchor="ctr"/>
                </a:tc>
                <a:extLst>
                  <a:ext uri="{0D108BD9-81ED-4DB2-BD59-A6C34878D82A}">
                    <a16:rowId xmlns:a16="http://schemas.microsoft.com/office/drawing/2014/main" val="3192782057"/>
                  </a:ext>
                </a:extLst>
              </a:tr>
              <a:tr h="146674">
                <a:tc>
                  <a:txBody>
                    <a:bodyPr/>
                    <a:lstStyle/>
                    <a:p>
                      <a:pPr algn="ctr" rtl="0" fontAlgn="ctr"/>
                      <a:r>
                        <a:rPr lang="ru-RU" sz="1100" u="none" strike="noStrike" dirty="0">
                          <a:solidFill>
                            <a:srgbClr val="FF0000"/>
                          </a:solidFill>
                          <a:effectLst/>
                        </a:rPr>
                        <a:t>25</a:t>
                      </a:r>
                      <a:endParaRPr lang="ru-RU" sz="1100" b="0" i="0" u="none" strike="noStrike" dirty="0">
                        <a:solidFill>
                          <a:srgbClr val="FF0000"/>
                        </a:solidFill>
                        <a:effectLst/>
                        <a:latin typeface="Times New Roman" panose="02020603050405020304" pitchFamily="18" charset="0"/>
                      </a:endParaRPr>
                    </a:p>
                  </a:txBody>
                  <a:tcPr marL="3492" marR="3492" marT="3492" marB="0" anchor="ctr"/>
                </a:tc>
                <a:tc>
                  <a:txBody>
                    <a:bodyPr/>
                    <a:lstStyle/>
                    <a:p>
                      <a:pPr algn="l" fontAlgn="ctr"/>
                      <a:r>
                        <a:rPr lang="en-US" sz="1100" u="none" strike="noStrike">
                          <a:effectLst/>
                        </a:rPr>
                        <a:t>Dao</a:t>
                      </a:r>
                      <a:endParaRPr lang="en-US"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l" fontAlgn="ctr"/>
                      <a:r>
                        <a:rPr lang="en-US" sz="1100" i="1" u="none" strike="noStrike" dirty="0">
                          <a:effectLst/>
                        </a:rPr>
                        <a:t>Hmong-Mien</a:t>
                      </a:r>
                      <a:endParaRPr lang="en-US" sz="1100" b="0" i="1" u="none" strike="noStrike" dirty="0">
                        <a:solidFill>
                          <a:srgbClr val="000000"/>
                        </a:solidFill>
                        <a:effectLst/>
                        <a:latin typeface="Times New Roman" panose="02020603050405020304" pitchFamily="18" charset="0"/>
                      </a:endParaRPr>
                    </a:p>
                  </a:txBody>
                  <a:tcPr marL="3492" marR="3492" marT="3492" marB="0" anchor="ctr"/>
                </a:tc>
                <a:tc>
                  <a:txBody>
                    <a:bodyPr/>
                    <a:lstStyle/>
                    <a:p>
                      <a:pPr algn="ctr" fontAlgn="ctr"/>
                      <a:r>
                        <a:rPr lang="ru-RU" sz="1100" u="none" strike="noStrike" dirty="0">
                          <a:effectLst/>
                        </a:rPr>
                        <a:t>70.50%</a:t>
                      </a:r>
                      <a:endParaRPr lang="ru-RU" sz="1100" b="0" i="0" u="none" strike="noStrike" dirty="0">
                        <a:solidFill>
                          <a:srgbClr val="000000"/>
                        </a:solidFill>
                        <a:effectLst/>
                        <a:latin typeface="Times New Roman" panose="02020603050405020304" pitchFamily="18" charset="0"/>
                      </a:endParaRPr>
                    </a:p>
                  </a:txBody>
                  <a:tcPr marL="3492" marR="3492" marT="3492" marB="0" anchor="ctr"/>
                </a:tc>
                <a:tc>
                  <a:txBody>
                    <a:bodyPr/>
                    <a:lstStyle/>
                    <a:p>
                      <a:pPr algn="r" fontAlgn="ctr"/>
                      <a:r>
                        <a:rPr lang="ru-RU" sz="1100" u="none" strike="noStrike">
                          <a:effectLst/>
                        </a:rPr>
                        <a:t>891151</a:t>
                      </a:r>
                      <a:endParaRPr lang="ru-RU"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r" rtl="0" fontAlgn="ctr"/>
                      <a:r>
                        <a:rPr lang="ru-RU" sz="1100" u="none" strike="noStrike">
                          <a:effectLst/>
                        </a:rPr>
                        <a:t>823071</a:t>
                      </a:r>
                      <a:endParaRPr lang="ru-RU"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r" rtl="0" fontAlgn="ctr"/>
                      <a:r>
                        <a:rPr lang="ru-RU" sz="1100" u="none" strike="noStrike">
                          <a:effectLst/>
                        </a:rPr>
                        <a:t> </a:t>
                      </a:r>
                      <a:endParaRPr lang="ru-RU"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ctr" rtl="0" fontAlgn="ctr"/>
                      <a:r>
                        <a:rPr lang="ru-RU" sz="1100" u="none" strike="noStrike" dirty="0">
                          <a:solidFill>
                            <a:srgbClr val="FF0000"/>
                          </a:solidFill>
                          <a:effectLst/>
                        </a:rPr>
                        <a:t>52</a:t>
                      </a:r>
                      <a:endParaRPr lang="ru-RU" sz="1100" b="0" i="0" u="none" strike="noStrike" dirty="0">
                        <a:solidFill>
                          <a:srgbClr val="FF0000"/>
                        </a:solidFill>
                        <a:effectLst/>
                        <a:latin typeface="Times New Roman" panose="02020603050405020304" pitchFamily="18" charset="0"/>
                      </a:endParaRPr>
                    </a:p>
                  </a:txBody>
                  <a:tcPr marL="3492" marR="3492" marT="3492" marB="0" anchor="ctr"/>
                </a:tc>
                <a:tc>
                  <a:txBody>
                    <a:bodyPr/>
                    <a:lstStyle/>
                    <a:p>
                      <a:pPr algn="l" fontAlgn="ctr"/>
                      <a:r>
                        <a:rPr lang="en-US" sz="1100" b="1" u="none" strike="noStrike" dirty="0">
                          <a:effectLst/>
                        </a:rPr>
                        <a:t>Muong</a:t>
                      </a:r>
                      <a:endParaRPr lang="en-US" sz="1100" b="1" i="0" u="none" strike="noStrike" dirty="0">
                        <a:solidFill>
                          <a:srgbClr val="000000"/>
                        </a:solidFill>
                        <a:effectLst/>
                        <a:latin typeface="Times New Roman" panose="02020603050405020304" pitchFamily="18" charset="0"/>
                      </a:endParaRPr>
                    </a:p>
                  </a:txBody>
                  <a:tcPr marL="3492" marR="3492" marT="3492" marB="0" anchor="ctr"/>
                </a:tc>
                <a:tc>
                  <a:txBody>
                    <a:bodyPr/>
                    <a:lstStyle/>
                    <a:p>
                      <a:pPr algn="l" fontAlgn="ctr"/>
                      <a:r>
                        <a:rPr lang="en-US" sz="1100" i="1" u="none" strike="noStrike" dirty="0">
                          <a:effectLst/>
                        </a:rPr>
                        <a:t>Austroasiatic</a:t>
                      </a:r>
                      <a:endParaRPr lang="en-US" sz="1100" b="0" i="1" u="none" strike="noStrike" dirty="0">
                        <a:solidFill>
                          <a:srgbClr val="000000"/>
                        </a:solidFill>
                        <a:effectLst/>
                        <a:latin typeface="Times New Roman" panose="02020603050405020304" pitchFamily="18" charset="0"/>
                      </a:endParaRPr>
                    </a:p>
                  </a:txBody>
                  <a:tcPr marL="3492" marR="3492" marT="3492" marB="0" anchor="ctr"/>
                </a:tc>
                <a:tc>
                  <a:txBody>
                    <a:bodyPr/>
                    <a:lstStyle/>
                    <a:p>
                      <a:pPr algn="ctr" fontAlgn="ctr"/>
                      <a:r>
                        <a:rPr lang="ru-RU" sz="1100" u="none" strike="noStrike">
                          <a:effectLst/>
                        </a:rPr>
                        <a:t>95.00%</a:t>
                      </a:r>
                      <a:endParaRPr lang="ru-RU"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r" fontAlgn="ctr"/>
                      <a:r>
                        <a:rPr lang="ru-RU" sz="1100" b="1" u="none" strike="noStrike" dirty="0">
                          <a:effectLst/>
                        </a:rPr>
                        <a:t>1452095</a:t>
                      </a:r>
                      <a:endParaRPr lang="ru-RU" sz="1100" b="1" i="0" u="none" strike="noStrike" dirty="0">
                        <a:solidFill>
                          <a:srgbClr val="000000"/>
                        </a:solidFill>
                        <a:effectLst/>
                        <a:latin typeface="Times New Roman" panose="02020603050405020304" pitchFamily="18" charset="0"/>
                      </a:endParaRPr>
                    </a:p>
                  </a:txBody>
                  <a:tcPr marL="3492" marR="3492" marT="3492" marB="0" anchor="ctr"/>
                </a:tc>
                <a:tc>
                  <a:txBody>
                    <a:bodyPr/>
                    <a:lstStyle/>
                    <a:p>
                      <a:pPr algn="r" rtl="0" fontAlgn="ctr"/>
                      <a:r>
                        <a:rPr lang="ru-RU" sz="1100" u="none" strike="noStrike" dirty="0">
                          <a:effectLst/>
                        </a:rPr>
                        <a:t>1268963</a:t>
                      </a:r>
                      <a:endParaRPr lang="ru-RU" sz="1100" b="0" i="0" u="none" strike="noStrike" dirty="0">
                        <a:solidFill>
                          <a:srgbClr val="000000"/>
                        </a:solidFill>
                        <a:effectLst/>
                        <a:latin typeface="Times New Roman" panose="02020603050405020304" pitchFamily="18" charset="0"/>
                      </a:endParaRPr>
                    </a:p>
                  </a:txBody>
                  <a:tcPr marL="3492" marR="3492" marT="3492" marB="0" anchor="ctr"/>
                </a:tc>
                <a:extLst>
                  <a:ext uri="{0D108BD9-81ED-4DB2-BD59-A6C34878D82A}">
                    <a16:rowId xmlns:a16="http://schemas.microsoft.com/office/drawing/2014/main" val="1800800347"/>
                  </a:ext>
                </a:extLst>
              </a:tr>
              <a:tr h="146674">
                <a:tc>
                  <a:txBody>
                    <a:bodyPr/>
                    <a:lstStyle/>
                    <a:p>
                      <a:pPr algn="ctr" rtl="0" fontAlgn="ctr"/>
                      <a:r>
                        <a:rPr lang="ru-RU" sz="1100" u="none" strike="noStrike" dirty="0">
                          <a:solidFill>
                            <a:srgbClr val="FF0000"/>
                          </a:solidFill>
                          <a:effectLst/>
                        </a:rPr>
                        <a:t>26</a:t>
                      </a:r>
                      <a:endParaRPr lang="ru-RU" sz="1100" b="0" i="0" u="none" strike="noStrike" dirty="0">
                        <a:solidFill>
                          <a:srgbClr val="FF0000"/>
                        </a:solidFill>
                        <a:effectLst/>
                        <a:latin typeface="Times New Roman" panose="02020603050405020304" pitchFamily="18" charset="0"/>
                      </a:endParaRPr>
                    </a:p>
                  </a:txBody>
                  <a:tcPr marL="3492" marR="3492" marT="3492" marB="0" anchor="ctr"/>
                </a:tc>
                <a:tc>
                  <a:txBody>
                    <a:bodyPr/>
                    <a:lstStyle/>
                    <a:p>
                      <a:pPr algn="l" fontAlgn="ctr"/>
                      <a:r>
                        <a:rPr lang="en-US" sz="1100" u="none" strike="noStrike">
                          <a:effectLst/>
                        </a:rPr>
                        <a:t>Chu Ru</a:t>
                      </a:r>
                      <a:endParaRPr lang="en-US"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l" fontAlgn="ctr"/>
                      <a:r>
                        <a:rPr lang="en-US" sz="1100" i="1" u="none" strike="noStrike" dirty="0">
                          <a:effectLst/>
                        </a:rPr>
                        <a:t>Austronesian</a:t>
                      </a:r>
                      <a:endParaRPr lang="en-US" sz="1100" b="0" i="1" u="none" strike="noStrike" dirty="0">
                        <a:solidFill>
                          <a:srgbClr val="000000"/>
                        </a:solidFill>
                        <a:effectLst/>
                        <a:latin typeface="Times New Roman" panose="02020603050405020304" pitchFamily="18" charset="0"/>
                      </a:endParaRPr>
                    </a:p>
                  </a:txBody>
                  <a:tcPr marL="3492" marR="3492" marT="3492" marB="0" anchor="ctr"/>
                </a:tc>
                <a:tc>
                  <a:txBody>
                    <a:bodyPr/>
                    <a:lstStyle/>
                    <a:p>
                      <a:pPr algn="ctr" fontAlgn="ctr"/>
                      <a:r>
                        <a:rPr lang="ru-RU" sz="1100" u="none" strike="noStrike" dirty="0">
                          <a:effectLst/>
                        </a:rPr>
                        <a:t>71.30%</a:t>
                      </a:r>
                      <a:endParaRPr lang="ru-RU" sz="1100" b="0" i="0" u="none" strike="noStrike" dirty="0">
                        <a:solidFill>
                          <a:srgbClr val="000000"/>
                        </a:solidFill>
                        <a:effectLst/>
                        <a:latin typeface="Times New Roman" panose="02020603050405020304" pitchFamily="18" charset="0"/>
                      </a:endParaRPr>
                    </a:p>
                  </a:txBody>
                  <a:tcPr marL="3492" marR="3492" marT="3492" marB="0" anchor="ctr"/>
                </a:tc>
                <a:tc>
                  <a:txBody>
                    <a:bodyPr/>
                    <a:lstStyle/>
                    <a:p>
                      <a:pPr algn="r" fontAlgn="ctr"/>
                      <a:r>
                        <a:rPr lang="ru-RU" sz="1100" u="none" strike="noStrike" dirty="0">
                          <a:effectLst/>
                        </a:rPr>
                        <a:t>23242</a:t>
                      </a:r>
                      <a:endParaRPr lang="ru-RU" sz="1100" b="0" i="0" u="none" strike="noStrike" dirty="0">
                        <a:solidFill>
                          <a:srgbClr val="000000"/>
                        </a:solidFill>
                        <a:effectLst/>
                        <a:latin typeface="Times New Roman" panose="02020603050405020304" pitchFamily="18" charset="0"/>
                      </a:endParaRPr>
                    </a:p>
                  </a:txBody>
                  <a:tcPr marL="3492" marR="3492" marT="3492" marB="0" anchor="ctr"/>
                </a:tc>
                <a:tc>
                  <a:txBody>
                    <a:bodyPr/>
                    <a:lstStyle/>
                    <a:p>
                      <a:pPr algn="r" rtl="0" fontAlgn="ctr"/>
                      <a:r>
                        <a:rPr lang="ru-RU" sz="1100" u="none" strike="noStrike">
                          <a:effectLst/>
                        </a:rPr>
                        <a:t>19314</a:t>
                      </a:r>
                      <a:endParaRPr lang="ru-RU"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r" rtl="0" fontAlgn="ctr"/>
                      <a:r>
                        <a:rPr lang="ru-RU" sz="1100" u="none" strike="noStrike">
                          <a:effectLst/>
                        </a:rPr>
                        <a:t> </a:t>
                      </a:r>
                      <a:endParaRPr lang="ru-RU"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ctr" rtl="0" fontAlgn="ctr"/>
                      <a:r>
                        <a:rPr lang="ru-RU" sz="1100" u="none" strike="noStrike" dirty="0">
                          <a:solidFill>
                            <a:srgbClr val="FF0000"/>
                          </a:solidFill>
                          <a:effectLst/>
                        </a:rPr>
                        <a:t>53</a:t>
                      </a:r>
                      <a:endParaRPr lang="ru-RU" sz="1100" b="0" i="0" u="none" strike="noStrike" dirty="0">
                        <a:solidFill>
                          <a:srgbClr val="FF0000"/>
                        </a:solidFill>
                        <a:effectLst/>
                        <a:latin typeface="Times New Roman" panose="02020603050405020304" pitchFamily="18" charset="0"/>
                      </a:endParaRPr>
                    </a:p>
                  </a:txBody>
                  <a:tcPr marL="3492" marR="3492" marT="3492" marB="0" anchor="ctr"/>
                </a:tc>
                <a:tc>
                  <a:txBody>
                    <a:bodyPr/>
                    <a:lstStyle/>
                    <a:p>
                      <a:pPr algn="l" fontAlgn="ctr"/>
                      <a:r>
                        <a:rPr lang="en-US" sz="1100" u="none" strike="noStrike">
                          <a:effectLst/>
                        </a:rPr>
                        <a:t>Tho</a:t>
                      </a:r>
                      <a:endParaRPr lang="en-US"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l" fontAlgn="ctr"/>
                      <a:r>
                        <a:rPr lang="en-US" sz="1100" i="1" u="none" strike="noStrike" dirty="0">
                          <a:effectLst/>
                        </a:rPr>
                        <a:t>Austroasiatic</a:t>
                      </a:r>
                      <a:endParaRPr lang="en-US" sz="1100" b="0" i="1" u="none" strike="noStrike" dirty="0">
                        <a:solidFill>
                          <a:srgbClr val="000000"/>
                        </a:solidFill>
                        <a:effectLst/>
                        <a:latin typeface="Times New Roman" panose="02020603050405020304" pitchFamily="18" charset="0"/>
                      </a:endParaRPr>
                    </a:p>
                  </a:txBody>
                  <a:tcPr marL="3492" marR="3492" marT="3492" marB="0" anchor="ctr"/>
                </a:tc>
                <a:tc>
                  <a:txBody>
                    <a:bodyPr/>
                    <a:lstStyle/>
                    <a:p>
                      <a:pPr algn="ctr" fontAlgn="ctr"/>
                      <a:r>
                        <a:rPr lang="ru-RU" sz="1100" u="none" strike="noStrike" dirty="0">
                          <a:effectLst/>
                        </a:rPr>
                        <a:t>95.00</a:t>
                      </a:r>
                      <a:r>
                        <a:rPr lang="en-US" sz="1100" u="none" strike="noStrike" dirty="0">
                          <a:effectLst/>
                        </a:rPr>
                        <a:t>%</a:t>
                      </a:r>
                      <a:endParaRPr lang="ru-RU" sz="1100" b="0" i="0" u="none" strike="noStrike" dirty="0">
                        <a:solidFill>
                          <a:srgbClr val="000000"/>
                        </a:solidFill>
                        <a:effectLst/>
                        <a:latin typeface="Times New Roman" panose="02020603050405020304" pitchFamily="18" charset="0"/>
                      </a:endParaRPr>
                    </a:p>
                  </a:txBody>
                  <a:tcPr marL="3492" marR="3492" marT="3492" marB="0" anchor="ctr"/>
                </a:tc>
                <a:tc>
                  <a:txBody>
                    <a:bodyPr/>
                    <a:lstStyle/>
                    <a:p>
                      <a:pPr algn="r" fontAlgn="ctr"/>
                      <a:r>
                        <a:rPr lang="ru-RU" sz="1100" u="none" strike="noStrike">
                          <a:effectLst/>
                        </a:rPr>
                        <a:t>91430</a:t>
                      </a:r>
                      <a:endParaRPr lang="ru-RU"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r" rtl="0" fontAlgn="ctr"/>
                      <a:r>
                        <a:rPr lang="ru-RU" sz="1100" u="none" strike="noStrike" dirty="0">
                          <a:effectLst/>
                        </a:rPr>
                        <a:t>74458</a:t>
                      </a:r>
                      <a:endParaRPr lang="ru-RU" sz="1100" b="0" i="0" u="none" strike="noStrike" dirty="0">
                        <a:solidFill>
                          <a:srgbClr val="000000"/>
                        </a:solidFill>
                        <a:effectLst/>
                        <a:latin typeface="Times New Roman" panose="02020603050405020304" pitchFamily="18" charset="0"/>
                      </a:endParaRPr>
                    </a:p>
                  </a:txBody>
                  <a:tcPr marL="3492" marR="3492" marT="3492" marB="0" anchor="ctr"/>
                </a:tc>
                <a:extLst>
                  <a:ext uri="{0D108BD9-81ED-4DB2-BD59-A6C34878D82A}">
                    <a16:rowId xmlns:a16="http://schemas.microsoft.com/office/drawing/2014/main" val="3501860584"/>
                  </a:ext>
                </a:extLst>
              </a:tr>
              <a:tr h="146674">
                <a:tc>
                  <a:txBody>
                    <a:bodyPr/>
                    <a:lstStyle/>
                    <a:p>
                      <a:pPr algn="ctr" rtl="0" fontAlgn="ctr"/>
                      <a:r>
                        <a:rPr lang="ru-RU" sz="1100" u="none" strike="noStrike" dirty="0">
                          <a:solidFill>
                            <a:srgbClr val="FF0000"/>
                          </a:solidFill>
                          <a:effectLst/>
                        </a:rPr>
                        <a:t>27</a:t>
                      </a:r>
                      <a:endParaRPr lang="ru-RU" sz="1100" b="0" i="0" u="none" strike="noStrike" dirty="0">
                        <a:solidFill>
                          <a:srgbClr val="FF0000"/>
                        </a:solidFill>
                        <a:effectLst/>
                        <a:latin typeface="Times New Roman" panose="02020603050405020304" pitchFamily="18" charset="0"/>
                      </a:endParaRPr>
                    </a:p>
                  </a:txBody>
                  <a:tcPr marL="3492" marR="3492" marT="3492" marB="0" anchor="ctr"/>
                </a:tc>
                <a:tc>
                  <a:txBody>
                    <a:bodyPr/>
                    <a:lstStyle/>
                    <a:p>
                      <a:pPr algn="l" fontAlgn="ctr"/>
                      <a:r>
                        <a:rPr lang="en-US" sz="1100" u="none" strike="noStrike">
                          <a:effectLst/>
                        </a:rPr>
                        <a:t>Phu La</a:t>
                      </a:r>
                      <a:endParaRPr lang="en-US"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l" fontAlgn="ctr"/>
                      <a:r>
                        <a:rPr lang="en-US" sz="1100" i="1" u="none" strike="noStrike" dirty="0">
                          <a:effectLst/>
                        </a:rPr>
                        <a:t>Tibeto-Burman</a:t>
                      </a:r>
                      <a:endParaRPr lang="en-US" sz="1100" b="0" i="1" u="none" strike="noStrike" dirty="0">
                        <a:solidFill>
                          <a:srgbClr val="000000"/>
                        </a:solidFill>
                        <a:effectLst/>
                        <a:latin typeface="Times New Roman" panose="02020603050405020304" pitchFamily="18" charset="0"/>
                      </a:endParaRPr>
                    </a:p>
                  </a:txBody>
                  <a:tcPr marL="3492" marR="3492" marT="3492" marB="0" anchor="ctr"/>
                </a:tc>
                <a:tc>
                  <a:txBody>
                    <a:bodyPr/>
                    <a:lstStyle/>
                    <a:p>
                      <a:pPr algn="ctr" fontAlgn="ctr"/>
                      <a:r>
                        <a:rPr lang="ru-RU" sz="1100" u="none" strike="noStrike" dirty="0">
                          <a:effectLst/>
                        </a:rPr>
                        <a:t>71.60%</a:t>
                      </a:r>
                      <a:endParaRPr lang="ru-RU" sz="1100" b="0" i="0" u="none" strike="noStrike" dirty="0">
                        <a:solidFill>
                          <a:srgbClr val="000000"/>
                        </a:solidFill>
                        <a:effectLst/>
                        <a:latin typeface="Times New Roman" panose="02020603050405020304" pitchFamily="18" charset="0"/>
                      </a:endParaRPr>
                    </a:p>
                  </a:txBody>
                  <a:tcPr marL="3492" marR="3492" marT="3492" marB="0" anchor="ctr"/>
                </a:tc>
                <a:tc>
                  <a:txBody>
                    <a:bodyPr/>
                    <a:lstStyle/>
                    <a:p>
                      <a:pPr algn="r" fontAlgn="ctr"/>
                      <a:r>
                        <a:rPr lang="ru-RU" sz="1100" u="none" strike="noStrike" dirty="0">
                          <a:effectLst/>
                        </a:rPr>
                        <a:t>12471</a:t>
                      </a:r>
                      <a:endParaRPr lang="ru-RU" sz="1100" b="0" i="0" u="none" strike="noStrike" dirty="0">
                        <a:solidFill>
                          <a:srgbClr val="000000"/>
                        </a:solidFill>
                        <a:effectLst/>
                        <a:latin typeface="Times New Roman" panose="02020603050405020304" pitchFamily="18" charset="0"/>
                      </a:endParaRPr>
                    </a:p>
                  </a:txBody>
                  <a:tcPr marL="3492" marR="3492" marT="3492" marB="0" anchor="ctr"/>
                </a:tc>
                <a:tc>
                  <a:txBody>
                    <a:bodyPr/>
                    <a:lstStyle/>
                    <a:p>
                      <a:pPr algn="r" rtl="0" fontAlgn="ctr"/>
                      <a:r>
                        <a:rPr lang="ru-RU" sz="1100" u="none" strike="noStrike">
                          <a:effectLst/>
                        </a:rPr>
                        <a:t>10944</a:t>
                      </a:r>
                      <a:endParaRPr lang="ru-RU"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r" rtl="0" fontAlgn="ctr"/>
                      <a:r>
                        <a:rPr lang="ru-RU" sz="1100" u="none" strike="noStrike">
                          <a:effectLst/>
                        </a:rPr>
                        <a:t> </a:t>
                      </a:r>
                      <a:endParaRPr lang="ru-RU"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ctr" fontAlgn="ctr"/>
                      <a:endParaRPr lang="ru-RU" sz="1100" b="0" i="0" u="none" strike="noStrike" dirty="0">
                        <a:solidFill>
                          <a:srgbClr val="FF0000"/>
                        </a:solidFill>
                        <a:effectLst/>
                        <a:latin typeface="Times New Roman" panose="02020603050405020304" pitchFamily="18" charset="0"/>
                      </a:endParaRPr>
                    </a:p>
                  </a:txBody>
                  <a:tcPr marL="3492" marR="3492" marT="3492" marB="0" anchor="ctr"/>
                </a:tc>
                <a:tc>
                  <a:txBody>
                    <a:bodyPr/>
                    <a:lstStyle/>
                    <a:p>
                      <a:pPr algn="l" fontAlgn="ctr"/>
                      <a:endParaRPr lang="ru-RU"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l" fontAlgn="ctr"/>
                      <a:endParaRPr lang="ru-RU"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ctr" fontAlgn="ctr"/>
                      <a:endParaRPr lang="ru-RU"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l" fontAlgn="ctr"/>
                      <a:endParaRPr lang="ru-RU" sz="1100" b="0" i="0" u="none" strike="noStrike">
                        <a:solidFill>
                          <a:srgbClr val="000000"/>
                        </a:solidFill>
                        <a:effectLst/>
                        <a:latin typeface="Times New Roman" panose="02020603050405020304" pitchFamily="18" charset="0"/>
                      </a:endParaRPr>
                    </a:p>
                  </a:txBody>
                  <a:tcPr marL="3492" marR="3492" marT="3492" marB="0" anchor="ctr"/>
                </a:tc>
                <a:tc>
                  <a:txBody>
                    <a:bodyPr/>
                    <a:lstStyle/>
                    <a:p>
                      <a:pPr algn="l" fontAlgn="ctr"/>
                      <a:endParaRPr lang="ru-RU" sz="1100" b="0" i="0" u="none" strike="noStrike" dirty="0">
                        <a:solidFill>
                          <a:srgbClr val="000000"/>
                        </a:solidFill>
                        <a:effectLst/>
                        <a:latin typeface="Times New Roman" panose="02020603050405020304" pitchFamily="18" charset="0"/>
                      </a:endParaRPr>
                    </a:p>
                  </a:txBody>
                  <a:tcPr marL="3492" marR="3492" marT="3492" marB="0" anchor="ctr"/>
                </a:tc>
                <a:extLst>
                  <a:ext uri="{0D108BD9-81ED-4DB2-BD59-A6C34878D82A}">
                    <a16:rowId xmlns:a16="http://schemas.microsoft.com/office/drawing/2014/main" val="4081405811"/>
                  </a:ext>
                </a:extLst>
              </a:tr>
            </a:tbl>
          </a:graphicData>
        </a:graphic>
      </p:graphicFrame>
      <p:sp>
        <p:nvSpPr>
          <p:cNvPr id="4" name="TextBox 3">
            <a:extLst>
              <a:ext uri="{FF2B5EF4-FFF2-40B4-BE49-F238E27FC236}">
                <a16:creationId xmlns:a16="http://schemas.microsoft.com/office/drawing/2014/main" id="{4069F6C2-2DC1-46D9-AB7C-F2F6056D3FDE}"/>
              </a:ext>
            </a:extLst>
          </p:cNvPr>
          <p:cNvSpPr txBox="1"/>
          <p:nvPr/>
        </p:nvSpPr>
        <p:spPr>
          <a:xfrm>
            <a:off x="-77009" y="6021288"/>
            <a:ext cx="4599760" cy="584775"/>
          </a:xfrm>
          <a:prstGeom prst="rect">
            <a:avLst/>
          </a:prstGeom>
          <a:noFill/>
        </p:spPr>
        <p:txBody>
          <a:bodyPr wrap="square">
            <a:spAutoFit/>
          </a:bodyPr>
          <a:lstStyle/>
          <a:p>
            <a:pPr indent="215900" algn="just"/>
            <a:r>
              <a:rPr lang="en-US" sz="800" i="1" dirty="0">
                <a:solidFill>
                  <a:srgbClr val="505050"/>
                </a:solidFill>
                <a:effectLst/>
                <a:latin typeface="Arial" panose="020B0604020202020204" pitchFamily="34" charset="0"/>
                <a:ea typeface="Calibri" panose="020F0502020204030204" pitchFamily="34" charset="0"/>
                <a:cs typeface="DokChampa" panose="020B0604020202020204" pitchFamily="34" charset="-34"/>
              </a:rPr>
              <a:t>Sources: </a:t>
            </a:r>
          </a:p>
          <a:p>
            <a:pPr indent="215900" algn="just"/>
            <a:r>
              <a:rPr lang="en-US" sz="800" i="1" strike="noStrike" dirty="0">
                <a:effectLst/>
                <a:latin typeface="Arial" panose="020B0604020202020204" pitchFamily="34" charset="0"/>
                <a:ea typeface="Calibri" panose="020F0502020204030204" pitchFamily="34" charset="0"/>
                <a:cs typeface="DokChampa" panose="020B0604020202020204" pitchFamily="34" charset="-34"/>
              </a:rPr>
              <a:t>Research Center for Human Rights of Ethnic Minority and Mountainous People (</a:t>
            </a:r>
            <a:r>
              <a:rPr lang="en-US" sz="800" i="1" strike="noStrike" dirty="0" err="1">
                <a:effectLst/>
                <a:latin typeface="Arial" panose="020B0604020202020204" pitchFamily="34" charset="0"/>
                <a:ea typeface="Calibri" panose="020F0502020204030204" pitchFamily="34" charset="0"/>
                <a:cs typeface="DokChampa" panose="020B0604020202020204" pitchFamily="34" charset="-34"/>
              </a:rPr>
              <a:t>HRC</a:t>
            </a:r>
            <a:r>
              <a:rPr lang="en-US" sz="800" i="1" strike="noStrike" dirty="0">
                <a:effectLst/>
                <a:latin typeface="Arial" panose="020B0604020202020204" pitchFamily="34" charset="0"/>
                <a:ea typeface="Calibri" panose="020F0502020204030204" pitchFamily="34" charset="0"/>
                <a:cs typeface="DokChampa" panose="020B0604020202020204" pitchFamily="34" charset="-34"/>
              </a:rPr>
              <a:t>) 2015</a:t>
            </a:r>
          </a:p>
          <a:p>
            <a:pPr indent="215900" algn="just"/>
            <a:r>
              <a:rPr lang="en-US" sz="800" i="1" dirty="0">
                <a:latin typeface="Arial" panose="020B0604020202020204" pitchFamily="34" charset="0"/>
                <a:ea typeface="Calibri" panose="020F0502020204030204" pitchFamily="34" charset="0"/>
                <a:cs typeface="DokChampa" panose="020B0604020202020204" pitchFamily="34" charset="-34"/>
              </a:rPr>
              <a:t>Completed Results of the 2019 Vietnam Population and Housing Census. 2020</a:t>
            </a:r>
          </a:p>
          <a:p>
            <a:pPr indent="215900" algn="just"/>
            <a:r>
              <a:rPr lang="en-US" sz="800" i="1" dirty="0">
                <a:effectLst/>
                <a:latin typeface="Arial" panose="020B0604020202020204" pitchFamily="34" charset="0"/>
                <a:ea typeface="Calibri" panose="020F0502020204030204" pitchFamily="34" charset="0"/>
                <a:cs typeface="DokChampa" panose="020B0604020202020204" pitchFamily="34" charset="-34"/>
              </a:rPr>
              <a:t>The 2009 Vietnam Population and Housing Census. 2010.</a:t>
            </a:r>
            <a:endParaRPr lang="ru-RU" sz="800" dirty="0">
              <a:effectLst/>
              <a:latin typeface="Times New Roman" panose="02020603050405020304" pitchFamily="18" charset="0"/>
              <a:ea typeface="Calibri" panose="020F0502020204030204" pitchFamily="34" charset="0"/>
              <a:cs typeface="DokChampa" panose="020B0604020202020204" pitchFamily="34" charset="-34"/>
            </a:endParaRPr>
          </a:p>
        </p:txBody>
      </p:sp>
      <p:sp>
        <p:nvSpPr>
          <p:cNvPr id="7" name="TextBox 6">
            <a:extLst>
              <a:ext uri="{FF2B5EF4-FFF2-40B4-BE49-F238E27FC236}">
                <a16:creationId xmlns:a16="http://schemas.microsoft.com/office/drawing/2014/main" id="{F4CABE7D-ABF4-4C60-A22E-E5AC9FEB21EA}"/>
              </a:ext>
            </a:extLst>
          </p:cNvPr>
          <p:cNvSpPr txBox="1"/>
          <p:nvPr/>
        </p:nvSpPr>
        <p:spPr>
          <a:xfrm>
            <a:off x="5004048" y="5157192"/>
            <a:ext cx="3960440" cy="261610"/>
          </a:xfrm>
          <a:prstGeom prst="rect">
            <a:avLst/>
          </a:prstGeom>
          <a:noFill/>
        </p:spPr>
        <p:txBody>
          <a:bodyPr wrap="square">
            <a:spAutoFit/>
          </a:bodyPr>
          <a:lstStyle/>
          <a:p>
            <a:r>
              <a:rPr lang="en-US" sz="1100" b="1" i="0" dirty="0">
                <a:solidFill>
                  <a:srgbClr val="505050"/>
                </a:solidFill>
                <a:effectLst/>
              </a:rPr>
              <a:t>96% of ethnic minorities speak their mother tongue</a:t>
            </a:r>
            <a:r>
              <a:rPr lang="en-US" sz="1100" b="0" i="0" dirty="0">
                <a:solidFill>
                  <a:srgbClr val="505050"/>
                </a:solidFill>
                <a:effectLst/>
                <a:latin typeface="Open Sans"/>
              </a:rPr>
              <a:t>.</a:t>
            </a:r>
            <a:endParaRPr lang="ru-RU" sz="1100" dirty="0"/>
          </a:p>
        </p:txBody>
      </p:sp>
    </p:spTree>
    <p:extLst>
      <p:ext uri="{BB962C8B-B14F-4D97-AF65-F5344CB8AC3E}">
        <p14:creationId xmlns:p14="http://schemas.microsoft.com/office/powerpoint/2010/main" val="850310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0176866-222B-46E0-98C5-BD238277D815}"/>
              </a:ext>
            </a:extLst>
          </p:cNvPr>
          <p:cNvSpPr txBox="1"/>
          <p:nvPr/>
        </p:nvSpPr>
        <p:spPr>
          <a:xfrm>
            <a:off x="179512" y="475418"/>
            <a:ext cx="8928992" cy="5632311"/>
          </a:xfrm>
          <a:prstGeom prst="rect">
            <a:avLst/>
          </a:prstGeom>
          <a:noFill/>
        </p:spPr>
        <p:txBody>
          <a:bodyPr wrap="square">
            <a:spAutoFit/>
          </a:bodyPr>
          <a:lstStyle/>
          <a:p>
            <a:r>
              <a:rPr lang="ru-RU" dirty="0" err="1"/>
              <a:t>The</a:t>
            </a:r>
            <a:r>
              <a:rPr lang="ru-RU" dirty="0"/>
              <a:t> </a:t>
            </a:r>
            <a:r>
              <a:rPr lang="ru-RU" dirty="0" err="1"/>
              <a:t>disappearance</a:t>
            </a:r>
            <a:r>
              <a:rPr lang="ru-RU" dirty="0"/>
              <a:t> </a:t>
            </a:r>
            <a:r>
              <a:rPr lang="ru-RU" dirty="0" err="1"/>
              <a:t>and</a:t>
            </a:r>
            <a:r>
              <a:rPr lang="ru-RU" dirty="0"/>
              <a:t> </a:t>
            </a:r>
            <a:r>
              <a:rPr lang="ru-RU" dirty="0" err="1"/>
              <a:t>loss</a:t>
            </a:r>
            <a:r>
              <a:rPr lang="ru-RU" dirty="0"/>
              <a:t> </a:t>
            </a:r>
            <a:r>
              <a:rPr lang="ru-RU" dirty="0" err="1"/>
              <a:t>of</a:t>
            </a:r>
            <a:r>
              <a:rPr lang="ru-RU" dirty="0"/>
              <a:t> </a:t>
            </a:r>
            <a:r>
              <a:rPr lang="ru-RU" dirty="0" err="1"/>
              <a:t>traditional</a:t>
            </a:r>
            <a:r>
              <a:rPr lang="ru-RU" dirty="0"/>
              <a:t> </a:t>
            </a:r>
            <a:r>
              <a:rPr lang="ru-RU" dirty="0" err="1"/>
              <a:t>cultural</a:t>
            </a:r>
            <a:r>
              <a:rPr lang="ru-RU" dirty="0"/>
              <a:t> </a:t>
            </a:r>
            <a:r>
              <a:rPr lang="ru-RU" dirty="0" err="1"/>
              <a:t>identities</a:t>
            </a:r>
            <a:r>
              <a:rPr lang="ru-RU" dirty="0"/>
              <a:t> </a:t>
            </a:r>
            <a:r>
              <a:rPr lang="ru-RU" dirty="0" err="1"/>
              <a:t>of</a:t>
            </a:r>
            <a:r>
              <a:rPr lang="ru-RU" dirty="0"/>
              <a:t> </a:t>
            </a:r>
            <a:r>
              <a:rPr lang="ru-RU" dirty="0" err="1"/>
              <a:t>ethnic</a:t>
            </a:r>
            <a:r>
              <a:rPr lang="ru-RU" dirty="0"/>
              <a:t> </a:t>
            </a:r>
            <a:r>
              <a:rPr lang="ru-RU" dirty="0" err="1"/>
              <a:t>minorities</a:t>
            </a:r>
            <a:r>
              <a:rPr lang="ru-RU" dirty="0"/>
              <a:t> </a:t>
            </a:r>
            <a:r>
              <a:rPr lang="ru-RU" dirty="0" err="1"/>
              <a:t>are</a:t>
            </a:r>
            <a:r>
              <a:rPr lang="ru-RU" dirty="0"/>
              <a:t> </a:t>
            </a:r>
            <a:r>
              <a:rPr lang="ru-RU" dirty="0" err="1"/>
              <a:t>happening</a:t>
            </a:r>
            <a:r>
              <a:rPr lang="ru-RU" dirty="0"/>
              <a:t> </a:t>
            </a:r>
            <a:r>
              <a:rPr lang="ru-RU" dirty="0" err="1"/>
              <a:t>in</a:t>
            </a:r>
            <a:r>
              <a:rPr lang="ru-RU" dirty="0"/>
              <a:t> </a:t>
            </a:r>
            <a:r>
              <a:rPr lang="ru-RU" dirty="0" err="1"/>
              <a:t>many</a:t>
            </a:r>
            <a:r>
              <a:rPr lang="ru-RU" dirty="0"/>
              <a:t> </a:t>
            </a:r>
            <a:r>
              <a:rPr lang="ru-RU" dirty="0" err="1"/>
              <a:t>different</a:t>
            </a:r>
            <a:r>
              <a:rPr lang="ru-RU" dirty="0"/>
              <a:t> </a:t>
            </a:r>
            <a:r>
              <a:rPr lang="ru-RU" dirty="0" err="1"/>
              <a:t>dimensions</a:t>
            </a:r>
            <a:r>
              <a:rPr lang="ru-RU" dirty="0"/>
              <a:t>, </a:t>
            </a:r>
            <a:r>
              <a:rPr lang="ru-RU" dirty="0" err="1"/>
              <a:t>especially</a:t>
            </a:r>
            <a:r>
              <a:rPr lang="ru-RU" dirty="0"/>
              <a:t> </a:t>
            </a:r>
            <a:r>
              <a:rPr lang="ru-RU" dirty="0" err="1"/>
              <a:t>for</a:t>
            </a:r>
            <a:r>
              <a:rPr lang="ru-RU" dirty="0"/>
              <a:t> </a:t>
            </a:r>
            <a:r>
              <a:rPr lang="en-US" dirty="0"/>
              <a:t>the </a:t>
            </a:r>
            <a:r>
              <a:rPr lang="ru-RU" dirty="0"/>
              <a:t>16 </a:t>
            </a:r>
            <a:r>
              <a:rPr lang="en-US" dirty="0"/>
              <a:t>smallest </a:t>
            </a:r>
            <a:r>
              <a:rPr lang="ru-RU" dirty="0" err="1"/>
              <a:t>ethnic</a:t>
            </a:r>
            <a:r>
              <a:rPr lang="ru-RU" dirty="0"/>
              <a:t> </a:t>
            </a:r>
            <a:r>
              <a:rPr lang="ru-RU" dirty="0" err="1"/>
              <a:t>groups</a:t>
            </a:r>
            <a:r>
              <a:rPr lang="ru-RU" dirty="0"/>
              <a:t> </a:t>
            </a:r>
            <a:r>
              <a:rPr lang="en-US" dirty="0"/>
              <a:t>by population</a:t>
            </a:r>
            <a:r>
              <a:rPr lang="ru-RU" dirty="0"/>
              <a:t>: </a:t>
            </a:r>
            <a:endParaRPr lang="en-US" dirty="0"/>
          </a:p>
          <a:p>
            <a:pPr marL="285750" indent="-285750">
              <a:buFontTx/>
              <a:buChar char="-"/>
            </a:pPr>
            <a:r>
              <a:rPr lang="ru-RU" dirty="0" err="1"/>
              <a:t>Si</a:t>
            </a:r>
            <a:r>
              <a:rPr lang="ru-RU" dirty="0"/>
              <a:t> </a:t>
            </a:r>
            <a:r>
              <a:rPr lang="ru-RU" dirty="0" err="1"/>
              <a:t>La</a:t>
            </a:r>
            <a:r>
              <a:rPr lang="ru-RU" dirty="0"/>
              <a:t>, O </a:t>
            </a:r>
            <a:r>
              <a:rPr lang="ru-RU" dirty="0" err="1"/>
              <a:t>Du</a:t>
            </a:r>
            <a:r>
              <a:rPr lang="ru-RU" dirty="0"/>
              <a:t>, </a:t>
            </a:r>
            <a:r>
              <a:rPr lang="ru-RU" dirty="0" err="1"/>
              <a:t>Brau</a:t>
            </a:r>
            <a:r>
              <a:rPr lang="ru-RU" dirty="0"/>
              <a:t>, </a:t>
            </a:r>
            <a:r>
              <a:rPr lang="ru-RU" dirty="0" err="1"/>
              <a:t>Ro</a:t>
            </a:r>
            <a:r>
              <a:rPr lang="ru-RU" dirty="0"/>
              <a:t> </a:t>
            </a:r>
            <a:r>
              <a:rPr lang="ru-RU" dirty="0" err="1"/>
              <a:t>Mam</a:t>
            </a:r>
            <a:r>
              <a:rPr lang="ru-RU" dirty="0"/>
              <a:t>, </a:t>
            </a:r>
            <a:r>
              <a:rPr lang="ru-RU" dirty="0" err="1"/>
              <a:t>Pu</a:t>
            </a:r>
            <a:r>
              <a:rPr lang="ru-RU" dirty="0"/>
              <a:t> </a:t>
            </a:r>
            <a:r>
              <a:rPr lang="ru-RU" dirty="0" err="1"/>
              <a:t>Peo</a:t>
            </a:r>
            <a:r>
              <a:rPr lang="ru-RU" dirty="0"/>
              <a:t> (</a:t>
            </a:r>
            <a:r>
              <a:rPr lang="ru-RU" dirty="0" err="1"/>
              <a:t>under</a:t>
            </a:r>
            <a:r>
              <a:rPr lang="ru-RU" dirty="0"/>
              <a:t> 1,000 </a:t>
            </a:r>
            <a:r>
              <a:rPr lang="ru-RU" dirty="0" err="1"/>
              <a:t>people</a:t>
            </a:r>
            <a:r>
              <a:rPr lang="ru-RU" dirty="0"/>
              <a:t>), </a:t>
            </a:r>
            <a:endParaRPr lang="en-US" dirty="0"/>
          </a:p>
          <a:p>
            <a:pPr marL="285750" indent="-285750">
              <a:buFontTx/>
              <a:buChar char="-"/>
            </a:pPr>
            <a:r>
              <a:rPr lang="ru-RU" dirty="0" err="1"/>
              <a:t>Cong</a:t>
            </a:r>
            <a:r>
              <a:rPr lang="ru-RU" dirty="0"/>
              <a:t>, </a:t>
            </a:r>
            <a:r>
              <a:rPr lang="ru-RU" dirty="0" err="1"/>
              <a:t>Mang</a:t>
            </a:r>
            <a:r>
              <a:rPr lang="ru-RU" dirty="0"/>
              <a:t>, </a:t>
            </a:r>
            <a:r>
              <a:rPr lang="ru-RU" dirty="0" err="1"/>
              <a:t>Bo</a:t>
            </a:r>
            <a:r>
              <a:rPr lang="ru-RU" dirty="0"/>
              <a:t> Y, </a:t>
            </a:r>
            <a:r>
              <a:rPr lang="ru-RU" dirty="0" err="1"/>
              <a:t>Lo</a:t>
            </a:r>
            <a:r>
              <a:rPr lang="ru-RU" dirty="0"/>
              <a:t> </a:t>
            </a:r>
            <a:r>
              <a:rPr lang="ru-RU" dirty="0" err="1"/>
              <a:t>Lo</a:t>
            </a:r>
            <a:r>
              <a:rPr lang="ru-RU" dirty="0"/>
              <a:t>, </a:t>
            </a:r>
            <a:r>
              <a:rPr lang="ru-RU" dirty="0" err="1"/>
              <a:t>Co</a:t>
            </a:r>
            <a:r>
              <a:rPr lang="ru-RU" dirty="0"/>
              <a:t> </a:t>
            </a:r>
            <a:r>
              <a:rPr lang="ru-RU" dirty="0" err="1"/>
              <a:t>Lao</a:t>
            </a:r>
            <a:r>
              <a:rPr lang="ru-RU" dirty="0"/>
              <a:t>, </a:t>
            </a:r>
            <a:r>
              <a:rPr lang="ru-RU" dirty="0" err="1"/>
              <a:t>Ngai</a:t>
            </a:r>
            <a:r>
              <a:rPr lang="ru-RU" dirty="0"/>
              <a:t> (</a:t>
            </a:r>
            <a:r>
              <a:rPr lang="ru-RU" dirty="0" err="1"/>
              <a:t>under</a:t>
            </a:r>
            <a:r>
              <a:rPr lang="ru-RU" dirty="0"/>
              <a:t> 5,000 </a:t>
            </a:r>
            <a:r>
              <a:rPr lang="ru-RU" dirty="0" err="1"/>
              <a:t>people</a:t>
            </a:r>
            <a:r>
              <a:rPr lang="ru-RU" dirty="0"/>
              <a:t>), </a:t>
            </a:r>
            <a:endParaRPr lang="en-US" dirty="0"/>
          </a:p>
          <a:p>
            <a:pPr marL="285750" indent="-285750">
              <a:buFontTx/>
              <a:buChar char="-"/>
            </a:pPr>
            <a:r>
              <a:rPr lang="ru-RU" dirty="0" err="1"/>
              <a:t>Lu</a:t>
            </a:r>
            <a:r>
              <a:rPr lang="ru-RU" dirty="0"/>
              <a:t>, </a:t>
            </a:r>
            <a:r>
              <a:rPr lang="ru-RU" dirty="0" err="1"/>
              <a:t>Pa</a:t>
            </a:r>
            <a:r>
              <a:rPr lang="ru-RU" dirty="0"/>
              <a:t> </a:t>
            </a:r>
            <a:r>
              <a:rPr lang="en-US" dirty="0"/>
              <a:t>Then</a:t>
            </a:r>
            <a:r>
              <a:rPr lang="ru-RU" dirty="0"/>
              <a:t>, Chut, </a:t>
            </a:r>
            <a:r>
              <a:rPr lang="ru-RU" dirty="0" err="1"/>
              <a:t>La</a:t>
            </a:r>
            <a:r>
              <a:rPr lang="ru-RU" dirty="0"/>
              <a:t> </a:t>
            </a:r>
            <a:r>
              <a:rPr lang="ru-RU" dirty="0" err="1"/>
              <a:t>Ha</a:t>
            </a:r>
            <a:r>
              <a:rPr lang="en-US" dirty="0"/>
              <a:t>,</a:t>
            </a:r>
            <a:r>
              <a:rPr lang="ru-RU" dirty="0"/>
              <a:t> </a:t>
            </a:r>
            <a:r>
              <a:rPr lang="ru-RU" dirty="0" err="1"/>
              <a:t>La</a:t>
            </a:r>
            <a:r>
              <a:rPr lang="ru-RU" dirty="0"/>
              <a:t> </a:t>
            </a:r>
            <a:r>
              <a:rPr lang="ru-RU" dirty="0" err="1"/>
              <a:t>Hu</a:t>
            </a:r>
            <a:r>
              <a:rPr lang="ru-RU" dirty="0"/>
              <a:t> (</a:t>
            </a:r>
            <a:r>
              <a:rPr lang="ru-RU" dirty="0" err="1"/>
              <a:t>under</a:t>
            </a:r>
            <a:r>
              <a:rPr lang="ru-RU" dirty="0"/>
              <a:t> 10,000 </a:t>
            </a:r>
            <a:r>
              <a:rPr lang="ru-RU" dirty="0" err="1"/>
              <a:t>people</a:t>
            </a:r>
            <a:r>
              <a:rPr lang="ru-RU" dirty="0"/>
              <a:t>). </a:t>
            </a:r>
            <a:endParaRPr lang="en-US" dirty="0"/>
          </a:p>
          <a:p>
            <a:pPr marL="285750" indent="-285750">
              <a:buFontTx/>
              <a:buChar char="-"/>
            </a:pPr>
            <a:endParaRPr lang="en-US" dirty="0"/>
          </a:p>
          <a:p>
            <a:r>
              <a:rPr lang="en-US" dirty="0"/>
              <a:t>N</a:t>
            </a:r>
            <a:r>
              <a:rPr lang="ru-RU" dirty="0" err="1"/>
              <a:t>owadays</a:t>
            </a:r>
            <a:r>
              <a:rPr lang="ru-RU" dirty="0"/>
              <a:t>, </a:t>
            </a:r>
            <a:r>
              <a:rPr lang="ru-RU" dirty="0" err="1"/>
              <a:t>many</a:t>
            </a:r>
            <a:r>
              <a:rPr lang="ru-RU" dirty="0"/>
              <a:t> </a:t>
            </a:r>
            <a:r>
              <a:rPr lang="ru-RU" dirty="0" err="1"/>
              <a:t>ethnic</a:t>
            </a:r>
            <a:r>
              <a:rPr lang="ru-RU" dirty="0"/>
              <a:t> </a:t>
            </a:r>
            <a:r>
              <a:rPr lang="ru-RU" dirty="0" err="1"/>
              <a:t>groups</a:t>
            </a:r>
            <a:r>
              <a:rPr lang="ru-RU" dirty="0"/>
              <a:t> </a:t>
            </a:r>
            <a:r>
              <a:rPr lang="ru-RU" dirty="0" err="1"/>
              <a:t>no</a:t>
            </a:r>
            <a:r>
              <a:rPr lang="ru-RU" dirty="0"/>
              <a:t> </a:t>
            </a:r>
            <a:r>
              <a:rPr lang="ru-RU" dirty="0" err="1"/>
              <a:t>longer</a:t>
            </a:r>
            <a:r>
              <a:rPr lang="ru-RU" dirty="0"/>
              <a:t> </a:t>
            </a:r>
            <a:r>
              <a:rPr lang="ru-RU" dirty="0" err="1"/>
              <a:t>speak</a:t>
            </a:r>
            <a:r>
              <a:rPr lang="ru-RU" dirty="0"/>
              <a:t> </a:t>
            </a:r>
            <a:r>
              <a:rPr lang="ru-RU" dirty="0" err="1"/>
              <a:t>their</a:t>
            </a:r>
            <a:r>
              <a:rPr lang="ru-RU" dirty="0"/>
              <a:t> </a:t>
            </a:r>
            <a:r>
              <a:rPr lang="ru-RU" dirty="0" err="1"/>
              <a:t>own</a:t>
            </a:r>
            <a:r>
              <a:rPr lang="ru-RU" dirty="0"/>
              <a:t> </a:t>
            </a:r>
            <a:r>
              <a:rPr lang="ru-RU" dirty="0" err="1"/>
              <a:t>language</a:t>
            </a:r>
            <a:r>
              <a:rPr lang="ru-RU" dirty="0"/>
              <a:t>. </a:t>
            </a:r>
            <a:endParaRPr lang="en-US" dirty="0"/>
          </a:p>
          <a:p>
            <a:pPr marL="285750" indent="-285750">
              <a:buFontTx/>
              <a:buChar char="-"/>
            </a:pPr>
            <a:r>
              <a:rPr lang="ru-RU" dirty="0" err="1"/>
              <a:t>Bo</a:t>
            </a:r>
            <a:r>
              <a:rPr lang="ru-RU" dirty="0"/>
              <a:t> Y </a:t>
            </a:r>
            <a:r>
              <a:rPr lang="ru-RU" dirty="0" err="1"/>
              <a:t>people</a:t>
            </a:r>
            <a:r>
              <a:rPr lang="ru-RU" dirty="0"/>
              <a:t> </a:t>
            </a:r>
            <a:r>
              <a:rPr lang="ru-RU" dirty="0" err="1"/>
              <a:t>belong</a:t>
            </a:r>
            <a:r>
              <a:rPr lang="ru-RU" dirty="0"/>
              <a:t> </a:t>
            </a:r>
            <a:r>
              <a:rPr lang="ru-RU" dirty="0" err="1"/>
              <a:t>to</a:t>
            </a:r>
            <a:r>
              <a:rPr lang="ru-RU" dirty="0"/>
              <a:t> 2 </a:t>
            </a:r>
            <a:r>
              <a:rPr lang="ru-RU" dirty="0" err="1"/>
              <a:t>local</a:t>
            </a:r>
            <a:r>
              <a:rPr lang="ru-RU" dirty="0"/>
              <a:t> </a:t>
            </a:r>
            <a:r>
              <a:rPr lang="ru-RU" dirty="0" err="1"/>
              <a:t>groups</a:t>
            </a:r>
            <a:r>
              <a:rPr lang="ru-RU" dirty="0"/>
              <a:t>, </a:t>
            </a:r>
            <a:r>
              <a:rPr lang="ru-RU" dirty="0" err="1"/>
              <a:t>Tu</a:t>
            </a:r>
            <a:r>
              <a:rPr lang="ru-RU" dirty="0"/>
              <a:t> </a:t>
            </a:r>
            <a:r>
              <a:rPr lang="ru-RU" dirty="0" err="1"/>
              <a:t>Di</a:t>
            </a:r>
            <a:r>
              <a:rPr lang="ru-RU" dirty="0"/>
              <a:t> (</a:t>
            </a:r>
            <a:r>
              <a:rPr lang="ru-RU" dirty="0" err="1"/>
              <a:t>Lao</a:t>
            </a:r>
            <a:r>
              <a:rPr lang="ru-RU" dirty="0"/>
              <a:t> </a:t>
            </a:r>
            <a:r>
              <a:rPr lang="ru-RU" dirty="0" err="1"/>
              <a:t>Cai</a:t>
            </a:r>
            <a:r>
              <a:rPr lang="ru-RU" dirty="0"/>
              <a:t>) </a:t>
            </a:r>
            <a:r>
              <a:rPr lang="ru-RU" dirty="0" err="1"/>
              <a:t>and</a:t>
            </a:r>
            <a:r>
              <a:rPr lang="ru-RU" dirty="0"/>
              <a:t> </a:t>
            </a:r>
            <a:r>
              <a:rPr lang="ru-RU" dirty="0" err="1"/>
              <a:t>Bo</a:t>
            </a:r>
            <a:r>
              <a:rPr lang="ru-RU" dirty="0"/>
              <a:t> Y (</a:t>
            </a:r>
            <a:r>
              <a:rPr lang="ru-RU" dirty="0" err="1"/>
              <a:t>Ha</a:t>
            </a:r>
            <a:r>
              <a:rPr lang="ru-RU" dirty="0"/>
              <a:t> </a:t>
            </a:r>
            <a:r>
              <a:rPr lang="ru-RU" dirty="0" err="1"/>
              <a:t>Giang</a:t>
            </a:r>
            <a:r>
              <a:rPr lang="ru-RU" dirty="0"/>
              <a:t>). </a:t>
            </a:r>
            <a:r>
              <a:rPr lang="ru-RU" dirty="0" err="1"/>
              <a:t>Currently</a:t>
            </a:r>
            <a:r>
              <a:rPr lang="ru-RU" dirty="0"/>
              <a:t>, </a:t>
            </a:r>
            <a:r>
              <a:rPr lang="ru-RU" dirty="0" err="1"/>
              <a:t>the</a:t>
            </a:r>
            <a:r>
              <a:rPr lang="ru-RU" dirty="0"/>
              <a:t> </a:t>
            </a:r>
            <a:r>
              <a:rPr lang="ru-RU" dirty="0" err="1"/>
              <a:t>Bo</a:t>
            </a:r>
            <a:r>
              <a:rPr lang="ru-RU" dirty="0"/>
              <a:t> Y </a:t>
            </a:r>
            <a:r>
              <a:rPr lang="ru-RU" dirty="0" err="1"/>
              <a:t>people</a:t>
            </a:r>
            <a:r>
              <a:rPr lang="ru-RU" dirty="0"/>
              <a:t> </a:t>
            </a:r>
            <a:r>
              <a:rPr lang="ru-RU" dirty="0" err="1"/>
              <a:t>in</a:t>
            </a:r>
            <a:r>
              <a:rPr lang="ru-RU" dirty="0"/>
              <a:t> </a:t>
            </a:r>
            <a:r>
              <a:rPr lang="ru-RU" dirty="0" err="1"/>
              <a:t>Lao</a:t>
            </a:r>
            <a:r>
              <a:rPr lang="ru-RU" dirty="0"/>
              <a:t> </a:t>
            </a:r>
            <a:r>
              <a:rPr lang="ru-RU" dirty="0" err="1"/>
              <a:t>Cai</a:t>
            </a:r>
            <a:r>
              <a:rPr lang="ru-RU" dirty="0"/>
              <a:t> </a:t>
            </a:r>
            <a:r>
              <a:rPr lang="ru-RU" dirty="0" err="1"/>
              <a:t>do</a:t>
            </a:r>
            <a:r>
              <a:rPr lang="ru-RU" dirty="0"/>
              <a:t> </a:t>
            </a:r>
            <a:r>
              <a:rPr lang="ru-RU" dirty="0" err="1"/>
              <a:t>not</a:t>
            </a:r>
            <a:r>
              <a:rPr lang="ru-RU" dirty="0"/>
              <a:t> </a:t>
            </a:r>
            <a:r>
              <a:rPr lang="ru-RU" dirty="0" err="1"/>
              <a:t>remember</a:t>
            </a:r>
            <a:r>
              <a:rPr lang="ru-RU" dirty="0"/>
              <a:t> </a:t>
            </a:r>
            <a:r>
              <a:rPr lang="ru-RU" dirty="0" err="1"/>
              <a:t>their</a:t>
            </a:r>
            <a:r>
              <a:rPr lang="ru-RU" dirty="0"/>
              <a:t> </a:t>
            </a:r>
            <a:r>
              <a:rPr lang="ru-RU" dirty="0" err="1"/>
              <a:t>mother</a:t>
            </a:r>
            <a:r>
              <a:rPr lang="ru-RU" dirty="0"/>
              <a:t> </a:t>
            </a:r>
            <a:r>
              <a:rPr lang="ru-RU" dirty="0" err="1"/>
              <a:t>tongue</a:t>
            </a:r>
            <a:r>
              <a:rPr lang="ru-RU" dirty="0"/>
              <a:t>, </a:t>
            </a:r>
            <a:r>
              <a:rPr lang="en-US" dirty="0"/>
              <a:t>now </a:t>
            </a:r>
            <a:r>
              <a:rPr lang="ru-RU" dirty="0" err="1"/>
              <a:t>speak</a:t>
            </a:r>
            <a:r>
              <a:rPr lang="ru-RU" dirty="0"/>
              <a:t> </a:t>
            </a:r>
            <a:r>
              <a:rPr lang="ru-RU" dirty="0" err="1"/>
              <a:t>Mandarin</a:t>
            </a:r>
            <a:r>
              <a:rPr lang="ru-RU" dirty="0"/>
              <a:t> (</a:t>
            </a:r>
            <a:r>
              <a:rPr lang="ru-RU" dirty="0" err="1"/>
              <a:t>Southern</a:t>
            </a:r>
            <a:r>
              <a:rPr lang="ru-RU" dirty="0"/>
              <a:t> </a:t>
            </a:r>
            <a:r>
              <a:rPr lang="ru-RU" dirty="0" err="1"/>
              <a:t>Chinese</a:t>
            </a:r>
            <a:r>
              <a:rPr lang="ru-RU" dirty="0"/>
              <a:t>), </a:t>
            </a:r>
            <a:r>
              <a:rPr lang="ru-RU" dirty="0" err="1"/>
              <a:t>while</a:t>
            </a:r>
            <a:r>
              <a:rPr lang="ru-RU" dirty="0"/>
              <a:t> </a:t>
            </a:r>
            <a:r>
              <a:rPr lang="ru-RU" dirty="0" err="1"/>
              <a:t>the</a:t>
            </a:r>
            <a:r>
              <a:rPr lang="ru-RU" dirty="0"/>
              <a:t> </a:t>
            </a:r>
            <a:r>
              <a:rPr lang="ru-RU" dirty="0" err="1"/>
              <a:t>Bo</a:t>
            </a:r>
            <a:r>
              <a:rPr lang="ru-RU" dirty="0"/>
              <a:t> Y </a:t>
            </a:r>
            <a:r>
              <a:rPr lang="ru-RU" dirty="0" err="1"/>
              <a:t>people</a:t>
            </a:r>
            <a:r>
              <a:rPr lang="ru-RU" dirty="0"/>
              <a:t> </a:t>
            </a:r>
            <a:r>
              <a:rPr lang="ru-RU" dirty="0" err="1"/>
              <a:t>in</a:t>
            </a:r>
            <a:r>
              <a:rPr lang="ru-RU" dirty="0"/>
              <a:t> </a:t>
            </a:r>
            <a:r>
              <a:rPr lang="ru-RU" dirty="0" err="1"/>
              <a:t>Ha</a:t>
            </a:r>
            <a:r>
              <a:rPr lang="ru-RU" dirty="0"/>
              <a:t> </a:t>
            </a:r>
            <a:r>
              <a:rPr lang="ru-RU" dirty="0" err="1"/>
              <a:t>Giang</a:t>
            </a:r>
            <a:r>
              <a:rPr lang="ru-RU" dirty="0"/>
              <a:t> </a:t>
            </a:r>
            <a:r>
              <a:rPr lang="ru-RU" dirty="0" err="1"/>
              <a:t>mainly</a:t>
            </a:r>
            <a:r>
              <a:rPr lang="ru-RU" dirty="0"/>
              <a:t> </a:t>
            </a:r>
            <a:r>
              <a:rPr lang="ru-RU" dirty="0" err="1"/>
              <a:t>speak</a:t>
            </a:r>
            <a:r>
              <a:rPr lang="ru-RU" dirty="0"/>
              <a:t> </a:t>
            </a:r>
            <a:r>
              <a:rPr lang="ru-RU" dirty="0" err="1"/>
              <a:t>Giay</a:t>
            </a:r>
            <a:r>
              <a:rPr lang="ru-RU" dirty="0"/>
              <a:t> </a:t>
            </a:r>
            <a:r>
              <a:rPr lang="ru-RU" dirty="0" err="1"/>
              <a:t>and</a:t>
            </a:r>
            <a:r>
              <a:rPr lang="ru-RU" dirty="0"/>
              <a:t> </a:t>
            </a:r>
            <a:r>
              <a:rPr lang="ru-RU" dirty="0" err="1"/>
              <a:t>Tay</a:t>
            </a:r>
            <a:r>
              <a:rPr lang="ru-RU" dirty="0"/>
              <a:t>. </a:t>
            </a:r>
            <a:endParaRPr lang="en-US" dirty="0"/>
          </a:p>
          <a:p>
            <a:pPr marL="285750" indent="-285750">
              <a:buFontTx/>
              <a:buChar char="-"/>
            </a:pPr>
            <a:r>
              <a:rPr lang="ru-RU" dirty="0" err="1"/>
              <a:t>Phu</a:t>
            </a:r>
            <a:r>
              <a:rPr lang="ru-RU" dirty="0"/>
              <a:t> </a:t>
            </a:r>
            <a:r>
              <a:rPr lang="ru-RU" dirty="0" err="1"/>
              <a:t>La</a:t>
            </a:r>
            <a:r>
              <a:rPr lang="ru-RU" dirty="0"/>
              <a:t>, </a:t>
            </a:r>
            <a:r>
              <a:rPr lang="ru-RU" dirty="0" err="1"/>
              <a:t>there</a:t>
            </a:r>
            <a:r>
              <a:rPr lang="ru-RU" dirty="0"/>
              <a:t> </a:t>
            </a:r>
            <a:r>
              <a:rPr lang="ru-RU" dirty="0" err="1"/>
              <a:t>are</a:t>
            </a:r>
            <a:r>
              <a:rPr lang="ru-RU" dirty="0"/>
              <a:t> 2 </a:t>
            </a:r>
            <a:r>
              <a:rPr lang="ru-RU" dirty="0" err="1"/>
              <a:t>branches</a:t>
            </a:r>
            <a:r>
              <a:rPr lang="ru-RU" dirty="0"/>
              <a:t>: </a:t>
            </a:r>
            <a:r>
              <a:rPr lang="ru-RU" dirty="0" err="1"/>
              <a:t>Pu</a:t>
            </a:r>
            <a:r>
              <a:rPr lang="ru-RU" dirty="0"/>
              <a:t> </a:t>
            </a:r>
            <a:r>
              <a:rPr lang="ru-RU" dirty="0" err="1"/>
              <a:t>La</a:t>
            </a:r>
            <a:r>
              <a:rPr lang="ru-RU" dirty="0"/>
              <a:t> </a:t>
            </a:r>
            <a:r>
              <a:rPr lang="ru-RU" dirty="0" err="1"/>
              <a:t>and</a:t>
            </a:r>
            <a:r>
              <a:rPr lang="ru-RU" dirty="0"/>
              <a:t> </a:t>
            </a:r>
            <a:r>
              <a:rPr lang="ru-RU" dirty="0" err="1"/>
              <a:t>Xa</a:t>
            </a:r>
            <a:r>
              <a:rPr lang="ru-RU" dirty="0"/>
              <a:t> </a:t>
            </a:r>
            <a:r>
              <a:rPr lang="ru-RU" dirty="0" err="1"/>
              <a:t>Pho</a:t>
            </a:r>
            <a:r>
              <a:rPr lang="ru-RU" dirty="0"/>
              <a:t>. </a:t>
            </a:r>
            <a:r>
              <a:rPr lang="ru-RU" dirty="0" err="1"/>
              <a:t>The</a:t>
            </a:r>
            <a:r>
              <a:rPr lang="ru-RU" dirty="0"/>
              <a:t> </a:t>
            </a:r>
            <a:r>
              <a:rPr lang="ru-RU" dirty="0" err="1"/>
              <a:t>Xa</a:t>
            </a:r>
            <a:r>
              <a:rPr lang="ru-RU" dirty="0"/>
              <a:t> </a:t>
            </a:r>
            <a:r>
              <a:rPr lang="ru-RU" dirty="0" err="1"/>
              <a:t>Pho</a:t>
            </a:r>
            <a:r>
              <a:rPr lang="ru-RU" dirty="0"/>
              <a:t> </a:t>
            </a:r>
            <a:r>
              <a:rPr lang="ru-RU" dirty="0" err="1"/>
              <a:t>people</a:t>
            </a:r>
            <a:r>
              <a:rPr lang="ru-RU" dirty="0"/>
              <a:t> </a:t>
            </a:r>
            <a:r>
              <a:rPr lang="ru-RU" dirty="0" err="1"/>
              <a:t>still</a:t>
            </a:r>
            <a:r>
              <a:rPr lang="ru-RU" dirty="0"/>
              <a:t> </a:t>
            </a:r>
            <a:r>
              <a:rPr lang="ru-RU" dirty="0" err="1"/>
              <a:t>retain</a:t>
            </a:r>
            <a:r>
              <a:rPr lang="ru-RU" dirty="0"/>
              <a:t> </a:t>
            </a:r>
            <a:r>
              <a:rPr lang="ru-RU" dirty="0" err="1"/>
              <a:t>their</a:t>
            </a:r>
            <a:r>
              <a:rPr lang="ru-RU" dirty="0"/>
              <a:t> </a:t>
            </a:r>
            <a:r>
              <a:rPr lang="ru-RU" dirty="0" err="1"/>
              <a:t>mother</a:t>
            </a:r>
            <a:r>
              <a:rPr lang="ru-RU" dirty="0"/>
              <a:t> </a:t>
            </a:r>
            <a:r>
              <a:rPr lang="ru-RU" dirty="0" err="1"/>
              <a:t>tongue</a:t>
            </a:r>
            <a:r>
              <a:rPr lang="ru-RU" dirty="0"/>
              <a:t>, </a:t>
            </a:r>
            <a:r>
              <a:rPr lang="ru-RU" dirty="0" err="1"/>
              <a:t>but</a:t>
            </a:r>
            <a:r>
              <a:rPr lang="ru-RU" dirty="0"/>
              <a:t> </a:t>
            </a:r>
            <a:r>
              <a:rPr lang="ru-RU" dirty="0" err="1"/>
              <a:t>the</a:t>
            </a:r>
            <a:r>
              <a:rPr lang="ru-RU" dirty="0"/>
              <a:t> </a:t>
            </a:r>
            <a:r>
              <a:rPr lang="ru-RU" dirty="0" err="1"/>
              <a:t>Pu</a:t>
            </a:r>
            <a:r>
              <a:rPr lang="ru-RU" dirty="0"/>
              <a:t> </a:t>
            </a:r>
            <a:r>
              <a:rPr lang="ru-RU" dirty="0" err="1"/>
              <a:t>La</a:t>
            </a:r>
            <a:r>
              <a:rPr lang="ru-RU" dirty="0"/>
              <a:t> </a:t>
            </a:r>
            <a:r>
              <a:rPr lang="ru-RU" dirty="0" err="1"/>
              <a:t>people</a:t>
            </a:r>
            <a:r>
              <a:rPr lang="ru-RU" dirty="0"/>
              <a:t> </a:t>
            </a:r>
            <a:r>
              <a:rPr lang="ru-RU" dirty="0" err="1"/>
              <a:t>cannot</a:t>
            </a:r>
            <a:r>
              <a:rPr lang="ru-RU" dirty="0"/>
              <a:t> </a:t>
            </a:r>
            <a:r>
              <a:rPr lang="ru-RU" dirty="0" err="1"/>
              <a:t>speak</a:t>
            </a:r>
            <a:r>
              <a:rPr lang="ru-RU" dirty="0"/>
              <a:t> </a:t>
            </a:r>
            <a:r>
              <a:rPr lang="ru-RU" dirty="0" err="1"/>
              <a:t>their</a:t>
            </a:r>
            <a:r>
              <a:rPr lang="ru-RU" dirty="0"/>
              <a:t> </a:t>
            </a:r>
            <a:r>
              <a:rPr lang="ru-RU" dirty="0" err="1"/>
              <a:t>mother</a:t>
            </a:r>
            <a:r>
              <a:rPr lang="ru-RU" dirty="0"/>
              <a:t> </a:t>
            </a:r>
            <a:r>
              <a:rPr lang="ru-RU" dirty="0" err="1"/>
              <a:t>tongue</a:t>
            </a:r>
            <a:r>
              <a:rPr lang="ru-RU" dirty="0"/>
              <a:t> </a:t>
            </a:r>
            <a:r>
              <a:rPr lang="ru-RU" dirty="0" err="1"/>
              <a:t>and</a:t>
            </a:r>
            <a:r>
              <a:rPr lang="ru-RU" dirty="0"/>
              <a:t> </a:t>
            </a:r>
            <a:r>
              <a:rPr lang="ru-RU" dirty="0" err="1"/>
              <a:t>also</a:t>
            </a:r>
            <a:r>
              <a:rPr lang="ru-RU" dirty="0"/>
              <a:t> </a:t>
            </a:r>
            <a:r>
              <a:rPr lang="ru-RU" dirty="0" err="1"/>
              <a:t>use</a:t>
            </a:r>
            <a:r>
              <a:rPr lang="ru-RU" dirty="0"/>
              <a:t> </a:t>
            </a:r>
            <a:r>
              <a:rPr lang="ru-RU" dirty="0" err="1"/>
              <a:t>Mandarin</a:t>
            </a:r>
            <a:r>
              <a:rPr lang="ru-RU" dirty="0"/>
              <a:t>.</a:t>
            </a:r>
            <a:endParaRPr lang="en-US" dirty="0"/>
          </a:p>
          <a:p>
            <a:pPr marL="285750" indent="-285750">
              <a:buFontTx/>
              <a:buChar char="-"/>
            </a:pPr>
            <a:r>
              <a:rPr lang="ru-RU" dirty="0" err="1"/>
              <a:t>Some</a:t>
            </a:r>
            <a:r>
              <a:rPr lang="ru-RU" dirty="0"/>
              <a:t> </a:t>
            </a:r>
            <a:r>
              <a:rPr lang="ru-RU" dirty="0" err="1"/>
              <a:t>ethnic</a:t>
            </a:r>
            <a:r>
              <a:rPr lang="ru-RU" dirty="0"/>
              <a:t> </a:t>
            </a:r>
            <a:r>
              <a:rPr lang="ru-RU" dirty="0" err="1"/>
              <a:t>minorities</a:t>
            </a:r>
            <a:r>
              <a:rPr lang="ru-RU" dirty="0"/>
              <a:t> </a:t>
            </a:r>
            <a:r>
              <a:rPr lang="ru-RU" dirty="0" err="1"/>
              <a:t>such</a:t>
            </a:r>
            <a:r>
              <a:rPr lang="ru-RU" dirty="0"/>
              <a:t> </a:t>
            </a:r>
            <a:r>
              <a:rPr lang="ru-RU" dirty="0" err="1"/>
              <a:t>as</a:t>
            </a:r>
            <a:r>
              <a:rPr lang="ru-RU" dirty="0"/>
              <a:t> </a:t>
            </a:r>
            <a:r>
              <a:rPr lang="ru-RU" dirty="0" err="1"/>
              <a:t>Khang</a:t>
            </a:r>
            <a:r>
              <a:rPr lang="ru-RU" dirty="0"/>
              <a:t>, </a:t>
            </a:r>
            <a:r>
              <a:rPr lang="ru-RU" dirty="0" err="1"/>
              <a:t>La</a:t>
            </a:r>
            <a:r>
              <a:rPr lang="ru-RU" dirty="0"/>
              <a:t> </a:t>
            </a:r>
            <a:r>
              <a:rPr lang="ru-RU" dirty="0" err="1"/>
              <a:t>Ha</a:t>
            </a:r>
            <a:r>
              <a:rPr lang="ru-RU" dirty="0"/>
              <a:t>, </a:t>
            </a:r>
            <a:r>
              <a:rPr lang="ru-RU" dirty="0" err="1"/>
              <a:t>Xinh</a:t>
            </a:r>
            <a:r>
              <a:rPr lang="ru-RU" dirty="0"/>
              <a:t> </a:t>
            </a:r>
            <a:r>
              <a:rPr lang="ru-RU" dirty="0" err="1"/>
              <a:t>Mun</a:t>
            </a:r>
            <a:r>
              <a:rPr lang="ru-RU" dirty="0"/>
              <a:t> ... </a:t>
            </a:r>
            <a:r>
              <a:rPr lang="en-US" dirty="0"/>
              <a:t>no longer use their own language to communicate. They </a:t>
            </a:r>
            <a:r>
              <a:rPr lang="ru-RU" dirty="0" err="1"/>
              <a:t>use</a:t>
            </a:r>
            <a:r>
              <a:rPr lang="ru-RU" dirty="0"/>
              <a:t> </a:t>
            </a:r>
            <a:r>
              <a:rPr lang="ru-RU" dirty="0" err="1"/>
              <a:t>mainly</a:t>
            </a:r>
            <a:r>
              <a:rPr lang="ru-RU" dirty="0"/>
              <a:t> </a:t>
            </a:r>
            <a:r>
              <a:rPr lang="ru-RU" dirty="0" err="1"/>
              <a:t>Thai</a:t>
            </a:r>
            <a:r>
              <a:rPr lang="ru-RU" dirty="0"/>
              <a:t> </a:t>
            </a:r>
            <a:r>
              <a:rPr lang="ru-RU" dirty="0" err="1"/>
              <a:t>language</a:t>
            </a:r>
            <a:r>
              <a:rPr lang="en-US" dirty="0"/>
              <a:t>.</a:t>
            </a:r>
            <a:r>
              <a:rPr lang="ru-RU" dirty="0"/>
              <a:t> </a:t>
            </a:r>
            <a:r>
              <a:rPr lang="ru-RU" dirty="0" err="1"/>
              <a:t>Even</a:t>
            </a:r>
            <a:r>
              <a:rPr lang="ru-RU" dirty="0"/>
              <a:t> </a:t>
            </a:r>
            <a:r>
              <a:rPr lang="ru-RU" dirty="0" err="1"/>
              <a:t>the</a:t>
            </a:r>
            <a:r>
              <a:rPr lang="ru-RU" dirty="0"/>
              <a:t> </a:t>
            </a:r>
            <a:r>
              <a:rPr lang="ru-RU" dirty="0" err="1"/>
              <a:t>folk</a:t>
            </a:r>
            <a:r>
              <a:rPr lang="ru-RU" dirty="0"/>
              <a:t> </a:t>
            </a:r>
            <a:r>
              <a:rPr lang="ru-RU" dirty="0" err="1"/>
              <a:t>songs</a:t>
            </a:r>
            <a:r>
              <a:rPr lang="ru-RU" dirty="0"/>
              <a:t> </a:t>
            </a:r>
            <a:r>
              <a:rPr lang="ru-RU" dirty="0" err="1"/>
              <a:t>of</a:t>
            </a:r>
            <a:r>
              <a:rPr lang="ru-RU" dirty="0"/>
              <a:t> </a:t>
            </a:r>
            <a:r>
              <a:rPr lang="ru-RU" dirty="0" err="1"/>
              <a:t>the</a:t>
            </a:r>
            <a:r>
              <a:rPr lang="ru-RU" dirty="0"/>
              <a:t> </a:t>
            </a:r>
            <a:r>
              <a:rPr lang="ru-RU" dirty="0" err="1"/>
              <a:t>Khang</a:t>
            </a:r>
            <a:r>
              <a:rPr lang="ru-RU" dirty="0"/>
              <a:t> </a:t>
            </a:r>
            <a:r>
              <a:rPr lang="ru-RU" dirty="0" err="1"/>
              <a:t>people</a:t>
            </a:r>
            <a:r>
              <a:rPr lang="ru-RU" dirty="0"/>
              <a:t>, </a:t>
            </a:r>
            <a:r>
              <a:rPr lang="ru-RU" dirty="0" err="1"/>
              <a:t>the</a:t>
            </a:r>
            <a:r>
              <a:rPr lang="ru-RU" dirty="0"/>
              <a:t> </a:t>
            </a:r>
            <a:r>
              <a:rPr lang="ru-RU" dirty="0" err="1"/>
              <a:t>Xinh</a:t>
            </a:r>
            <a:r>
              <a:rPr lang="ru-RU" dirty="0"/>
              <a:t> </a:t>
            </a:r>
            <a:r>
              <a:rPr lang="ru-RU" dirty="0" err="1"/>
              <a:t>Mun</a:t>
            </a:r>
            <a:r>
              <a:rPr lang="ru-RU" dirty="0"/>
              <a:t> </a:t>
            </a:r>
            <a:r>
              <a:rPr lang="ru-RU" dirty="0" err="1"/>
              <a:t>people</a:t>
            </a:r>
            <a:r>
              <a:rPr lang="ru-RU" dirty="0"/>
              <a:t>, 70 - 80% </a:t>
            </a:r>
            <a:r>
              <a:rPr lang="ru-RU" dirty="0" err="1"/>
              <a:t>are</a:t>
            </a:r>
            <a:r>
              <a:rPr lang="ru-RU" dirty="0"/>
              <a:t> </a:t>
            </a:r>
            <a:r>
              <a:rPr lang="ru-RU" dirty="0" err="1"/>
              <a:t>in</a:t>
            </a:r>
            <a:r>
              <a:rPr lang="ru-RU" dirty="0"/>
              <a:t> </a:t>
            </a:r>
            <a:r>
              <a:rPr lang="ru-RU" dirty="0" err="1"/>
              <a:t>Thai</a:t>
            </a:r>
            <a:r>
              <a:rPr lang="ru-RU" dirty="0"/>
              <a:t>. </a:t>
            </a:r>
            <a:endParaRPr lang="en-US" dirty="0"/>
          </a:p>
          <a:p>
            <a:pPr marL="285750" indent="-285750">
              <a:buFontTx/>
              <a:buChar char="-"/>
            </a:pPr>
            <a:r>
              <a:rPr lang="ru-RU" dirty="0" err="1"/>
              <a:t>The</a:t>
            </a:r>
            <a:r>
              <a:rPr lang="ru-RU" dirty="0"/>
              <a:t> O </a:t>
            </a:r>
            <a:r>
              <a:rPr lang="ru-RU" dirty="0" err="1"/>
              <a:t>Du</a:t>
            </a:r>
            <a:r>
              <a:rPr lang="ru-RU" dirty="0"/>
              <a:t> </a:t>
            </a:r>
            <a:r>
              <a:rPr lang="ru-RU" dirty="0" err="1"/>
              <a:t>ethnic</a:t>
            </a:r>
            <a:r>
              <a:rPr lang="ru-RU" dirty="0"/>
              <a:t> </a:t>
            </a:r>
            <a:r>
              <a:rPr lang="ru-RU" dirty="0" err="1"/>
              <a:t>group</a:t>
            </a:r>
            <a:r>
              <a:rPr lang="ru-RU" dirty="0"/>
              <a:t> </a:t>
            </a:r>
            <a:r>
              <a:rPr lang="en-US" dirty="0"/>
              <a:t>(430 people) </a:t>
            </a:r>
            <a:r>
              <a:rPr lang="ru-RU" dirty="0" err="1"/>
              <a:t>in</a:t>
            </a:r>
            <a:r>
              <a:rPr lang="ru-RU" dirty="0"/>
              <a:t> </a:t>
            </a:r>
            <a:r>
              <a:rPr lang="ru-RU" dirty="0" err="1"/>
              <a:t>Tuong</a:t>
            </a:r>
            <a:r>
              <a:rPr lang="ru-RU" dirty="0"/>
              <a:t> </a:t>
            </a:r>
            <a:r>
              <a:rPr lang="ru-RU" dirty="0" err="1"/>
              <a:t>Duong</a:t>
            </a:r>
            <a:r>
              <a:rPr lang="ru-RU" dirty="0"/>
              <a:t> </a:t>
            </a:r>
            <a:r>
              <a:rPr lang="ru-RU" dirty="0" err="1"/>
              <a:t>district</a:t>
            </a:r>
            <a:r>
              <a:rPr lang="ru-RU" dirty="0"/>
              <a:t> (</a:t>
            </a:r>
            <a:r>
              <a:rPr lang="ru-RU" dirty="0" err="1"/>
              <a:t>Nghe</a:t>
            </a:r>
            <a:r>
              <a:rPr lang="ru-RU" dirty="0"/>
              <a:t> </a:t>
            </a:r>
            <a:r>
              <a:rPr lang="ru-RU" dirty="0" err="1"/>
              <a:t>An</a:t>
            </a:r>
            <a:r>
              <a:rPr lang="ru-RU" dirty="0"/>
              <a:t>), </a:t>
            </a:r>
            <a:r>
              <a:rPr lang="ru-RU" dirty="0" err="1"/>
              <a:t>also</a:t>
            </a:r>
            <a:r>
              <a:rPr lang="ru-RU" dirty="0"/>
              <a:t> </a:t>
            </a:r>
            <a:r>
              <a:rPr lang="ru-RU" dirty="0" err="1"/>
              <a:t>use</a:t>
            </a:r>
            <a:r>
              <a:rPr lang="ru-RU" dirty="0"/>
              <a:t> </a:t>
            </a:r>
            <a:r>
              <a:rPr lang="ru-RU" dirty="0" err="1"/>
              <a:t>the</a:t>
            </a:r>
            <a:r>
              <a:rPr lang="ru-RU" dirty="0"/>
              <a:t> </a:t>
            </a:r>
            <a:r>
              <a:rPr lang="ru-RU" dirty="0" err="1"/>
              <a:t>Thai</a:t>
            </a:r>
            <a:r>
              <a:rPr lang="ru-RU" dirty="0"/>
              <a:t> </a:t>
            </a:r>
            <a:r>
              <a:rPr lang="en-US" dirty="0"/>
              <a:t>or Vietnamese </a:t>
            </a:r>
            <a:r>
              <a:rPr lang="ru-RU" dirty="0" err="1"/>
              <a:t>languages</a:t>
            </a:r>
            <a:r>
              <a:rPr lang="en-US" dirty="0"/>
              <a:t>.</a:t>
            </a:r>
            <a:endParaRPr lang="ru-RU" dirty="0"/>
          </a:p>
          <a:p>
            <a:endParaRPr lang="en-US" dirty="0"/>
          </a:p>
          <a:p>
            <a:endParaRPr lang="en-US" dirty="0"/>
          </a:p>
        </p:txBody>
      </p:sp>
    </p:spTree>
    <p:extLst>
      <p:ext uri="{BB962C8B-B14F-4D97-AF65-F5344CB8AC3E}">
        <p14:creationId xmlns:p14="http://schemas.microsoft.com/office/powerpoint/2010/main" val="3838284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427E7AC-B6EE-47AB-AB44-A4AB79DC255C}"/>
              </a:ext>
            </a:extLst>
          </p:cNvPr>
          <p:cNvSpPr txBox="1"/>
          <p:nvPr/>
        </p:nvSpPr>
        <p:spPr>
          <a:xfrm>
            <a:off x="214216" y="404664"/>
            <a:ext cx="8928992" cy="5632311"/>
          </a:xfrm>
          <a:prstGeom prst="rect">
            <a:avLst/>
          </a:prstGeom>
          <a:noFill/>
        </p:spPr>
        <p:txBody>
          <a:bodyPr wrap="square">
            <a:spAutoFit/>
          </a:bodyPr>
          <a:lstStyle/>
          <a:p>
            <a:endParaRPr lang="en-US" b="1" dirty="0"/>
          </a:p>
          <a:p>
            <a:r>
              <a:rPr lang="en-US" b="1" dirty="0"/>
              <a:t>The party, state, society.</a:t>
            </a:r>
          </a:p>
          <a:p>
            <a:r>
              <a:rPr lang="en-US" dirty="0"/>
              <a:t>In the situation of a market economy and international integration, the danger of the disappearance of the languages of ethnic minorities is increasing.</a:t>
            </a:r>
          </a:p>
          <a:p>
            <a:r>
              <a:rPr lang="en-US" dirty="0"/>
              <a:t>On the part of society, a line of protection and preservation of the languages and cultures of small peoples should also be built.</a:t>
            </a:r>
          </a:p>
          <a:p>
            <a:r>
              <a:rPr lang="en-US" dirty="0"/>
              <a:t>T</a:t>
            </a:r>
            <a:r>
              <a:rPr lang="ru-RU" dirty="0"/>
              <a:t>o </a:t>
            </a:r>
            <a:r>
              <a:rPr lang="ru-RU" dirty="0" err="1"/>
              <a:t>preserve</a:t>
            </a:r>
            <a:r>
              <a:rPr lang="ru-RU" dirty="0"/>
              <a:t> </a:t>
            </a:r>
            <a:r>
              <a:rPr lang="ru-RU" dirty="0" err="1"/>
              <a:t>the</a:t>
            </a:r>
            <a:r>
              <a:rPr lang="ru-RU" dirty="0"/>
              <a:t> </a:t>
            </a:r>
            <a:r>
              <a:rPr lang="ru-RU" dirty="0" err="1"/>
              <a:t>languages</a:t>
            </a:r>
            <a:r>
              <a:rPr lang="ru-RU" dirty="0"/>
              <a:t> </a:t>
            </a:r>
            <a:r>
              <a:rPr lang="ru-RU" dirty="0" err="1"/>
              <a:t>of</a:t>
            </a:r>
            <a:r>
              <a:rPr lang="ru-RU" dirty="0"/>
              <a:t> </a:t>
            </a:r>
            <a:r>
              <a:rPr lang="ru-RU" dirty="0" err="1"/>
              <a:t>ethnic</a:t>
            </a:r>
            <a:r>
              <a:rPr lang="ru-RU" dirty="0"/>
              <a:t> </a:t>
            </a:r>
            <a:r>
              <a:rPr lang="ru-RU" dirty="0" err="1"/>
              <a:t>minorities</a:t>
            </a:r>
            <a:r>
              <a:rPr lang="ru-RU" dirty="0"/>
              <a:t>, </a:t>
            </a:r>
            <a:r>
              <a:rPr lang="ru-RU" dirty="0" err="1"/>
              <a:t>it</a:t>
            </a:r>
            <a:r>
              <a:rPr lang="ru-RU" dirty="0"/>
              <a:t> </a:t>
            </a:r>
            <a:r>
              <a:rPr lang="ru-RU" dirty="0" err="1"/>
              <a:t>is</a:t>
            </a:r>
            <a:r>
              <a:rPr lang="ru-RU" dirty="0"/>
              <a:t> </a:t>
            </a:r>
            <a:r>
              <a:rPr lang="ru-RU" dirty="0" err="1"/>
              <a:t>necessary</a:t>
            </a:r>
            <a:r>
              <a:rPr lang="ru-RU" dirty="0"/>
              <a:t> </a:t>
            </a:r>
            <a:endParaRPr lang="en-US" dirty="0"/>
          </a:p>
          <a:p>
            <a:pPr marL="285750" indent="-285750">
              <a:buFontTx/>
              <a:buChar char="-"/>
            </a:pPr>
            <a:r>
              <a:rPr lang="ru-RU" dirty="0" err="1"/>
              <a:t>to</a:t>
            </a:r>
            <a:r>
              <a:rPr lang="ru-RU" dirty="0"/>
              <a:t> </a:t>
            </a:r>
            <a:r>
              <a:rPr lang="ru-RU" dirty="0" err="1"/>
              <a:t>develop</a:t>
            </a:r>
            <a:r>
              <a:rPr lang="ru-RU" dirty="0"/>
              <a:t> </a:t>
            </a:r>
            <a:r>
              <a:rPr lang="ru-RU" dirty="0" err="1"/>
              <a:t>law</a:t>
            </a:r>
            <a:r>
              <a:rPr lang="en-US" dirty="0"/>
              <a:t>s</a:t>
            </a:r>
            <a:r>
              <a:rPr lang="ru-RU" dirty="0"/>
              <a:t> </a:t>
            </a:r>
            <a:r>
              <a:rPr lang="ru-RU" dirty="0" err="1"/>
              <a:t>on</a:t>
            </a:r>
            <a:r>
              <a:rPr lang="ru-RU" dirty="0"/>
              <a:t> </a:t>
            </a:r>
            <a:r>
              <a:rPr lang="ru-RU" dirty="0" err="1"/>
              <a:t>language</a:t>
            </a:r>
            <a:r>
              <a:rPr lang="en-US" dirty="0"/>
              <a:t>s</a:t>
            </a:r>
            <a:r>
              <a:rPr lang="ru-RU" dirty="0"/>
              <a:t>, </a:t>
            </a:r>
            <a:endParaRPr lang="en-US" dirty="0"/>
          </a:p>
          <a:p>
            <a:pPr marL="285750" indent="-285750">
              <a:buFontTx/>
              <a:buChar char="-"/>
            </a:pPr>
            <a:r>
              <a:rPr lang="ru-RU" dirty="0" err="1"/>
              <a:t>teaching</a:t>
            </a:r>
            <a:r>
              <a:rPr lang="ru-RU" dirty="0"/>
              <a:t> </a:t>
            </a:r>
            <a:r>
              <a:rPr lang="en-US" dirty="0"/>
              <a:t>languages of ethnic minorities</a:t>
            </a:r>
          </a:p>
          <a:p>
            <a:pPr marL="285750" indent="-285750">
              <a:buFontTx/>
              <a:buChar char="-"/>
            </a:pPr>
            <a:r>
              <a:rPr lang="ru-RU" dirty="0" err="1"/>
              <a:t>learning</a:t>
            </a:r>
            <a:r>
              <a:rPr lang="ru-RU" dirty="0"/>
              <a:t> </a:t>
            </a:r>
            <a:r>
              <a:rPr lang="en-US" dirty="0"/>
              <a:t>languages of ethnic minorities</a:t>
            </a:r>
          </a:p>
          <a:p>
            <a:pPr marL="285750" indent="-285750">
              <a:buFontTx/>
              <a:buChar char="-"/>
            </a:pPr>
            <a:endParaRPr lang="en-US" dirty="0"/>
          </a:p>
          <a:p>
            <a:pPr marL="285750" indent="-285750">
              <a:buFontTx/>
              <a:buChar char="-"/>
            </a:pPr>
            <a:endParaRPr lang="en-US" dirty="0"/>
          </a:p>
          <a:p>
            <a:pPr marL="285750" indent="-285750">
              <a:buFontTx/>
              <a:buChar char="-"/>
            </a:pPr>
            <a:endParaRPr lang="en-US" dirty="0"/>
          </a:p>
          <a:p>
            <a:r>
              <a:rPr lang="en-US" sz="1800" dirty="0"/>
              <a:t>The basic principle of the </a:t>
            </a:r>
            <a:r>
              <a:rPr lang="en-US" sz="1800" b="1" dirty="0"/>
              <a:t>policy </a:t>
            </a:r>
            <a:r>
              <a:rPr lang="en-US" sz="1800" dirty="0"/>
              <a:t>pursued by the Communist Party and the government of Vietnam in relation to ethnic minorities:</a:t>
            </a:r>
            <a:endParaRPr lang="ru-RU" sz="1800" dirty="0"/>
          </a:p>
          <a:p>
            <a:r>
              <a:rPr lang="ru-RU" sz="1800" dirty="0"/>
              <a:t>"</a:t>
            </a:r>
            <a:r>
              <a:rPr lang="ru-RU" sz="1800" dirty="0" err="1"/>
              <a:t>Equality</a:t>
            </a:r>
            <a:r>
              <a:rPr lang="ru-RU" sz="1800" dirty="0"/>
              <a:t>, </a:t>
            </a:r>
            <a:r>
              <a:rPr lang="ru-RU" sz="1800" dirty="0" err="1"/>
              <a:t>solidarity</a:t>
            </a:r>
            <a:r>
              <a:rPr lang="ru-RU" sz="1800" dirty="0"/>
              <a:t>, </a:t>
            </a:r>
            <a:r>
              <a:rPr lang="ru-RU" sz="1800" dirty="0" err="1"/>
              <a:t>respect</a:t>
            </a:r>
            <a:r>
              <a:rPr lang="ru-RU" sz="1800" dirty="0"/>
              <a:t> </a:t>
            </a:r>
            <a:r>
              <a:rPr lang="ru-RU" sz="1800" dirty="0" err="1"/>
              <a:t>and</a:t>
            </a:r>
            <a:r>
              <a:rPr lang="ru-RU" sz="1800" dirty="0"/>
              <a:t> </a:t>
            </a:r>
            <a:r>
              <a:rPr lang="ru-RU" sz="1800" dirty="0" err="1"/>
              <a:t>help</a:t>
            </a:r>
            <a:r>
              <a:rPr lang="ru-RU" sz="1800" dirty="0"/>
              <a:t> </a:t>
            </a:r>
            <a:r>
              <a:rPr lang="ru-RU" sz="1800" dirty="0" err="1"/>
              <a:t>for</a:t>
            </a:r>
            <a:r>
              <a:rPr lang="ru-RU" sz="1800" dirty="0"/>
              <a:t> </a:t>
            </a:r>
            <a:r>
              <a:rPr lang="ru-RU" sz="1800" dirty="0" err="1"/>
              <a:t>mutual</a:t>
            </a:r>
            <a:r>
              <a:rPr lang="ru-RU" sz="1800" dirty="0"/>
              <a:t> </a:t>
            </a:r>
            <a:r>
              <a:rPr lang="ru-RU" sz="1800" dirty="0" err="1"/>
              <a:t>progress</a:t>
            </a:r>
            <a:r>
              <a:rPr lang="ru-RU" sz="1800" dirty="0"/>
              <a:t>“</a:t>
            </a:r>
            <a:endParaRPr lang="en-US" sz="1800" dirty="0"/>
          </a:p>
          <a:p>
            <a:r>
              <a:rPr lang="en-US" sz="1800" dirty="0"/>
              <a:t>(“</a:t>
            </a:r>
            <a:r>
              <a:rPr lang="en-US" sz="1800" dirty="0" err="1"/>
              <a:t>Bình</a:t>
            </a:r>
            <a:r>
              <a:rPr lang="en-US" sz="1800" dirty="0"/>
              <a:t> </a:t>
            </a:r>
            <a:r>
              <a:rPr lang="en-US" sz="1800" dirty="0" err="1"/>
              <a:t>đẳng</a:t>
            </a:r>
            <a:r>
              <a:rPr lang="en-US" sz="1800" dirty="0"/>
              <a:t>, </a:t>
            </a:r>
            <a:r>
              <a:rPr lang="en-US" sz="1800" dirty="0" err="1"/>
              <a:t>đoàn</a:t>
            </a:r>
            <a:r>
              <a:rPr lang="en-US" sz="1800" dirty="0"/>
              <a:t> </a:t>
            </a:r>
            <a:r>
              <a:rPr lang="en-US" sz="1800" dirty="0" err="1"/>
              <a:t>kết</a:t>
            </a:r>
            <a:r>
              <a:rPr lang="en-US" sz="1800" dirty="0"/>
              <a:t>, </a:t>
            </a:r>
            <a:r>
              <a:rPr lang="en-US" sz="1800" dirty="0" err="1"/>
              <a:t>tôn</a:t>
            </a:r>
            <a:r>
              <a:rPr lang="en-US" sz="1800" dirty="0"/>
              <a:t> </a:t>
            </a:r>
            <a:r>
              <a:rPr lang="en-US" sz="1800" dirty="0" err="1"/>
              <a:t>trọng</a:t>
            </a:r>
            <a:r>
              <a:rPr lang="en-US" sz="1800" dirty="0"/>
              <a:t>, </a:t>
            </a:r>
            <a:r>
              <a:rPr lang="en-US" sz="1800" dirty="0" err="1"/>
              <a:t>giúp</a:t>
            </a:r>
            <a:r>
              <a:rPr lang="en-US" sz="1800" dirty="0"/>
              <a:t> </a:t>
            </a:r>
            <a:r>
              <a:rPr lang="en-US" sz="1800" dirty="0" err="1"/>
              <a:t>đỡ</a:t>
            </a:r>
            <a:r>
              <a:rPr lang="en-US" sz="1800" dirty="0"/>
              <a:t> </a:t>
            </a:r>
            <a:r>
              <a:rPr lang="en-US" sz="1800" dirty="0" err="1"/>
              <a:t>nhau</a:t>
            </a:r>
            <a:r>
              <a:rPr lang="en-US" sz="1800" dirty="0"/>
              <a:t> </a:t>
            </a:r>
            <a:r>
              <a:rPr lang="en-US" sz="1800" dirty="0" err="1"/>
              <a:t>cùng</a:t>
            </a:r>
            <a:r>
              <a:rPr lang="en-US" sz="1800" dirty="0"/>
              <a:t> </a:t>
            </a:r>
            <a:r>
              <a:rPr lang="en-US" sz="1800" dirty="0" err="1"/>
              <a:t>tiến</a:t>
            </a:r>
            <a:r>
              <a:rPr lang="en-US" sz="1800" dirty="0"/>
              <a:t> </a:t>
            </a:r>
            <a:r>
              <a:rPr lang="en-US" sz="1800" dirty="0" err="1"/>
              <a:t>bộ</a:t>
            </a:r>
            <a:r>
              <a:rPr lang="en-US" sz="1800" dirty="0"/>
              <a:t>”)</a:t>
            </a:r>
          </a:p>
          <a:p>
            <a:endParaRPr lang="en-US" sz="1800" dirty="0"/>
          </a:p>
          <a:p>
            <a:pPr marL="285750" indent="-285750">
              <a:buFontTx/>
              <a:buChar char="-"/>
            </a:pPr>
            <a:endParaRPr lang="ru-RU" dirty="0"/>
          </a:p>
          <a:p>
            <a:endParaRPr lang="en-US" dirty="0"/>
          </a:p>
        </p:txBody>
      </p:sp>
    </p:spTree>
    <p:extLst>
      <p:ext uri="{BB962C8B-B14F-4D97-AF65-F5344CB8AC3E}">
        <p14:creationId xmlns:p14="http://schemas.microsoft.com/office/powerpoint/2010/main" val="3460031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32BCD55-D39D-46FD-9C80-4745DB11BB13}"/>
              </a:ext>
            </a:extLst>
          </p:cNvPr>
          <p:cNvSpPr txBox="1"/>
          <p:nvPr/>
        </p:nvSpPr>
        <p:spPr>
          <a:xfrm>
            <a:off x="-36512" y="305068"/>
            <a:ext cx="9217024" cy="4278094"/>
          </a:xfrm>
          <a:prstGeom prst="rect">
            <a:avLst/>
          </a:prstGeom>
          <a:noFill/>
        </p:spPr>
        <p:txBody>
          <a:bodyPr wrap="square">
            <a:spAutoFit/>
          </a:bodyPr>
          <a:lstStyle/>
          <a:p>
            <a:r>
              <a:rPr lang="ru-RU" sz="1600" dirty="0" err="1"/>
              <a:t>The</a:t>
            </a:r>
            <a:r>
              <a:rPr lang="ru-RU" sz="1600" dirty="0"/>
              <a:t> </a:t>
            </a:r>
            <a:r>
              <a:rPr lang="ru-RU" sz="1600" dirty="0" err="1"/>
              <a:t>Constitution</a:t>
            </a:r>
            <a:r>
              <a:rPr lang="ru-RU" sz="1600" dirty="0"/>
              <a:t> </a:t>
            </a:r>
            <a:r>
              <a:rPr lang="ru-RU" sz="1600" dirty="0" err="1"/>
              <a:t>and</a:t>
            </a:r>
            <a:r>
              <a:rPr lang="ru-RU" sz="1600" dirty="0"/>
              <a:t> </a:t>
            </a:r>
            <a:r>
              <a:rPr lang="ru-RU" sz="1600" dirty="0" err="1"/>
              <a:t>legal</a:t>
            </a:r>
            <a:r>
              <a:rPr lang="ru-RU" sz="1600" dirty="0"/>
              <a:t> </a:t>
            </a:r>
            <a:r>
              <a:rPr lang="ru-RU" sz="1600" dirty="0" err="1"/>
              <a:t>documents</a:t>
            </a:r>
            <a:r>
              <a:rPr lang="ru-RU" sz="1600" dirty="0"/>
              <a:t> </a:t>
            </a:r>
            <a:endParaRPr lang="en-US" sz="1600" dirty="0"/>
          </a:p>
          <a:p>
            <a:endParaRPr lang="en-US" sz="1600" dirty="0"/>
          </a:p>
          <a:p>
            <a:r>
              <a:rPr lang="ru-RU" sz="1600" dirty="0" err="1"/>
              <a:t>Article</a:t>
            </a:r>
            <a:r>
              <a:rPr lang="ru-RU" sz="1600" dirty="0"/>
              <a:t> 42 </a:t>
            </a:r>
            <a:r>
              <a:rPr lang="en-US" sz="1600" dirty="0"/>
              <a:t>of</a:t>
            </a:r>
            <a:r>
              <a:rPr lang="ru-RU" sz="1600" dirty="0"/>
              <a:t> </a:t>
            </a:r>
            <a:r>
              <a:rPr lang="ru-RU" sz="1600" dirty="0" err="1"/>
              <a:t>the</a:t>
            </a:r>
            <a:r>
              <a:rPr lang="ru-RU" sz="1600" dirty="0"/>
              <a:t> </a:t>
            </a:r>
            <a:r>
              <a:rPr lang="ru-RU" sz="1600" dirty="0" err="1"/>
              <a:t>Constitution</a:t>
            </a:r>
            <a:r>
              <a:rPr lang="en-US" sz="1600" dirty="0"/>
              <a:t> (2013)</a:t>
            </a:r>
            <a:r>
              <a:rPr lang="ru-RU" sz="1600" dirty="0"/>
              <a:t>, </a:t>
            </a:r>
            <a:r>
              <a:rPr lang="ru-RU" sz="1600" dirty="0" err="1"/>
              <a:t>the</a:t>
            </a:r>
            <a:r>
              <a:rPr lang="ru-RU" sz="1600" dirty="0"/>
              <a:t> </a:t>
            </a:r>
            <a:r>
              <a:rPr lang="ru-RU" sz="1600" dirty="0" err="1"/>
              <a:t>right</a:t>
            </a:r>
            <a:r>
              <a:rPr lang="ru-RU" sz="1600" dirty="0"/>
              <a:t> </a:t>
            </a:r>
            <a:r>
              <a:rPr lang="ru-RU" sz="1600" dirty="0" err="1"/>
              <a:t>to</a:t>
            </a:r>
            <a:r>
              <a:rPr lang="ru-RU" sz="1600" dirty="0"/>
              <a:t> </a:t>
            </a:r>
            <a:r>
              <a:rPr lang="ru-RU" sz="1600" dirty="0" err="1"/>
              <a:t>use</a:t>
            </a:r>
            <a:r>
              <a:rPr lang="ru-RU" sz="1600" dirty="0"/>
              <a:t> </a:t>
            </a:r>
            <a:r>
              <a:rPr lang="ru-RU" sz="1600" dirty="0" err="1"/>
              <a:t>and</a:t>
            </a:r>
            <a:r>
              <a:rPr lang="ru-RU" sz="1600" dirty="0"/>
              <a:t> </a:t>
            </a:r>
            <a:r>
              <a:rPr lang="ru-RU" sz="1600" dirty="0" err="1"/>
              <a:t>access</a:t>
            </a:r>
            <a:r>
              <a:rPr lang="ru-RU" sz="1600" dirty="0"/>
              <a:t> </a:t>
            </a:r>
            <a:r>
              <a:rPr lang="ru-RU" sz="1600" dirty="0" err="1"/>
              <a:t>language</a:t>
            </a:r>
            <a:r>
              <a:rPr lang="ru-RU" sz="1600" dirty="0"/>
              <a:t> </a:t>
            </a:r>
            <a:r>
              <a:rPr lang="ru-RU" sz="1600" dirty="0" err="1"/>
              <a:t>is</a:t>
            </a:r>
            <a:r>
              <a:rPr lang="ru-RU" sz="1600" dirty="0"/>
              <a:t> </a:t>
            </a:r>
            <a:r>
              <a:rPr lang="ru-RU" sz="1600" dirty="0" err="1"/>
              <a:t>mentioned</a:t>
            </a:r>
            <a:r>
              <a:rPr lang="ru-RU" sz="1600" dirty="0"/>
              <a:t> </a:t>
            </a:r>
            <a:r>
              <a:rPr lang="ru-RU" sz="1600" dirty="0" err="1"/>
              <a:t>as</a:t>
            </a:r>
            <a:r>
              <a:rPr lang="ru-RU" sz="1600" dirty="0"/>
              <a:t> </a:t>
            </a:r>
            <a:r>
              <a:rPr lang="ru-RU" sz="1600" dirty="0" err="1"/>
              <a:t>follows</a:t>
            </a:r>
            <a:r>
              <a:rPr lang="ru-RU" sz="1600" dirty="0"/>
              <a:t>: </a:t>
            </a:r>
            <a:endParaRPr lang="en-US" sz="1600" dirty="0"/>
          </a:p>
          <a:p>
            <a:r>
              <a:rPr lang="ru-RU" sz="1600" dirty="0"/>
              <a:t>“</a:t>
            </a:r>
            <a:r>
              <a:rPr lang="ru-RU" sz="1600" dirty="0" err="1"/>
              <a:t>Citizens</a:t>
            </a:r>
            <a:r>
              <a:rPr lang="ru-RU" sz="1600" dirty="0"/>
              <a:t> </a:t>
            </a:r>
            <a:r>
              <a:rPr lang="ru-RU" sz="1600" dirty="0" err="1"/>
              <a:t>have</a:t>
            </a:r>
            <a:r>
              <a:rPr lang="ru-RU" sz="1600" dirty="0"/>
              <a:t> </a:t>
            </a:r>
            <a:r>
              <a:rPr lang="ru-RU" sz="1600" dirty="0" err="1"/>
              <a:t>the</a:t>
            </a:r>
            <a:r>
              <a:rPr lang="ru-RU" sz="1600" dirty="0"/>
              <a:t> </a:t>
            </a:r>
            <a:r>
              <a:rPr lang="ru-RU" sz="1600" dirty="0" err="1"/>
              <a:t>right</a:t>
            </a:r>
            <a:r>
              <a:rPr lang="ru-RU" sz="1600" dirty="0"/>
              <a:t> </a:t>
            </a:r>
            <a:r>
              <a:rPr lang="ru-RU" sz="1600" dirty="0" err="1"/>
              <a:t>to</a:t>
            </a:r>
            <a:r>
              <a:rPr lang="ru-RU" sz="1600" dirty="0"/>
              <a:t> </a:t>
            </a:r>
            <a:r>
              <a:rPr lang="ru-RU" sz="1600" dirty="0" err="1"/>
              <a:t>define</a:t>
            </a:r>
            <a:r>
              <a:rPr lang="ru-RU" sz="1600" dirty="0"/>
              <a:t> </a:t>
            </a:r>
            <a:r>
              <a:rPr lang="ru-RU" sz="1600" dirty="0" err="1"/>
              <a:t>their</a:t>
            </a:r>
            <a:r>
              <a:rPr lang="ru-RU" sz="1600" dirty="0"/>
              <a:t> </a:t>
            </a:r>
            <a:r>
              <a:rPr lang="ru-RU" sz="1600" dirty="0" err="1"/>
              <a:t>own</a:t>
            </a:r>
            <a:r>
              <a:rPr lang="ru-RU" sz="1600" dirty="0"/>
              <a:t> </a:t>
            </a:r>
            <a:r>
              <a:rPr lang="ru-RU" sz="1600" dirty="0" err="1"/>
              <a:t>ethnicity</a:t>
            </a:r>
            <a:r>
              <a:rPr lang="ru-RU" sz="1600" dirty="0"/>
              <a:t>, </a:t>
            </a:r>
            <a:r>
              <a:rPr lang="ru-RU" sz="1600" dirty="0" err="1"/>
              <a:t>to</a:t>
            </a:r>
            <a:r>
              <a:rPr lang="ru-RU" sz="1600" dirty="0"/>
              <a:t> </a:t>
            </a:r>
            <a:r>
              <a:rPr lang="ru-RU" sz="1600" dirty="0" err="1"/>
              <a:t>use</a:t>
            </a:r>
            <a:r>
              <a:rPr lang="ru-RU" sz="1600" dirty="0"/>
              <a:t> </a:t>
            </a:r>
            <a:r>
              <a:rPr lang="ru-RU" sz="1600" dirty="0" err="1"/>
              <a:t>their</a:t>
            </a:r>
            <a:r>
              <a:rPr lang="ru-RU" sz="1600" dirty="0"/>
              <a:t> </a:t>
            </a:r>
            <a:r>
              <a:rPr lang="ru-RU" sz="1600" dirty="0" err="1"/>
              <a:t>mother</a:t>
            </a:r>
            <a:r>
              <a:rPr lang="ru-RU" sz="1600" dirty="0"/>
              <a:t> </a:t>
            </a:r>
            <a:r>
              <a:rPr lang="ru-RU" sz="1600" dirty="0" err="1"/>
              <a:t>language</a:t>
            </a:r>
            <a:r>
              <a:rPr lang="ru-RU" sz="1600" dirty="0"/>
              <a:t>. </a:t>
            </a:r>
            <a:r>
              <a:rPr lang="ru-RU" sz="1600" dirty="0" err="1"/>
              <a:t>to</a:t>
            </a:r>
            <a:r>
              <a:rPr lang="ru-RU" sz="1600" dirty="0"/>
              <a:t> </a:t>
            </a:r>
            <a:r>
              <a:rPr lang="ru-RU" sz="1600" dirty="0" err="1"/>
              <a:t>choose</a:t>
            </a:r>
            <a:r>
              <a:rPr lang="ru-RU" sz="1600" dirty="0"/>
              <a:t> </a:t>
            </a:r>
            <a:r>
              <a:rPr lang="ru-RU" sz="1600" dirty="0" err="1"/>
              <a:t>the</a:t>
            </a:r>
            <a:r>
              <a:rPr lang="ru-RU" sz="1600" dirty="0"/>
              <a:t> </a:t>
            </a:r>
            <a:r>
              <a:rPr lang="ru-RU" sz="1600" dirty="0" err="1"/>
              <a:t>language</a:t>
            </a:r>
            <a:r>
              <a:rPr lang="ru-RU" sz="1600" dirty="0"/>
              <a:t> </a:t>
            </a:r>
            <a:r>
              <a:rPr lang="ru-RU" sz="1600" dirty="0" err="1"/>
              <a:t>of</a:t>
            </a:r>
            <a:r>
              <a:rPr lang="ru-RU" sz="1600" dirty="0"/>
              <a:t> </a:t>
            </a:r>
            <a:r>
              <a:rPr lang="ru-RU" sz="1600" dirty="0" err="1"/>
              <a:t>communication</a:t>
            </a:r>
            <a:r>
              <a:rPr lang="ru-RU" sz="1600" dirty="0"/>
              <a:t>”</a:t>
            </a:r>
            <a:r>
              <a:rPr lang="en-US" sz="1600" dirty="0"/>
              <a:t>.</a:t>
            </a:r>
            <a:endParaRPr lang="ru-RU" sz="1600" dirty="0"/>
          </a:p>
          <a:p>
            <a:endParaRPr lang="en-US" sz="1600" dirty="0"/>
          </a:p>
          <a:p>
            <a:r>
              <a:rPr lang="ru-RU" sz="1600" dirty="0" err="1"/>
              <a:t>Article</a:t>
            </a:r>
            <a:r>
              <a:rPr lang="ru-RU" sz="1600" dirty="0"/>
              <a:t> 5 </a:t>
            </a:r>
            <a:r>
              <a:rPr lang="ru-RU" sz="1600" dirty="0" err="1"/>
              <a:t>of</a:t>
            </a:r>
            <a:r>
              <a:rPr lang="ru-RU" sz="1600" dirty="0"/>
              <a:t> </a:t>
            </a:r>
            <a:r>
              <a:rPr lang="ru-RU" sz="1600" dirty="0" err="1"/>
              <a:t>the</a:t>
            </a:r>
            <a:r>
              <a:rPr lang="ru-RU" sz="1600" dirty="0"/>
              <a:t> 2013 </a:t>
            </a:r>
            <a:r>
              <a:rPr lang="ru-RU" sz="1600" dirty="0" err="1"/>
              <a:t>Constitution</a:t>
            </a:r>
            <a:r>
              <a:rPr lang="ru-RU" sz="1600" dirty="0"/>
              <a:t> </a:t>
            </a:r>
            <a:r>
              <a:rPr lang="ru-RU" sz="1600" dirty="0" err="1"/>
              <a:t>states</a:t>
            </a:r>
            <a:r>
              <a:rPr lang="ru-RU" sz="1600" dirty="0"/>
              <a:t>: </a:t>
            </a:r>
            <a:endParaRPr lang="en-US" sz="1600" dirty="0"/>
          </a:p>
          <a:p>
            <a:r>
              <a:rPr lang="ru-RU" sz="1600" dirty="0"/>
              <a:t>"</a:t>
            </a:r>
            <a:r>
              <a:rPr lang="ru-RU" sz="1600" dirty="0" err="1"/>
              <a:t>All</a:t>
            </a:r>
            <a:r>
              <a:rPr lang="ru-RU" sz="1600" dirty="0"/>
              <a:t> </a:t>
            </a:r>
            <a:r>
              <a:rPr lang="ru-RU" sz="1600" dirty="0" err="1"/>
              <a:t>ethnic</a:t>
            </a:r>
            <a:r>
              <a:rPr lang="ru-RU" sz="1600" dirty="0"/>
              <a:t> </a:t>
            </a:r>
            <a:r>
              <a:rPr lang="ru-RU" sz="1600" dirty="0" err="1"/>
              <a:t>groups</a:t>
            </a:r>
            <a:r>
              <a:rPr lang="ru-RU" sz="1600" dirty="0"/>
              <a:t> </a:t>
            </a:r>
            <a:r>
              <a:rPr lang="ru-RU" sz="1600" dirty="0" err="1"/>
              <a:t>have</a:t>
            </a:r>
            <a:r>
              <a:rPr lang="ru-RU" sz="1600" dirty="0"/>
              <a:t> </a:t>
            </a:r>
            <a:r>
              <a:rPr lang="ru-RU" sz="1600" dirty="0" err="1"/>
              <a:t>the</a:t>
            </a:r>
            <a:r>
              <a:rPr lang="ru-RU" sz="1600" dirty="0"/>
              <a:t> </a:t>
            </a:r>
            <a:r>
              <a:rPr lang="ru-RU" sz="1600" dirty="0" err="1"/>
              <a:t>right</a:t>
            </a:r>
            <a:r>
              <a:rPr lang="ru-RU" sz="1600" dirty="0"/>
              <a:t> </a:t>
            </a:r>
            <a:r>
              <a:rPr lang="ru-RU" sz="1600" dirty="0" err="1"/>
              <a:t>to</a:t>
            </a:r>
            <a:r>
              <a:rPr lang="ru-RU" sz="1600" dirty="0"/>
              <a:t> </a:t>
            </a:r>
            <a:r>
              <a:rPr lang="ru-RU" sz="1600" dirty="0" err="1"/>
              <a:t>use</a:t>
            </a:r>
            <a:r>
              <a:rPr lang="ru-RU" sz="1600" dirty="0"/>
              <a:t> </a:t>
            </a:r>
            <a:r>
              <a:rPr lang="ru-RU" sz="1600" dirty="0" err="1"/>
              <a:t>their</a:t>
            </a:r>
            <a:r>
              <a:rPr lang="ru-RU" sz="1600" dirty="0"/>
              <a:t> </a:t>
            </a:r>
            <a:r>
              <a:rPr lang="ru-RU" sz="1600" dirty="0" err="1"/>
              <a:t>own</a:t>
            </a:r>
            <a:r>
              <a:rPr lang="ru-RU" sz="1600" dirty="0"/>
              <a:t> </a:t>
            </a:r>
            <a:r>
              <a:rPr lang="ru-RU" sz="1600" dirty="0" err="1"/>
              <a:t>language</a:t>
            </a:r>
            <a:r>
              <a:rPr lang="ru-RU" sz="1600" dirty="0"/>
              <a:t> </a:t>
            </a:r>
            <a:r>
              <a:rPr lang="ru-RU" sz="1600" dirty="0" err="1"/>
              <a:t>and</a:t>
            </a:r>
            <a:r>
              <a:rPr lang="ru-RU" sz="1600" dirty="0"/>
              <a:t> </a:t>
            </a:r>
            <a:r>
              <a:rPr lang="en-US" sz="1600" dirty="0"/>
              <a:t>script</a:t>
            </a:r>
            <a:r>
              <a:rPr lang="ru-RU" sz="1600" dirty="0"/>
              <a:t>, </a:t>
            </a:r>
            <a:r>
              <a:rPr lang="ru-RU" sz="1600" dirty="0" err="1"/>
              <a:t>preserve</a:t>
            </a:r>
            <a:r>
              <a:rPr lang="ru-RU" sz="1600" dirty="0"/>
              <a:t> </a:t>
            </a:r>
            <a:r>
              <a:rPr lang="ru-RU" sz="1600" dirty="0" err="1"/>
              <a:t>their</a:t>
            </a:r>
            <a:r>
              <a:rPr lang="ru-RU" sz="1600" dirty="0"/>
              <a:t> </a:t>
            </a:r>
            <a:r>
              <a:rPr lang="ru-RU" sz="1600" dirty="0" err="1"/>
              <a:t>national</a:t>
            </a:r>
            <a:r>
              <a:rPr lang="ru-RU" sz="1600" dirty="0"/>
              <a:t> </a:t>
            </a:r>
            <a:r>
              <a:rPr lang="ru-RU" sz="1600" dirty="0" err="1"/>
              <a:t>identity</a:t>
            </a:r>
            <a:r>
              <a:rPr lang="ru-RU" sz="1600" dirty="0"/>
              <a:t>, </a:t>
            </a:r>
            <a:r>
              <a:rPr lang="ru-RU" sz="1600" dirty="0" err="1"/>
              <a:t>and</a:t>
            </a:r>
            <a:r>
              <a:rPr lang="ru-RU" sz="1600" dirty="0"/>
              <a:t> </a:t>
            </a:r>
            <a:r>
              <a:rPr lang="ru-RU" sz="1600" dirty="0" err="1"/>
              <a:t>promote</a:t>
            </a:r>
            <a:r>
              <a:rPr lang="ru-RU" sz="1600" dirty="0"/>
              <a:t> </a:t>
            </a:r>
            <a:r>
              <a:rPr lang="ru-RU" sz="1600" dirty="0" err="1"/>
              <a:t>their</a:t>
            </a:r>
            <a:r>
              <a:rPr lang="ru-RU" sz="1600" dirty="0"/>
              <a:t> </a:t>
            </a:r>
            <a:r>
              <a:rPr lang="ru-RU" sz="1600" dirty="0" err="1"/>
              <a:t>fine</a:t>
            </a:r>
            <a:r>
              <a:rPr lang="ru-RU" sz="1600" dirty="0"/>
              <a:t> </a:t>
            </a:r>
            <a:r>
              <a:rPr lang="ru-RU" sz="1600" dirty="0" err="1"/>
              <a:t>customs</a:t>
            </a:r>
            <a:r>
              <a:rPr lang="ru-RU" sz="1600" dirty="0"/>
              <a:t>, </a:t>
            </a:r>
            <a:r>
              <a:rPr lang="ru-RU" sz="1600" dirty="0" err="1"/>
              <a:t>practices</a:t>
            </a:r>
            <a:r>
              <a:rPr lang="ru-RU" sz="1600" dirty="0"/>
              <a:t>, </a:t>
            </a:r>
            <a:r>
              <a:rPr lang="ru-RU" sz="1600" dirty="0" err="1"/>
              <a:t>traditions</a:t>
            </a:r>
            <a:r>
              <a:rPr lang="ru-RU" sz="1600" dirty="0"/>
              <a:t> </a:t>
            </a:r>
            <a:r>
              <a:rPr lang="ru-RU" sz="1600" dirty="0" err="1"/>
              <a:t>and</a:t>
            </a:r>
            <a:r>
              <a:rPr lang="ru-RU" sz="1600" dirty="0"/>
              <a:t> </a:t>
            </a:r>
            <a:r>
              <a:rPr lang="ru-RU" sz="1600" dirty="0" err="1"/>
              <a:t>culture</a:t>
            </a:r>
            <a:r>
              <a:rPr lang="ru-RU" sz="1600" dirty="0"/>
              <a:t>";</a:t>
            </a:r>
          </a:p>
          <a:p>
            <a:endParaRPr lang="en-US" sz="1600" dirty="0"/>
          </a:p>
          <a:p>
            <a:r>
              <a:rPr lang="ru-RU" sz="1600" dirty="0" err="1"/>
              <a:t>The</a:t>
            </a:r>
            <a:r>
              <a:rPr lang="ru-RU" sz="1600" dirty="0"/>
              <a:t> </a:t>
            </a:r>
            <a:r>
              <a:rPr lang="ru-RU" sz="1600" dirty="0" err="1"/>
              <a:t>Law</a:t>
            </a:r>
            <a:r>
              <a:rPr lang="ru-RU" sz="1600" dirty="0"/>
              <a:t> </a:t>
            </a:r>
            <a:r>
              <a:rPr lang="ru-RU" sz="1600" dirty="0" err="1"/>
              <a:t>on</a:t>
            </a:r>
            <a:r>
              <a:rPr lang="ru-RU" sz="1600" dirty="0"/>
              <a:t> </a:t>
            </a:r>
            <a:r>
              <a:rPr lang="ru-RU" sz="1600" dirty="0" err="1"/>
              <a:t>Education</a:t>
            </a:r>
            <a:r>
              <a:rPr lang="ru-RU" sz="1600" dirty="0"/>
              <a:t> 2005: “</a:t>
            </a:r>
            <a:r>
              <a:rPr lang="ru-RU" sz="1600" dirty="0" err="1"/>
              <a:t>The</a:t>
            </a:r>
            <a:r>
              <a:rPr lang="ru-RU" sz="1600" dirty="0"/>
              <a:t> </a:t>
            </a:r>
            <a:r>
              <a:rPr lang="ru-RU" sz="1600" dirty="0" err="1"/>
              <a:t>State</a:t>
            </a:r>
            <a:r>
              <a:rPr lang="ru-RU" sz="1600" dirty="0"/>
              <a:t> </a:t>
            </a:r>
            <a:r>
              <a:rPr lang="ru-RU" sz="1600" dirty="0" err="1"/>
              <a:t>creates</a:t>
            </a:r>
            <a:r>
              <a:rPr lang="ru-RU" sz="1600" dirty="0"/>
              <a:t> </a:t>
            </a:r>
            <a:r>
              <a:rPr lang="ru-RU" sz="1600" dirty="0" err="1"/>
              <a:t>conditions</a:t>
            </a:r>
            <a:r>
              <a:rPr lang="ru-RU" sz="1600" dirty="0"/>
              <a:t> </a:t>
            </a:r>
            <a:r>
              <a:rPr lang="ru-RU" sz="1600" dirty="0" err="1"/>
              <a:t>for</a:t>
            </a:r>
            <a:r>
              <a:rPr lang="ru-RU" sz="1600" dirty="0"/>
              <a:t> </a:t>
            </a:r>
            <a:r>
              <a:rPr lang="ru-RU" sz="1600" dirty="0" err="1"/>
              <a:t>ethnic</a:t>
            </a:r>
            <a:r>
              <a:rPr lang="ru-RU" sz="1600" dirty="0"/>
              <a:t> </a:t>
            </a:r>
            <a:r>
              <a:rPr lang="ru-RU" sz="1600" dirty="0" err="1"/>
              <a:t>minorities</a:t>
            </a:r>
            <a:r>
              <a:rPr lang="ru-RU" sz="1600" dirty="0"/>
              <a:t> </a:t>
            </a:r>
            <a:r>
              <a:rPr lang="ru-RU" sz="1600" dirty="0" err="1"/>
              <a:t>to</a:t>
            </a:r>
            <a:r>
              <a:rPr lang="ru-RU" sz="1600" dirty="0"/>
              <a:t> </a:t>
            </a:r>
            <a:r>
              <a:rPr lang="ru-RU" sz="1600" dirty="0" err="1"/>
              <a:t>learn</a:t>
            </a:r>
            <a:r>
              <a:rPr lang="ru-RU" sz="1600" dirty="0"/>
              <a:t> </a:t>
            </a:r>
            <a:r>
              <a:rPr lang="ru-RU" sz="1600" dirty="0" err="1"/>
              <a:t>their</a:t>
            </a:r>
            <a:r>
              <a:rPr lang="ru-RU" sz="1600" dirty="0"/>
              <a:t> </a:t>
            </a:r>
            <a:r>
              <a:rPr lang="ru-RU" sz="1600" dirty="0" err="1"/>
              <a:t>own</a:t>
            </a:r>
            <a:r>
              <a:rPr lang="ru-RU" sz="1600" dirty="0"/>
              <a:t> </a:t>
            </a:r>
            <a:r>
              <a:rPr lang="ru-RU" sz="1600" dirty="0" err="1"/>
              <a:t>language</a:t>
            </a:r>
            <a:r>
              <a:rPr lang="ru-RU" sz="1600" dirty="0"/>
              <a:t> </a:t>
            </a:r>
            <a:r>
              <a:rPr lang="ru-RU" sz="1600" dirty="0" err="1"/>
              <a:t>and</a:t>
            </a:r>
            <a:r>
              <a:rPr lang="ru-RU" sz="1600" dirty="0"/>
              <a:t> </a:t>
            </a:r>
            <a:r>
              <a:rPr lang="ru-RU" sz="1600" dirty="0" err="1"/>
              <a:t>writing</a:t>
            </a:r>
            <a:r>
              <a:rPr lang="ru-RU" sz="1600" dirty="0"/>
              <a:t> </a:t>
            </a:r>
            <a:r>
              <a:rPr lang="en-US" sz="1600" dirty="0"/>
              <a:t>system </a:t>
            </a:r>
            <a:r>
              <a:rPr lang="ru-RU" sz="1600" dirty="0" err="1"/>
              <a:t>to</a:t>
            </a:r>
            <a:r>
              <a:rPr lang="ru-RU" sz="1600" dirty="0"/>
              <a:t> </a:t>
            </a:r>
            <a:r>
              <a:rPr lang="ru-RU" sz="1600" dirty="0" err="1"/>
              <a:t>preserve</a:t>
            </a:r>
            <a:r>
              <a:rPr lang="ru-RU" sz="1600" dirty="0"/>
              <a:t> </a:t>
            </a:r>
            <a:r>
              <a:rPr lang="ru-RU" sz="1600" dirty="0" err="1"/>
              <a:t>and</a:t>
            </a:r>
            <a:r>
              <a:rPr lang="ru-RU" sz="1600" dirty="0"/>
              <a:t> </a:t>
            </a:r>
            <a:r>
              <a:rPr lang="ru-RU" sz="1600" dirty="0" err="1"/>
              <a:t>promote</a:t>
            </a:r>
            <a:r>
              <a:rPr lang="ru-RU" sz="1600" dirty="0"/>
              <a:t> </a:t>
            </a:r>
            <a:r>
              <a:rPr lang="ru-RU" sz="1600" dirty="0" err="1"/>
              <a:t>their</a:t>
            </a:r>
            <a:r>
              <a:rPr lang="ru-RU" sz="1600" dirty="0"/>
              <a:t> </a:t>
            </a:r>
            <a:r>
              <a:rPr lang="ru-RU" sz="1600" dirty="0" err="1"/>
              <a:t>cultural</a:t>
            </a:r>
            <a:r>
              <a:rPr lang="ru-RU" sz="1600" dirty="0"/>
              <a:t> </a:t>
            </a:r>
            <a:r>
              <a:rPr lang="ru-RU" sz="1600" dirty="0" err="1"/>
              <a:t>identity</a:t>
            </a:r>
            <a:r>
              <a:rPr lang="ru-RU" sz="1600" dirty="0"/>
              <a:t>, </a:t>
            </a:r>
            <a:r>
              <a:rPr lang="ru-RU" sz="1600" dirty="0" err="1"/>
              <a:t>helping</a:t>
            </a:r>
            <a:r>
              <a:rPr lang="ru-RU" sz="1600" dirty="0"/>
              <a:t> </a:t>
            </a:r>
            <a:r>
              <a:rPr lang="ru-RU" sz="1600" dirty="0" err="1"/>
              <a:t>ethnic</a:t>
            </a:r>
            <a:r>
              <a:rPr lang="ru-RU" sz="1600" dirty="0"/>
              <a:t> </a:t>
            </a:r>
            <a:r>
              <a:rPr lang="ru-RU" sz="1600" dirty="0" err="1"/>
              <a:t>minority</a:t>
            </a:r>
            <a:r>
              <a:rPr lang="ru-RU" sz="1600" dirty="0"/>
              <a:t> </a:t>
            </a:r>
            <a:r>
              <a:rPr lang="ru-RU" sz="1600" dirty="0" err="1"/>
              <a:t>students</a:t>
            </a:r>
            <a:r>
              <a:rPr lang="ru-RU" sz="1600" dirty="0"/>
              <a:t> </a:t>
            </a:r>
            <a:r>
              <a:rPr lang="ru-RU" sz="1600" dirty="0" err="1"/>
              <a:t>easily</a:t>
            </a:r>
            <a:r>
              <a:rPr lang="ru-RU" sz="1600" dirty="0"/>
              <a:t> </a:t>
            </a:r>
            <a:r>
              <a:rPr lang="ru-RU" sz="1600" dirty="0" err="1"/>
              <a:t>absorb</a:t>
            </a:r>
            <a:r>
              <a:rPr lang="ru-RU" sz="1600" dirty="0"/>
              <a:t> </a:t>
            </a:r>
            <a:r>
              <a:rPr lang="ru-RU" sz="1600" dirty="0" err="1"/>
              <a:t>knowledge</a:t>
            </a:r>
            <a:r>
              <a:rPr lang="ru-RU" sz="1600" dirty="0"/>
              <a:t> </a:t>
            </a:r>
            <a:r>
              <a:rPr lang="ru-RU" sz="1600" dirty="0" err="1"/>
              <a:t>while</a:t>
            </a:r>
            <a:r>
              <a:rPr lang="ru-RU" sz="1600" dirty="0"/>
              <a:t> </a:t>
            </a:r>
            <a:r>
              <a:rPr lang="ru-RU" sz="1600" dirty="0" err="1"/>
              <a:t>learning</a:t>
            </a:r>
            <a:r>
              <a:rPr lang="ru-RU" sz="1600" dirty="0"/>
              <a:t> </a:t>
            </a:r>
            <a:r>
              <a:rPr lang="ru-RU" sz="1600" dirty="0" err="1"/>
              <a:t>in</a:t>
            </a:r>
            <a:r>
              <a:rPr lang="ru-RU" sz="1600" dirty="0"/>
              <a:t> </a:t>
            </a:r>
            <a:r>
              <a:rPr lang="ru-RU" sz="1600" dirty="0" err="1"/>
              <a:t>schools</a:t>
            </a:r>
            <a:r>
              <a:rPr lang="ru-RU" sz="1600" dirty="0"/>
              <a:t> </a:t>
            </a:r>
            <a:r>
              <a:rPr lang="ru-RU" sz="1600" dirty="0" err="1"/>
              <a:t>and</a:t>
            </a:r>
            <a:r>
              <a:rPr lang="ru-RU" sz="1600" dirty="0"/>
              <a:t> </a:t>
            </a:r>
            <a:r>
              <a:rPr lang="ru-RU" sz="1600" dirty="0" err="1"/>
              <a:t>other</a:t>
            </a:r>
            <a:r>
              <a:rPr lang="ru-RU" sz="1600" dirty="0"/>
              <a:t> </a:t>
            </a:r>
            <a:r>
              <a:rPr lang="ru-RU" sz="1600" dirty="0" err="1"/>
              <a:t>educational</a:t>
            </a:r>
            <a:r>
              <a:rPr lang="ru-RU" sz="1600" dirty="0"/>
              <a:t> </a:t>
            </a:r>
            <a:r>
              <a:rPr lang="ru-RU" sz="1600" dirty="0" err="1"/>
              <a:t>institutions</a:t>
            </a:r>
            <a:r>
              <a:rPr lang="en-US" sz="1600" dirty="0"/>
              <a:t>.</a:t>
            </a:r>
            <a:r>
              <a:rPr lang="ru-RU" sz="1600" dirty="0"/>
              <a:t> ”</a:t>
            </a:r>
          </a:p>
          <a:p>
            <a:endParaRPr lang="ru-RU" sz="1600" dirty="0"/>
          </a:p>
          <a:p>
            <a:r>
              <a:rPr lang="ru-RU" sz="1600" dirty="0" err="1"/>
              <a:t>The</a:t>
            </a:r>
            <a:r>
              <a:rPr lang="ru-RU" sz="1600" dirty="0"/>
              <a:t> 2014 </a:t>
            </a:r>
            <a:r>
              <a:rPr lang="ru-RU" sz="1600" dirty="0" err="1"/>
              <a:t>Law</a:t>
            </a:r>
            <a:r>
              <a:rPr lang="ru-RU" sz="1600" dirty="0"/>
              <a:t> </a:t>
            </a:r>
            <a:r>
              <a:rPr lang="ru-RU" sz="1600" dirty="0" err="1"/>
              <a:t>on</a:t>
            </a:r>
            <a:r>
              <a:rPr lang="ru-RU" sz="1600" dirty="0"/>
              <a:t> </a:t>
            </a:r>
            <a:r>
              <a:rPr lang="ru-RU" sz="1600" dirty="0" err="1"/>
              <a:t>Organization</a:t>
            </a:r>
            <a:r>
              <a:rPr lang="ru-RU" sz="1600" dirty="0"/>
              <a:t> </a:t>
            </a:r>
            <a:r>
              <a:rPr lang="ru-RU" sz="1600" dirty="0" err="1"/>
              <a:t>of</a:t>
            </a:r>
            <a:r>
              <a:rPr lang="ru-RU" sz="1600" dirty="0"/>
              <a:t> </a:t>
            </a:r>
            <a:r>
              <a:rPr lang="ru-RU" sz="1600" dirty="0" err="1"/>
              <a:t>People's</a:t>
            </a:r>
            <a:r>
              <a:rPr lang="ru-RU" sz="1600" dirty="0"/>
              <a:t> </a:t>
            </a:r>
            <a:r>
              <a:rPr lang="ru-RU" sz="1600" dirty="0" err="1"/>
              <a:t>Courts</a:t>
            </a:r>
            <a:r>
              <a:rPr lang="ru-RU" sz="1600" dirty="0"/>
              <a:t>: “</a:t>
            </a:r>
            <a:r>
              <a:rPr lang="ru-RU" sz="1600" dirty="0" err="1"/>
              <a:t>The</a:t>
            </a:r>
            <a:r>
              <a:rPr lang="ru-RU" sz="1600" dirty="0"/>
              <a:t> </a:t>
            </a:r>
            <a:r>
              <a:rPr lang="ru-RU" sz="1600" dirty="0" err="1"/>
              <a:t>spoken</a:t>
            </a:r>
            <a:r>
              <a:rPr lang="ru-RU" sz="1600" dirty="0"/>
              <a:t> </a:t>
            </a:r>
            <a:r>
              <a:rPr lang="ru-RU" sz="1600" dirty="0" err="1"/>
              <a:t>and</a:t>
            </a:r>
            <a:r>
              <a:rPr lang="ru-RU" sz="1600" dirty="0"/>
              <a:t> </a:t>
            </a:r>
            <a:r>
              <a:rPr lang="ru-RU" sz="1600" dirty="0" err="1"/>
              <a:t>written</a:t>
            </a:r>
            <a:r>
              <a:rPr lang="ru-RU" sz="1600" dirty="0"/>
              <a:t> </a:t>
            </a:r>
            <a:r>
              <a:rPr lang="ru-RU" sz="1600" dirty="0" err="1"/>
              <a:t>language</a:t>
            </a:r>
            <a:r>
              <a:rPr lang="ru-RU" sz="1600" dirty="0"/>
              <a:t> </a:t>
            </a:r>
            <a:r>
              <a:rPr lang="ru-RU" sz="1600" dirty="0" err="1"/>
              <a:t>used</a:t>
            </a:r>
            <a:r>
              <a:rPr lang="ru-RU" sz="1600" dirty="0"/>
              <a:t> </a:t>
            </a:r>
            <a:r>
              <a:rPr lang="ru-RU" sz="1600" dirty="0" err="1"/>
              <a:t>before</a:t>
            </a:r>
            <a:r>
              <a:rPr lang="ru-RU" sz="1600" dirty="0"/>
              <a:t> </a:t>
            </a:r>
            <a:r>
              <a:rPr lang="ru-RU" sz="1600" dirty="0" err="1"/>
              <a:t>the</a:t>
            </a:r>
            <a:r>
              <a:rPr lang="ru-RU" sz="1600" dirty="0"/>
              <a:t> </a:t>
            </a:r>
            <a:r>
              <a:rPr lang="ru-RU" sz="1600" dirty="0" err="1"/>
              <a:t>Court</a:t>
            </a:r>
            <a:r>
              <a:rPr lang="ru-RU" sz="1600" dirty="0"/>
              <a:t> </a:t>
            </a:r>
            <a:r>
              <a:rPr lang="ru-RU" sz="1600" dirty="0" err="1"/>
              <a:t>is</a:t>
            </a:r>
            <a:r>
              <a:rPr lang="ru-RU" sz="1600" dirty="0"/>
              <a:t> </a:t>
            </a:r>
            <a:r>
              <a:rPr lang="ru-RU" sz="1600" dirty="0" err="1"/>
              <a:t>Vietnamese</a:t>
            </a:r>
            <a:r>
              <a:rPr lang="ru-RU" sz="1600" dirty="0"/>
              <a:t>. </a:t>
            </a:r>
            <a:r>
              <a:rPr lang="ru-RU" sz="1600" dirty="0" err="1"/>
              <a:t>The</a:t>
            </a:r>
            <a:r>
              <a:rPr lang="ru-RU" sz="1600" dirty="0"/>
              <a:t> </a:t>
            </a:r>
            <a:r>
              <a:rPr lang="ru-RU" sz="1600" dirty="0" err="1"/>
              <a:t>Court</a:t>
            </a:r>
            <a:r>
              <a:rPr lang="ru-RU" sz="1600" dirty="0"/>
              <a:t> </a:t>
            </a:r>
            <a:r>
              <a:rPr lang="ru-RU" sz="1600" dirty="0" err="1"/>
              <a:t>guarantees</a:t>
            </a:r>
            <a:r>
              <a:rPr lang="ru-RU" sz="1600" dirty="0"/>
              <a:t> </a:t>
            </a:r>
            <a:r>
              <a:rPr lang="ru-RU" sz="1600" dirty="0" err="1"/>
              <a:t>procedure</a:t>
            </a:r>
            <a:r>
              <a:rPr lang="ru-RU" sz="1600" dirty="0"/>
              <a:t> </a:t>
            </a:r>
            <a:r>
              <a:rPr lang="ru-RU" sz="1600" dirty="0" err="1"/>
              <a:t>participants</a:t>
            </a:r>
            <a:r>
              <a:rPr lang="ru-RU" sz="1600" dirty="0"/>
              <a:t> </a:t>
            </a:r>
            <a:r>
              <a:rPr lang="ru-RU" sz="1600" dirty="0" err="1"/>
              <a:t>the</a:t>
            </a:r>
            <a:r>
              <a:rPr lang="ru-RU" sz="1600" dirty="0"/>
              <a:t> </a:t>
            </a:r>
            <a:r>
              <a:rPr lang="ru-RU" sz="1600" dirty="0" err="1"/>
              <a:t>right</a:t>
            </a:r>
            <a:r>
              <a:rPr lang="ru-RU" sz="1600" dirty="0"/>
              <a:t> </a:t>
            </a:r>
            <a:r>
              <a:rPr lang="ru-RU" sz="1600" dirty="0" err="1"/>
              <a:t>to</a:t>
            </a:r>
            <a:r>
              <a:rPr lang="ru-RU" sz="1600" dirty="0"/>
              <a:t> </a:t>
            </a:r>
            <a:r>
              <a:rPr lang="ru-RU" sz="1600" dirty="0" err="1"/>
              <a:t>use</a:t>
            </a:r>
            <a:r>
              <a:rPr lang="ru-RU" sz="1600" dirty="0"/>
              <a:t> </a:t>
            </a:r>
            <a:r>
              <a:rPr lang="ru-RU" sz="1600" dirty="0" err="1"/>
              <a:t>their</a:t>
            </a:r>
            <a:r>
              <a:rPr lang="ru-RU" sz="1600" dirty="0"/>
              <a:t> </a:t>
            </a:r>
            <a:r>
              <a:rPr lang="ru-RU" sz="1600" dirty="0" err="1"/>
              <a:t>own</a:t>
            </a:r>
            <a:r>
              <a:rPr lang="ru-RU" sz="1600" dirty="0"/>
              <a:t> </a:t>
            </a:r>
            <a:r>
              <a:rPr lang="ru-RU" sz="1600" dirty="0" err="1"/>
              <a:t>language</a:t>
            </a:r>
            <a:r>
              <a:rPr lang="ru-RU" sz="1600" dirty="0"/>
              <a:t> </a:t>
            </a:r>
            <a:r>
              <a:rPr lang="ru-RU" sz="1600" dirty="0" err="1"/>
              <a:t>and</a:t>
            </a:r>
            <a:r>
              <a:rPr lang="ru-RU" sz="1600" dirty="0"/>
              <a:t> </a:t>
            </a:r>
            <a:r>
              <a:rPr lang="ru-RU" sz="1600" dirty="0" err="1"/>
              <a:t>script</a:t>
            </a:r>
            <a:r>
              <a:rPr lang="ru-RU" sz="1600" dirty="0"/>
              <a:t> </a:t>
            </a:r>
            <a:r>
              <a:rPr lang="ru-RU" sz="1600" dirty="0" err="1"/>
              <a:t>before</a:t>
            </a:r>
            <a:r>
              <a:rPr lang="ru-RU" sz="1600" dirty="0"/>
              <a:t> </a:t>
            </a:r>
            <a:r>
              <a:rPr lang="ru-RU" sz="1600" dirty="0" err="1"/>
              <a:t>the</a:t>
            </a:r>
            <a:r>
              <a:rPr lang="ru-RU" sz="1600" dirty="0"/>
              <a:t> </a:t>
            </a:r>
            <a:r>
              <a:rPr lang="ru-RU" sz="1600" dirty="0" err="1"/>
              <a:t>People's</a:t>
            </a:r>
            <a:r>
              <a:rPr lang="ru-RU" sz="1600" dirty="0"/>
              <a:t> </a:t>
            </a:r>
            <a:r>
              <a:rPr lang="ru-RU" sz="1600" dirty="0" err="1"/>
              <a:t>Court</a:t>
            </a:r>
            <a:r>
              <a:rPr lang="en-US" sz="1600" dirty="0"/>
              <a:t>.</a:t>
            </a:r>
            <a:r>
              <a:rPr lang="ru-RU" sz="1600" dirty="0"/>
              <a:t> </a:t>
            </a:r>
            <a:r>
              <a:rPr lang="en-US" sz="1600" dirty="0"/>
              <a:t>I</a:t>
            </a:r>
            <a:r>
              <a:rPr lang="ru-RU" sz="1600" dirty="0"/>
              <a:t>n </a:t>
            </a:r>
            <a:r>
              <a:rPr lang="ru-RU" sz="1600" dirty="0" err="1"/>
              <a:t>this</a:t>
            </a:r>
            <a:r>
              <a:rPr lang="ru-RU" sz="1600" dirty="0"/>
              <a:t> </a:t>
            </a:r>
            <a:r>
              <a:rPr lang="ru-RU" sz="1600" dirty="0" err="1"/>
              <a:t>case</a:t>
            </a:r>
            <a:r>
              <a:rPr lang="en-US" sz="1600" dirty="0"/>
              <a:t>,</a:t>
            </a:r>
            <a:r>
              <a:rPr lang="ru-RU" sz="1600" dirty="0"/>
              <a:t> </a:t>
            </a:r>
            <a:r>
              <a:rPr lang="ru-RU" sz="1600" dirty="0" err="1"/>
              <a:t>there</a:t>
            </a:r>
            <a:r>
              <a:rPr lang="ru-RU" sz="1600" dirty="0"/>
              <a:t> </a:t>
            </a:r>
            <a:r>
              <a:rPr lang="ru-RU" sz="1600" dirty="0" err="1"/>
              <a:t>must</a:t>
            </a:r>
            <a:r>
              <a:rPr lang="ru-RU" sz="1600" dirty="0"/>
              <a:t> </a:t>
            </a:r>
            <a:r>
              <a:rPr lang="ru-RU" sz="1600" dirty="0" err="1"/>
              <a:t>be</a:t>
            </a:r>
            <a:r>
              <a:rPr lang="ru-RU" sz="1600" dirty="0"/>
              <a:t> </a:t>
            </a:r>
            <a:r>
              <a:rPr lang="ru-RU" sz="1600" dirty="0" err="1"/>
              <a:t>an</a:t>
            </a:r>
            <a:r>
              <a:rPr lang="ru-RU" sz="1600" dirty="0"/>
              <a:t> </a:t>
            </a:r>
            <a:r>
              <a:rPr lang="ru-RU" sz="1600" dirty="0" err="1"/>
              <a:t>interpreter</a:t>
            </a:r>
            <a:r>
              <a:rPr lang="ru-RU" sz="1600" dirty="0"/>
              <a:t> ”.</a:t>
            </a:r>
          </a:p>
        </p:txBody>
      </p:sp>
    </p:spTree>
    <p:extLst>
      <p:ext uri="{BB962C8B-B14F-4D97-AF65-F5344CB8AC3E}">
        <p14:creationId xmlns:p14="http://schemas.microsoft.com/office/powerpoint/2010/main" val="482742379"/>
      </p:ext>
    </p:extLst>
  </p:cSld>
  <p:clrMapOvr>
    <a:masterClrMapping/>
  </p:clrMapOvr>
</p:sld>
</file>

<file path=ppt/theme/theme1.xml><?xml version="1.0" encoding="utf-8"?>
<a:theme xmlns:a="http://schemas.openxmlformats.org/drawingml/2006/main" name="HDOfficeLightV0">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1_HDOfficeLightV0">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2_HDOfficeLightV0">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12416</TotalTime>
  <Words>3600</Words>
  <Application>Microsoft Office PowerPoint</Application>
  <PresentationFormat>Экран (4:3)</PresentationFormat>
  <Paragraphs>607</Paragraphs>
  <Slides>20</Slides>
  <Notes>0</Notes>
  <HiddenSlides>0</HiddenSlides>
  <MMClips>0</MMClips>
  <ScaleCrop>false</ScaleCrop>
  <HeadingPairs>
    <vt:vector size="6" baseType="variant">
      <vt:variant>
        <vt:lpstr>Использованные шрифты</vt:lpstr>
      </vt:variant>
      <vt:variant>
        <vt:i4>14</vt:i4>
      </vt:variant>
      <vt:variant>
        <vt:lpstr>Тема</vt:lpstr>
      </vt:variant>
      <vt:variant>
        <vt:i4>3</vt:i4>
      </vt:variant>
      <vt:variant>
        <vt:lpstr>Заголовки слайдов</vt:lpstr>
      </vt:variant>
      <vt:variant>
        <vt:i4>20</vt:i4>
      </vt:variant>
    </vt:vector>
  </HeadingPairs>
  <TitlesOfParts>
    <vt:vector size="37" baseType="lpstr">
      <vt:lpstr>Arial</vt:lpstr>
      <vt:lpstr>Arial</vt:lpstr>
      <vt:lpstr>Averta</vt:lpstr>
      <vt:lpstr>Calibri</vt:lpstr>
      <vt:lpstr>Calibri Light</vt:lpstr>
      <vt:lpstr>Helvetica</vt:lpstr>
      <vt:lpstr>Helvetica Neue</vt:lpstr>
      <vt:lpstr>NotoSans-Regular</vt:lpstr>
      <vt:lpstr>Open Sans</vt:lpstr>
      <vt:lpstr>roboto</vt:lpstr>
      <vt:lpstr>Roboto-Regular</vt:lpstr>
      <vt:lpstr>Tahoma</vt:lpstr>
      <vt:lpstr>Times New Roman</vt:lpstr>
      <vt:lpstr>Wingdings 2</vt:lpstr>
      <vt:lpstr>HDOfficeLightV0</vt:lpstr>
      <vt:lpstr>1_HDOfficeLightV0</vt:lpstr>
      <vt:lpstr>2_HDOfficeLightV0</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MoBIL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Экология языков Вьетнама</dc:title>
  <dc:creator>Ira</dc:creator>
  <cp:lastModifiedBy>Irina Samarina</cp:lastModifiedBy>
  <cp:revision>474</cp:revision>
  <dcterms:created xsi:type="dcterms:W3CDTF">2009-02-28T11:37:10Z</dcterms:created>
  <dcterms:modified xsi:type="dcterms:W3CDTF">2021-06-01T20:56:49Z</dcterms:modified>
</cp:coreProperties>
</file>