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2" r:id="rId9"/>
    <p:sldId id="266" r:id="rId10"/>
    <p:sldId id="267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84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3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0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46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1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5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3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4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015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859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rctic-megapedia.com/&#1086;&#1073;&#1091;&#1095;&#1072;&#1102;&#1097;&#1080;&#1077;-&#1084;&#1072;&#1090;&#1077;&#1088;&#1080;&#1072;&#1083;&#1099;-&#1087;&#1086;-&#1090;&#1091;&#1085;&#1076;&#1088;&#1077;&#1085;&#1085;&#1086;&#1084;&#1091;-&#1102;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ctic-megapedia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du-rk.ru/metodkabinet/category/vepsia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kj1NRb-QzW1RhxvUfGo0A/videos" TargetMode="External"/><Relationship Id="rId2" Type="http://schemas.openxmlformats.org/officeDocument/2006/relationships/hyperlink" Target="http://fulr.karelia.ru/Resursy/Elektronnye_kollekcii_na_finno-ugorskih_jazykah/Elektronnaja_kollekcija_uchebnikov_na_jazykah_narodov_Kareli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ictorpus.krc.karelia.ru/ru" TargetMode="External"/><Relationship Id="rId2" Type="http://schemas.openxmlformats.org/officeDocument/2006/relationships/hyperlink" Target="http://vepsian.krc.karelia.ru/abou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playlist?list=PL4PpoyynewW0SYpSJhJkSVpSYD4pH-7Z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rctic-megapedia.s-vfu.ru/wiki/&#1070;&#1082;&#1072;&#1075;&#1080;&#1088;&#1089;&#1082;&#1080;&#1081;_&#1088;&#1072;&#1079;&#1075;&#1086;&#1074;&#1086;&#1088;&#1085;&#1080;&#1082;_(&#1103;&#1079;&#1099;&#1082;_&#1090;&#1091;&#1085;&#1076;&#1088;&#1077;&#1085;&#1085;&#1099;&#1093;_&#1102;&#1082;&#1072;&#1075;&#1080;&#1088;&#1086;&#1074;)._&#1042;&#1089;&#1090;&#1088;&#1077;&#1095;&#1072;,_&#1087;&#1088;&#1080;&#1074;&#1077;&#1090;&#1089;&#1090;&#1074;&#1080;&#1077;" TargetMode="External"/><Relationship Id="rId2" Type="http://schemas.openxmlformats.org/officeDocument/2006/relationships/hyperlink" Target="http://arctic-megapedia.s-vfu.ru/wiki/&#1070;&#1082;&#1072;&#1075;&#1080;&#1088;&#1089;&#1082;&#1080;&#1081;_&#1088;&#1072;&#1079;&#1075;&#1086;&#1074;&#1086;&#1088;&#1085;&#1080;&#1082;_(&#1103;&#1079;&#1099;&#1082;_&#1083;&#1077;&#1089;&#1085;&#1099;&#1093;_&#1102;&#1082;&#1072;&#1075;&#1080;&#1088;&#1086;&#1074;)._&#1055;&#1088;&#1077;&#1076;&#1080;&#1089;&#1083;&#1086;&#1074;&#1080;&#1077;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21FBA-F0D3-33DD-62C2-E298C2F53E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/>
              <a:t>Цифровое оснащение вепсского и юкагирских языков </a:t>
            </a:r>
            <a:br>
              <a:rPr lang="en-US" sz="3600" b="1" dirty="0"/>
            </a:br>
            <a:r>
              <a:rPr lang="ru-RU" sz="3600" b="1" dirty="0"/>
              <a:t>в контексте их положения</a:t>
            </a:r>
            <a:br>
              <a:rPr lang="ru-RU" sz="3600" dirty="0"/>
            </a:br>
            <a:r>
              <a:rPr lang="ru-RU" sz="3600" b="1" dirty="0"/>
              <a:t>в российском образовательном пространстве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6C63FA-8B0F-E739-E94C-208044246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793187"/>
          </a:xfrm>
        </p:spPr>
        <p:txBody>
          <a:bodyPr>
            <a:normAutofit/>
          </a:bodyPr>
          <a:lstStyle/>
          <a:p>
            <a:r>
              <a:rPr lang="ru-RU" dirty="0"/>
              <a:t>Дарья Дмитриевна Мордашова</a:t>
            </a:r>
          </a:p>
          <a:p>
            <a:r>
              <a:rPr lang="ru-RU" dirty="0"/>
              <a:t>МГУ / </a:t>
            </a:r>
            <a:r>
              <a:rPr lang="ru-RU" dirty="0" err="1"/>
              <a:t>ИЯз</a:t>
            </a:r>
            <a:r>
              <a:rPr lang="ru-RU" dirty="0"/>
              <a:t> РАН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0C68193-787F-E2A7-FE6E-72701AD8C44D}"/>
              </a:ext>
            </a:extLst>
          </p:cNvPr>
          <p:cNvSpPr txBox="1">
            <a:spLocks/>
          </p:cNvSpPr>
          <p:nvPr/>
        </p:nvSpPr>
        <p:spPr>
          <a:xfrm>
            <a:off x="713678" y="5904979"/>
            <a:ext cx="9918878" cy="7931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Всероссийская научно-практическая конференция</a:t>
            </a:r>
          </a:p>
          <a:p>
            <a:r>
              <a:rPr lang="ru-RU" dirty="0"/>
              <a:t>«Технологии искусственного интеллекта в преподавании родных языков и литератур»</a:t>
            </a:r>
          </a:p>
          <a:p>
            <a:r>
              <a:rPr lang="ru-RU" dirty="0"/>
              <a:t>30 мая 2022 г.</a:t>
            </a:r>
          </a:p>
        </p:txBody>
      </p:sp>
    </p:spTree>
    <p:extLst>
      <p:ext uri="{BB962C8B-B14F-4D97-AF65-F5344CB8AC3E}">
        <p14:creationId xmlns:p14="http://schemas.microsoft.com/office/powerpoint/2010/main" val="92364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8846-2E04-EEDE-81B4-2FAE0106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617200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Электронные ресурсы: юкагирские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C5628-6066-B922-AAC8-19FE6A734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696222" cy="3931920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Мит</a:t>
            </a:r>
            <a:r>
              <a:rPr lang="ru-RU" dirty="0"/>
              <a:t> </a:t>
            </a:r>
            <a:r>
              <a:rPr lang="ru-RU" dirty="0" err="1"/>
              <a:t>wадун</a:t>
            </a:r>
            <a:r>
              <a:rPr lang="ru-RU" dirty="0"/>
              <a:t> </a:t>
            </a:r>
            <a:r>
              <a:rPr lang="ru-RU" dirty="0" err="1"/>
              <a:t>аруу</a:t>
            </a:r>
            <a:r>
              <a:rPr lang="ru-RU" dirty="0"/>
              <a:t> – Наш юкагирский язык. Обучающие материалы по </a:t>
            </a:r>
            <a:r>
              <a:rPr lang="ru-RU" dirty="0" err="1"/>
              <a:t>тундренному</a:t>
            </a:r>
            <a:r>
              <a:rPr lang="ru-RU" dirty="0"/>
              <a:t> юкагирскому языку». Электронное мультимедийное пособие: </a:t>
            </a:r>
            <a:r>
              <a:rPr lang="en-US" dirty="0">
                <a:hlinkClick r:id="rId2"/>
              </a:rPr>
              <a:t>https://arctic-</a:t>
            </a:r>
            <a:r>
              <a:rPr lang="en-US" dirty="0" err="1">
                <a:hlinkClick r:id="rId2"/>
              </a:rPr>
              <a:t>megapedia.com</a:t>
            </a:r>
            <a:r>
              <a:rPr lang="en-US" dirty="0">
                <a:hlinkClick r:id="rId2"/>
              </a:rPr>
              <a:t>/</a:t>
            </a:r>
            <a:r>
              <a:rPr lang="ru-RU" dirty="0">
                <a:hlinkClick r:id="rId2"/>
              </a:rPr>
              <a:t>обучающие-материалы-по-тундренному-ю/</a:t>
            </a:r>
            <a:endParaRPr lang="ru-RU" dirty="0"/>
          </a:p>
          <a:p>
            <a:pPr marL="342900" indent="-342900">
              <a:buAutoNum type="arabicParenR"/>
            </a:pPr>
            <a:r>
              <a:rPr lang="ru-RU" sz="1600" dirty="0"/>
              <a:t>примерные разработки уроков по формированию у детей речевой деятельности на </a:t>
            </a:r>
            <a:r>
              <a:rPr lang="ru-RU" sz="1600" dirty="0" err="1"/>
              <a:t>тундренном</a:t>
            </a:r>
            <a:r>
              <a:rPr lang="ru-RU" sz="1600" dirty="0"/>
              <a:t> юкагирском языке с использованием методики преподавания иностранных языков</a:t>
            </a:r>
          </a:p>
          <a:p>
            <a:pPr marL="342900" indent="-342900">
              <a:buAutoNum type="arabicParenR"/>
            </a:pPr>
            <a:r>
              <a:rPr lang="ru-RU" sz="1600" dirty="0"/>
              <a:t>озвученный русско-юкагирский разговорник Е. И. Атласова и Г. Н. Курилова</a:t>
            </a:r>
          </a:p>
          <a:p>
            <a:pPr marL="342900" indent="-342900">
              <a:buAutoNum type="arabicParenR"/>
            </a:pPr>
            <a:r>
              <a:rPr lang="ru-RU" sz="1600" dirty="0"/>
              <a:t>словарь наречных слов, составленный М. П. Лукиной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8BEC8C-0901-DA2F-CEC6-8EC1776B6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4402787"/>
            <a:ext cx="5994400" cy="20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9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7961-030C-3D7D-68DA-0FA5D352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Перспективы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12E7E-2ABB-5A21-1F29-A5FBE3FCE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429022" cy="3931920"/>
          </a:xfrm>
        </p:spPr>
        <p:txBody>
          <a:bodyPr>
            <a:normAutofit fontScale="92500"/>
          </a:bodyPr>
          <a:lstStyle/>
          <a:p>
            <a:r>
              <a:rPr lang="ru-RU" dirty="0"/>
              <a:t>Международный проект «Цифровизация языкового и культурного наследия коренных народов Арктики» со статусом проекта Арктического совета (2021-2024 гг.)</a:t>
            </a:r>
          </a:p>
          <a:p>
            <a:r>
              <a:rPr lang="ru-RU" dirty="0"/>
              <a:t>участники из России, Норвегии, Финляндии, Исландии, США и др.</a:t>
            </a:r>
          </a:p>
          <a:p>
            <a:r>
              <a:rPr lang="ru-RU" dirty="0"/>
              <a:t>цель – разработка единого международного портала по языкам и культуре коренных народов Арктики</a:t>
            </a:r>
          </a:p>
          <a:p>
            <a:r>
              <a:rPr lang="en-US" dirty="0"/>
              <a:t>Arctic Indigenous languages and revitalization: an online educational resource</a:t>
            </a:r>
            <a:r>
              <a:rPr lang="ru-RU" dirty="0"/>
              <a:t> – </a:t>
            </a:r>
            <a:r>
              <a:rPr lang="en-US" dirty="0"/>
              <a:t>GIS</a:t>
            </a:r>
            <a:r>
              <a:rPr lang="ru-RU" dirty="0"/>
              <a:t>-карта языков коренных народов Арктики</a:t>
            </a:r>
          </a:p>
          <a:p>
            <a:r>
              <a:rPr lang="ru-RU" dirty="0"/>
              <a:t>Арктический многоязычный портал </a:t>
            </a:r>
            <a:r>
              <a:rPr lang="en-US" dirty="0">
                <a:hlinkClick r:id="rId2"/>
              </a:rPr>
              <a:t>arctic-megapedia.com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FBCAC-4061-8992-5014-49CE59C9F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80" y="2014194"/>
            <a:ext cx="393192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72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A9D4B-5D24-6F78-92B4-20C6F37A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422" y="2381082"/>
            <a:ext cx="10058400" cy="265376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Спасибо за внимание!</a:t>
            </a:r>
            <a:br>
              <a:rPr lang="ru-RU" dirty="0"/>
            </a:br>
            <a:br>
              <a:rPr lang="ru-RU" dirty="0"/>
            </a:br>
            <a:r>
              <a:rPr lang="ru-RU" sz="2000" dirty="0"/>
              <a:t>Контакты: </a:t>
            </a:r>
            <a:r>
              <a:rPr lang="en-US" sz="2000" dirty="0" err="1"/>
              <a:t>mordashova.d@yandex.ru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34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1D287-F7F0-A347-3866-5118FF96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Преамбула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C5EF22-A6E0-4E5E-7BA8-1AC7A16C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итоговая аттестационная работа по теме «Преподавание малых языков в России: актуальные проблемы и перспективы развития» на факультете педагогического образования МГУ имени М. В. Ломоносова (2020 г.)</a:t>
            </a:r>
          </a:p>
          <a:p>
            <a:r>
              <a:rPr lang="ru-RU" dirty="0"/>
              <a:t>одна из задач: сопоставить ситуации с преподаванием нескольких малых языков России – вепсского и двух юкагирских, находящихся под угрозой исчезновения </a:t>
            </a:r>
          </a:p>
          <a:p>
            <a:r>
              <a:rPr lang="ru-RU" dirty="0"/>
              <a:t>практическая составляющая: разработка аннотированных каталогов образовательных ресурсов по этим языкам</a:t>
            </a:r>
          </a:p>
          <a:p>
            <a:pPr lvl="1"/>
            <a:r>
              <a:rPr lang="ru-RU" dirty="0"/>
              <a:t>грамматики</a:t>
            </a:r>
          </a:p>
          <a:p>
            <a:pPr lvl="1"/>
            <a:r>
              <a:rPr lang="ru-RU" dirty="0"/>
              <a:t>словари</a:t>
            </a:r>
          </a:p>
          <a:p>
            <a:pPr lvl="1"/>
            <a:r>
              <a:rPr lang="ru-RU" dirty="0"/>
              <a:t>учебно-методические материалы</a:t>
            </a:r>
          </a:p>
          <a:p>
            <a:pPr lvl="1"/>
            <a:r>
              <a:rPr lang="ru-RU" b="1" dirty="0"/>
              <a:t>цифровые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0008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68112-D38D-EC3E-05C1-CE6F1A02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786946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Выбор языков: вепсский и юкагирские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E78C2-10D1-A167-2D2C-3ABDA8153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относительно близкая демографическая мощность</a:t>
            </a:r>
          </a:p>
          <a:p>
            <a:pPr lvl="1"/>
            <a:r>
              <a:rPr lang="ru-RU" b="1" dirty="0"/>
              <a:t>по ВПН-2010</a:t>
            </a:r>
            <a:r>
              <a:rPr lang="ru-RU" dirty="0"/>
              <a:t>: вепсский - 5936 чел., из которых 2362 чел. (40%) указали владение вепсским языком; юкагирские - 1603 чел., из которых языком владеет 311 чел. (19%)</a:t>
            </a:r>
          </a:p>
          <a:p>
            <a:pPr lvl="1"/>
            <a:r>
              <a:rPr lang="ru-RU" b="1" dirty="0"/>
              <a:t>экспертные оценки</a:t>
            </a:r>
            <a:r>
              <a:rPr lang="ru-RU" dirty="0"/>
              <a:t>: северноюкагирский (</a:t>
            </a:r>
            <a:r>
              <a:rPr lang="ru-RU" dirty="0" err="1"/>
              <a:t>тундренный</a:t>
            </a:r>
            <a:r>
              <a:rPr lang="ru-RU" dirty="0"/>
              <a:t>) – менее 40 чел., южноюкагирский (лесной) – 6 чел.</a:t>
            </a:r>
          </a:p>
          <a:p>
            <a:r>
              <a:rPr lang="ru-RU" dirty="0"/>
              <a:t>находятся под серьезной угрозой исчезновения</a:t>
            </a:r>
          </a:p>
          <a:p>
            <a:pPr lvl="1"/>
            <a:r>
              <a:rPr lang="ru-RU" b="1" dirty="0"/>
              <a:t>ЮНЕСКО</a:t>
            </a:r>
            <a:r>
              <a:rPr lang="ru-RU" dirty="0"/>
              <a:t>: вепсский - </a:t>
            </a:r>
            <a:r>
              <a:rPr lang="ru-RU" i="1" dirty="0" err="1"/>
              <a:t>severely</a:t>
            </a:r>
            <a:r>
              <a:rPr lang="ru-RU" i="1" dirty="0"/>
              <a:t> </a:t>
            </a:r>
            <a:r>
              <a:rPr lang="ru-RU" i="1" dirty="0" err="1"/>
              <a:t>endangered</a:t>
            </a:r>
            <a:r>
              <a:rPr lang="ru-RU" i="1" dirty="0"/>
              <a:t>;</a:t>
            </a:r>
            <a:r>
              <a:rPr lang="ru-RU" dirty="0"/>
              <a:t> юкагирские - </a:t>
            </a:r>
            <a:r>
              <a:rPr lang="en-US" i="1" dirty="0"/>
              <a:t>critically</a:t>
            </a:r>
            <a:r>
              <a:rPr lang="ru-RU" i="1" dirty="0"/>
              <a:t> </a:t>
            </a:r>
            <a:r>
              <a:rPr lang="ru-RU" i="1" dirty="0" err="1"/>
              <a:t>endangered</a:t>
            </a:r>
            <a:r>
              <a:rPr lang="ru-RU" dirty="0"/>
              <a:t> </a:t>
            </a:r>
            <a:endParaRPr lang="en-US" dirty="0"/>
          </a:p>
          <a:p>
            <a:pPr lvl="1"/>
            <a:r>
              <a:rPr lang="ru-RU" b="1" dirty="0"/>
              <a:t>список языков РФ, подготовленный </a:t>
            </a:r>
            <a:r>
              <a:rPr lang="ru-RU" b="1" dirty="0" err="1"/>
              <a:t>ИЯз</a:t>
            </a:r>
            <a:r>
              <a:rPr lang="ru-RU" b="1" dirty="0"/>
              <a:t> РАН</a:t>
            </a:r>
            <a:r>
              <a:rPr lang="ru-RU" dirty="0"/>
              <a:t>: вепсский – «прерванный», 2А (есть молодые носители, но </a:t>
            </a:r>
            <a:r>
              <a:rPr lang="ru-RU" dirty="0" err="1"/>
              <a:t>межпоколенческая</a:t>
            </a:r>
            <a:r>
              <a:rPr lang="ru-RU" dirty="0"/>
              <a:t> передача скорее всего уже прервана); северноюкагирский (</a:t>
            </a:r>
            <a:r>
              <a:rPr lang="ru-RU" dirty="0" err="1"/>
              <a:t>тундренный</a:t>
            </a:r>
            <a:r>
              <a:rPr lang="ru-RU" dirty="0"/>
              <a:t>) – «прерванный», 2А (носители старшего возраста), южноюкагирский (лесной) – «засыпающий», 1В (регулярная коммуникация не происходит)</a:t>
            </a:r>
          </a:p>
        </p:txBody>
      </p:sp>
    </p:spTree>
    <p:extLst>
      <p:ext uri="{BB962C8B-B14F-4D97-AF65-F5344CB8AC3E}">
        <p14:creationId xmlns:p14="http://schemas.microsoft.com/office/powerpoint/2010/main" val="42294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7A400-D6C3-070F-8383-EC85E733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Вепсский и юкагирские языки в системе образования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E3B7146-835B-5D7B-B6D6-4FA94ED930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417981"/>
              </p:ext>
            </p:extLst>
          </p:nvPr>
        </p:nvGraphicFramePr>
        <p:xfrm>
          <a:off x="655313" y="2014194"/>
          <a:ext cx="11085131" cy="439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3017">
                  <a:extLst>
                    <a:ext uri="{9D8B030D-6E8A-4147-A177-3AD203B41FA5}">
                      <a16:colId xmlns:a16="http://schemas.microsoft.com/office/drawing/2014/main" val="1162136156"/>
                    </a:ext>
                  </a:extLst>
                </a:gridCol>
                <a:gridCol w="3872089">
                  <a:extLst>
                    <a:ext uri="{9D8B030D-6E8A-4147-A177-3AD203B41FA5}">
                      <a16:colId xmlns:a16="http://schemas.microsoft.com/office/drawing/2014/main" val="2016981056"/>
                    </a:ext>
                  </a:extLst>
                </a:gridCol>
                <a:gridCol w="4200025">
                  <a:extLst>
                    <a:ext uri="{9D8B030D-6E8A-4147-A177-3AD203B41FA5}">
                      <a16:colId xmlns:a16="http://schemas.microsoft.com/office/drawing/2014/main" val="2790505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Параметр сравнения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Вепсский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Юкагирские языки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27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Функционирование языка в системе образования (2018 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</a:rPr>
                        <a:t>изучают как предмет 259 чел.: 123 чел. (47%)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effectLst/>
                        </a:rPr>
                        <a:t> 1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</a:rPr>
                        <a:t>–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effectLst/>
                        </a:rPr>
                        <a:t>4 класс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</a:rPr>
                        <a:t> и 136 чел. (53%) 5–11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</a:rPr>
                        <a:t>изучают как предмет 83 чел.: 35 чел. (42%) 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</a:rPr>
                        <a:t>–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effectLst/>
                        </a:rPr>
                        <a:t>4 класс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</a:rPr>
                        <a:t> и 48 чел. (58%) 5–11 класс + 45 чел. в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effectLst/>
                        </a:rPr>
                        <a:t> кружках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638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Научно-методическое сопровождение преподавания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высокий уровень оснащенности: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УМК по вепсскому языку для начальной школы включены в федеральный перечень учебников на 2020–2021 г.; разработаны примерные программы по изучению вепсского языка как родного для 1–11 классов, отвечающие требованиям ФГОС</a:t>
                      </a:r>
                      <a:r>
                        <a:rPr lang="ru-RU" sz="1400" dirty="0">
                          <a:effectLst/>
                        </a:rPr>
                        <a:t>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острая нехватка</a:t>
                      </a:r>
                      <a:r>
                        <a:rPr lang="ru-RU" baseline="0" dirty="0"/>
                        <a:t> материалов </a:t>
                      </a:r>
                      <a:r>
                        <a:rPr lang="ru-RU" sz="1400" baseline="0" dirty="0"/>
                        <a:t>(хотя совсем недавно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выпущены новые издания букварей на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тундренном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лесном юкагирских языках</a:t>
                      </a:r>
                      <a:r>
                        <a:rPr lang="ru-RU" sz="1400" dirty="0">
                          <a:effectLst/>
                        </a:rPr>
                        <a:t> – 2018 и 2021 гг.</a:t>
                      </a:r>
                      <a:r>
                        <a:rPr lang="ru-RU" sz="1400" baseline="0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8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Меры поддержки участников образовательного процесса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всесторонняя</a:t>
                      </a:r>
                      <a:r>
                        <a:rPr lang="ru-RU" baseline="0" dirty="0"/>
                        <a:t> поддержка учащихся и преподавателей со стороны правительства </a:t>
                      </a:r>
                      <a:r>
                        <a:rPr lang="ru-RU" baseline="0" dirty="0" err="1"/>
                        <a:t>респ</a:t>
                      </a:r>
                      <a:r>
                        <a:rPr lang="ru-RU" baseline="0" dirty="0"/>
                        <a:t>. Карелия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не</a:t>
                      </a:r>
                      <a:r>
                        <a:rPr lang="ru-RU" baseline="0" dirty="0"/>
                        <a:t> выработано</a:t>
                      </a:r>
                      <a:r>
                        <a:rPr lang="ru-RU" dirty="0"/>
                        <a:t> механизмов внешней мотивации – работа в основном ведется на волонтерских началах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178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97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89AC-BDE8-B349-F06A-54BEFA53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Электронные ресурсы: вепсский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A2067-2C72-7109-8BB4-AD5AE903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311421" cy="3931920"/>
          </a:xfrm>
        </p:spPr>
        <p:txBody>
          <a:bodyPr/>
          <a:lstStyle/>
          <a:p>
            <a:r>
              <a:rPr lang="ru-RU" dirty="0"/>
              <a:t>Методический кабинет для преподавания вепсского языка на портале «Этнокультурное образование в республике Карелия» (доступ по ссылке: </a:t>
            </a:r>
            <a:r>
              <a:rPr lang="ru-RU" u="sng" dirty="0">
                <a:hlinkClick r:id="rId2"/>
              </a:rPr>
              <a:t>https://edu-rk.ru/metodkabinet/category/vepsian</a:t>
            </a:r>
            <a:r>
              <a:rPr lang="ru-RU" dirty="0"/>
              <a:t>)</a:t>
            </a:r>
          </a:p>
          <a:p>
            <a:r>
              <a:rPr lang="ru-RU" dirty="0"/>
              <a:t>примерные программы, материалы олимпиад и конкурсов, КИМ, методические рекомендации и электронные версии учебников по вепсскому языку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831A2-D2C1-A2B7-C3BE-AB24D289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444" y="2103120"/>
            <a:ext cx="4887949" cy="37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89AC-BDE8-B349-F06A-54BEFA53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Электронные ресурсы: вепсский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A2067-2C72-7109-8BB4-AD5AE903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470444" cy="43428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доступ по ссылке: </a:t>
            </a:r>
            <a:r>
              <a:rPr lang="ru-RU" u="sng" dirty="0">
                <a:hlinkClick r:id="rId2"/>
              </a:rPr>
              <a:t>http://fulr.karelia.ru/Resursy/Elektronnye_kollekcii_na_finno-ugorskih_jazykah/Elektronnaja_kollekcija_uchebnikov_na_jazykah_narodov_Karelii/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цифровой формат переведены как учебники, издававшиеся в середине прошлого столетия и хранившиеся в фонде Национальной библиотеки Республики Карелия, так и более современные издания (после 1991 г.)</a:t>
            </a:r>
          </a:p>
          <a:p>
            <a:r>
              <a:rPr lang="ru-RU" dirty="0"/>
              <a:t>курс видеоуроков: «Говорим по-вепсски» / </a:t>
            </a:r>
            <a:r>
              <a:rPr lang="ru-RU" dirty="0" err="1"/>
              <a:t>Pagiškam</a:t>
            </a:r>
            <a:r>
              <a:rPr lang="ru-RU" dirty="0"/>
              <a:t> </a:t>
            </a:r>
            <a:r>
              <a:rPr lang="ru-RU" dirty="0" err="1"/>
              <a:t>vepsäks</a:t>
            </a:r>
            <a:r>
              <a:rPr lang="ru-RU" dirty="0"/>
              <a:t>!» (доступ по ссылке: </a:t>
            </a:r>
            <a:r>
              <a:rPr lang="ru-RU" u="sng" dirty="0">
                <a:hlinkClick r:id="rId3"/>
              </a:rPr>
              <a:t>https://www.youtube.com/channel/UCukj1NRb-QzW1RhxvUfGo0A/videos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Видеоуроки включают лексическую, грамматическую части, диалоги, сопровождаются субтитрами на русском языке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CE7657-0C77-036F-FCEB-6C223953C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014194"/>
            <a:ext cx="10007600" cy="11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1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89AC-BDE8-B349-F06A-54BEFA53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Электронные ресурсы: вепсский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A2067-2C72-7109-8BB4-AD5AE903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056490" cy="4399280"/>
          </a:xfrm>
        </p:spPr>
        <p:txBody>
          <a:bodyPr>
            <a:normAutofit/>
          </a:bodyPr>
          <a:lstStyle/>
          <a:p>
            <a:r>
              <a:rPr lang="ru-RU" dirty="0"/>
              <a:t>Корпус и словарь вепсского языка (доступ по ссылке: </a:t>
            </a:r>
            <a:r>
              <a:rPr lang="ru-RU" u="sng" dirty="0">
                <a:hlinkClick r:id="rId2"/>
              </a:rPr>
              <a:t>http://vepsian.krc.karelia.ru/about/</a:t>
            </a:r>
            <a:r>
              <a:rPr lang="ru-RU" dirty="0"/>
              <a:t>); впоследствии объединены с корпусом карельского языка в проекте </a:t>
            </a:r>
            <a:r>
              <a:rPr lang="en-US" dirty="0" err="1"/>
              <a:t>VepKar</a:t>
            </a:r>
            <a:r>
              <a:rPr lang="ru-RU" dirty="0"/>
              <a:t> (</a:t>
            </a:r>
            <a:r>
              <a:rPr lang="en-US" dirty="0">
                <a:hlinkClick r:id="rId3"/>
              </a:rPr>
              <a:t>http</a:t>
            </a:r>
            <a:r>
              <a:rPr lang="ru-RU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dictorpus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krc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karelia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ru</a:t>
            </a:r>
            <a:r>
              <a:rPr lang="ru-RU" dirty="0">
                <a:hlinkClick r:id="rId3"/>
              </a:rPr>
              <a:t>/</a:t>
            </a:r>
            <a:r>
              <a:rPr lang="en-US" dirty="0">
                <a:hlinkClick r:id="rId3"/>
              </a:rPr>
              <a:t>ru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В корпусе: </a:t>
            </a:r>
          </a:p>
          <a:p>
            <a:pPr marL="0" indent="0">
              <a:buNone/>
            </a:pPr>
            <a:r>
              <a:rPr lang="ru-RU" dirty="0" err="1"/>
              <a:t>подкорпусы</a:t>
            </a:r>
            <a:r>
              <a:rPr lang="ru-RU" dirty="0"/>
              <a:t> диалектных текстов этнографического (беседы и рассказы) и фольклорного (сказки, причитания) содержания, младописьменные тексты (художественные, публицистические, тексты для детей, переводы Библии)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3901C-27B1-388C-7642-8CB39071F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290" y="2103120"/>
            <a:ext cx="4461482" cy="1720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A1626-789E-313C-67EA-B46BF848554B}"/>
              </a:ext>
            </a:extLst>
          </p:cNvPr>
          <p:cNvSpPr txBox="1"/>
          <p:nvPr/>
        </p:nvSpPr>
        <p:spPr>
          <a:xfrm>
            <a:off x="7241823" y="4097866"/>
            <a:ext cx="446148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словаре:</a:t>
            </a:r>
          </a:p>
          <a:p>
            <a:pPr>
              <a:spcBef>
                <a:spcPts val="600"/>
              </a:spcBef>
            </a:pPr>
            <a:r>
              <a:rPr lang="ru-RU" dirty="0"/>
              <a:t>поиск по леммам и словоформам + переводы лемм на русский и английский языки </a:t>
            </a:r>
          </a:p>
        </p:txBody>
      </p:sp>
    </p:spTree>
    <p:extLst>
      <p:ext uri="{BB962C8B-B14F-4D97-AF65-F5344CB8AC3E}">
        <p14:creationId xmlns:p14="http://schemas.microsoft.com/office/powerpoint/2010/main" val="2705063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89AC-BDE8-B349-F06A-54BEFA53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572044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Электронные ресурсы: юкагирские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A2067-2C72-7109-8BB4-AD5AE9035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курс видеоуроков по </a:t>
            </a:r>
            <a:r>
              <a:rPr lang="ru-RU" dirty="0" err="1"/>
              <a:t>тундренному</a:t>
            </a:r>
            <a:r>
              <a:rPr lang="ru-RU" dirty="0"/>
              <a:t> юкагирскому языку (доступ по ссылке: </a:t>
            </a:r>
            <a:r>
              <a:rPr lang="ru-RU" u="sng" dirty="0">
                <a:hlinkClick r:id="rId2"/>
              </a:rPr>
              <a:t>https://www.youtube.com/playlist?list=PL4PpoyynewW0SYpSJhJkSVpSYD4pH-7Zs</a:t>
            </a:r>
            <a:r>
              <a:rPr lang="ru-RU" dirty="0"/>
              <a:t>)</a:t>
            </a:r>
          </a:p>
          <a:p>
            <a:r>
              <a:rPr lang="ru-RU" dirty="0"/>
              <a:t>40 коротких видеоуроков, которые позволяют овладеть базовыми выражениями на тему «Знакомство», «Семья» и др., поставить правильное произношение </a:t>
            </a:r>
          </a:p>
          <a:p>
            <a:r>
              <a:rPr lang="ru-RU" dirty="0"/>
              <a:t>рассчитан в первую очередь на учащихся младших классов, однако подойдет и всем желающим начать изучать язык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C8E7FE-6703-31D1-88BB-8E7CE612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11" y="4069080"/>
            <a:ext cx="4452761" cy="2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1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89AC-BDE8-B349-F06A-54BEFA53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572044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Электронные ресурсы: юкагирские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A2067-2C72-7109-8BB4-AD5AE9035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озвученные разговорники по лесному и </a:t>
            </a:r>
            <a:r>
              <a:rPr lang="ru-RU" dirty="0" err="1"/>
              <a:t>тундренному</a:t>
            </a:r>
            <a:r>
              <a:rPr lang="ru-RU" dirty="0"/>
              <a:t> юкагирскому языкам: </a:t>
            </a:r>
          </a:p>
          <a:p>
            <a:pPr marL="0" indent="0">
              <a:buNone/>
            </a:pPr>
            <a:r>
              <a:rPr lang="ru-RU" u="sng" dirty="0">
                <a:hlinkClick r:id="rId2"/>
              </a:rPr>
              <a:t>http://arctic-megapedia.s-vfu.ru/wiki/Юкагирский_разговорник_(язык_лесных_юкагиров)._Предисловие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u="sng" dirty="0">
                <a:hlinkClick r:id="rId3"/>
              </a:rPr>
              <a:t>http://arctic-megapedia.s-vfu.ru/wiki/Юкагирский_разговорник_(язык_тундренных_юкагиров)._Встреча,_приветствие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044A5-A886-05AF-2339-2EC48F4B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57" y="4069080"/>
            <a:ext cx="5057422" cy="2169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49E94-931F-4CBE-B405-D47E74ECD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80625"/>
            <a:ext cx="5620331" cy="214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53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{2F3578F3-0188-7847-905C-5BC95C9761B4}tf10001067</Template>
  <TotalTime>1147</TotalTime>
  <Words>977</Words>
  <Application>Microsoft Macintosh PowerPoint</Application>
  <PresentationFormat>Широкоэкранный</PresentationFormat>
  <Paragraphs>72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Century Gothic</vt:lpstr>
      <vt:lpstr>Garamond</vt:lpstr>
      <vt:lpstr>Савон</vt:lpstr>
      <vt:lpstr>Цифровое оснащение вепсского и юкагирских языков  в контексте их положения в российском образовательном пространстве</vt:lpstr>
      <vt:lpstr>Преамбула</vt:lpstr>
      <vt:lpstr>Выбор языков: вепсский и юкагирские</vt:lpstr>
      <vt:lpstr>Вепсский и юкагирские языки в системе образования</vt:lpstr>
      <vt:lpstr>Электронные ресурсы: вепсский</vt:lpstr>
      <vt:lpstr>Электронные ресурсы: вепсский</vt:lpstr>
      <vt:lpstr>Электронные ресурсы: вепсский</vt:lpstr>
      <vt:lpstr>Электронные ресурсы: юкагирские</vt:lpstr>
      <vt:lpstr>Электронные ресурсы: юкагирские</vt:lpstr>
      <vt:lpstr>Электронные ресурсы: юкагирские</vt:lpstr>
      <vt:lpstr>Перспективы</vt:lpstr>
      <vt:lpstr>Спасибо за внимание!  Контакты: mordashova.d@yandex.ru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Цифровое оснащение вепсского и юкагирских языков  в контексте их положения в российском образовательном пространстве</dc:title>
  <dc:creator>Дарья Мордашова</dc:creator>
  <cp:lastModifiedBy>Дарья Мордашова</cp:lastModifiedBy>
  <cp:revision>9</cp:revision>
  <dcterms:created xsi:type="dcterms:W3CDTF">2022-05-28T18:21:30Z</dcterms:created>
  <dcterms:modified xsi:type="dcterms:W3CDTF">2022-05-30T09:08:37Z</dcterms:modified>
</cp:coreProperties>
</file>